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7" r:id="rId3"/>
    <p:sldId id="268" r:id="rId4"/>
    <p:sldId id="269" r:id="rId5"/>
    <p:sldId id="270" r:id="rId6"/>
    <p:sldId id="271" r:id="rId7"/>
    <p:sldId id="276" r:id="rId8"/>
    <p:sldId id="277" r:id="rId9"/>
    <p:sldId id="272" r:id="rId10"/>
    <p:sldId id="278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30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7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2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2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23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0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6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5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Alexnet</a:t>
            </a:r>
            <a:endParaRPr lang="zh-CN" altLang="en-US" b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深度很重要，去掉任一层，性能都会降低。</a:t>
            </a:r>
            <a:endParaRPr lang="en-US" altLang="zh-CN" sz="2000" dirty="0"/>
          </a:p>
          <a:p>
            <a:r>
              <a:rPr lang="zh-CN" altLang="en-US" sz="2000" dirty="0"/>
              <a:t>为了简化实验，没有使用非监督预训练。但是当有足够计算能力扩大网络结构，而没增加相应数据时，非监督预训练可能会有所帮助。</a:t>
            </a:r>
            <a:endParaRPr lang="en-US" altLang="zh-CN" sz="2000" dirty="0"/>
          </a:p>
          <a:p>
            <a:r>
              <a:rPr lang="zh-CN" altLang="en-US" sz="2000" dirty="0"/>
              <a:t>虽然通过增大网络结构和增加训练时长可以改善网络，但是我们与达到人类视觉系统的时空推理能力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infero</a:t>
            </a:r>
            <a:r>
              <a:rPr lang="en-US" altLang="zh-CN" sz="2000" dirty="0"/>
              <a:t>-temporal pathway of the human visual system)</a:t>
            </a:r>
            <a:r>
              <a:rPr lang="zh-CN" altLang="en-US" sz="2000" dirty="0"/>
              <a:t>还相距甚远。所以，最终希望能将</a:t>
            </a:r>
            <a:r>
              <a:rPr lang="en-US" altLang="zh-CN" sz="2000" dirty="0"/>
              <a:t>CNN</a:t>
            </a:r>
            <a:r>
              <a:rPr lang="zh-CN" altLang="en-US" sz="2000" dirty="0"/>
              <a:t>用到视频序列分析中，视频相对静态图像有很多有用的时间结构信息。</a:t>
            </a:r>
          </a:p>
        </p:txBody>
      </p:sp>
    </p:spTree>
    <p:extLst>
      <p:ext uri="{BB962C8B-B14F-4D97-AF65-F5344CB8AC3E}">
        <p14:creationId xmlns:p14="http://schemas.microsoft.com/office/powerpoint/2010/main" val="216955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论文信息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Krizhevsky</a:t>
            </a:r>
            <a:r>
              <a:rPr lang="en-US" altLang="zh-CN" dirty="0"/>
              <a:t> A , </a:t>
            </a:r>
            <a:r>
              <a:rPr lang="en-US" altLang="zh-CN" dirty="0" err="1"/>
              <a:t>Sutskever</a:t>
            </a:r>
            <a:r>
              <a:rPr lang="en-US" altLang="zh-CN" dirty="0"/>
              <a:t> I , Hinton G . ImageNet Classification with Deep Convolutional Neural Networks[J]. Advances in neural information processing systems, 2012, 25(2).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主要贡献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ReLU</a:t>
            </a:r>
            <a:r>
              <a:rPr lang="zh-CN" altLang="en-US" sz="2000" dirty="0"/>
              <a:t>作为激活函数。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为非饱和函数，论文中验证其效果在较深的网络超过了</a:t>
            </a:r>
            <a:r>
              <a:rPr lang="en-US" altLang="zh-CN" sz="2000" dirty="0"/>
              <a:t>Sigmoid</a:t>
            </a:r>
            <a:r>
              <a:rPr lang="zh-CN" altLang="en-US" sz="2000" dirty="0"/>
              <a:t>，成功解决了</a:t>
            </a:r>
            <a:r>
              <a:rPr lang="en-US" altLang="zh-CN" sz="2000" dirty="0"/>
              <a:t>Sigmoid</a:t>
            </a:r>
            <a:r>
              <a:rPr lang="zh-CN" altLang="en-US" sz="2000" dirty="0"/>
              <a:t>在网络较深时的梯度弥散问题。</a:t>
            </a:r>
            <a:endParaRPr lang="en-US" altLang="zh-CN" sz="2000" dirty="0"/>
          </a:p>
          <a:p>
            <a:r>
              <a:rPr lang="en-US" altLang="zh-CN" sz="2000" dirty="0"/>
              <a:t>Dropout</a:t>
            </a:r>
            <a:r>
              <a:rPr lang="zh-CN" altLang="en-US" sz="2000" dirty="0"/>
              <a:t>避免模型过拟合。在训练时使用</a:t>
            </a:r>
            <a:r>
              <a:rPr lang="en-US" altLang="zh-CN" sz="2000" dirty="0"/>
              <a:t>Dropout</a:t>
            </a:r>
            <a:r>
              <a:rPr lang="zh-CN" altLang="en-US" sz="2000" dirty="0"/>
              <a:t>随机忽略一部分神经元，以避免模型过拟合。在</a:t>
            </a:r>
            <a:r>
              <a:rPr lang="en-US" altLang="zh-CN" sz="2000" dirty="0" err="1"/>
              <a:t>alexnet</a:t>
            </a:r>
            <a:r>
              <a:rPr lang="zh-CN" altLang="en-US" sz="2000" dirty="0"/>
              <a:t>的最后几个全连接层中使用了</a:t>
            </a:r>
            <a:r>
              <a:rPr lang="en-US" altLang="zh-CN" sz="2000" dirty="0"/>
              <a:t>Dropout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重叠的最大池化。之前的</a:t>
            </a:r>
            <a:r>
              <a:rPr lang="en-US" altLang="zh-CN" sz="2000" dirty="0"/>
              <a:t>CNN</a:t>
            </a:r>
            <a:r>
              <a:rPr lang="zh-CN" altLang="en-US" sz="2000" dirty="0"/>
              <a:t>中普遍使用平均池化，而</a:t>
            </a:r>
            <a:r>
              <a:rPr lang="en-US" altLang="zh-CN" sz="2000" dirty="0" err="1"/>
              <a:t>Alexnet</a:t>
            </a:r>
            <a:r>
              <a:rPr lang="zh-CN" altLang="en-US" sz="2000" dirty="0"/>
              <a:t>全部使用最大池化，避免平均池化的模糊化效果。并且，池化的步长小于核尺寸，这样使得池化层的输出之间会有重叠和覆盖，提升了特征的丰富性。</a:t>
            </a:r>
            <a:endParaRPr lang="en-US" altLang="zh-CN" sz="2000" dirty="0"/>
          </a:p>
          <a:p>
            <a:r>
              <a:rPr lang="zh-CN" altLang="en-US" sz="2000" dirty="0"/>
              <a:t>提出</a:t>
            </a:r>
            <a:r>
              <a:rPr lang="en-US" altLang="zh-CN" sz="2000" dirty="0"/>
              <a:t>LRN</a:t>
            </a:r>
            <a:r>
              <a:rPr lang="zh-CN" altLang="en-US" sz="2000" dirty="0"/>
              <a:t>层。提出</a:t>
            </a:r>
            <a:r>
              <a:rPr lang="en-US" altLang="zh-CN" sz="2000" dirty="0"/>
              <a:t>LRN</a:t>
            </a:r>
            <a:r>
              <a:rPr lang="zh-CN" altLang="en-US" sz="2000" dirty="0"/>
              <a:t>层，对局部神经元的活动创建竞争机制，使得响应较大的值变得相对更大，并抑制其他反馈较小的神经元，增强了模型的泛化能力。</a:t>
            </a:r>
            <a:endParaRPr lang="en-US" altLang="zh-CN" sz="2000" dirty="0"/>
          </a:p>
          <a:p>
            <a:r>
              <a:rPr lang="zh-CN" altLang="en-US" sz="2000" dirty="0"/>
              <a:t>数据增强。随机从</a:t>
            </a:r>
            <a:r>
              <a:rPr lang="en-US" altLang="zh-CN" sz="2000" dirty="0"/>
              <a:t>256*256</a:t>
            </a:r>
            <a:r>
              <a:rPr lang="zh-CN" altLang="en-US" sz="2000" dirty="0"/>
              <a:t>的原始图像中截取</a:t>
            </a:r>
            <a:r>
              <a:rPr lang="en-US" altLang="zh-CN" sz="2000" dirty="0"/>
              <a:t>224*224</a:t>
            </a:r>
            <a:r>
              <a:rPr lang="zh-CN" altLang="en-US" sz="2000" dirty="0"/>
              <a:t>大小的区域（以及水平翻转的镜像），相当于增强了（</a:t>
            </a:r>
            <a:r>
              <a:rPr lang="en-US" altLang="zh-CN" sz="2000" dirty="0"/>
              <a:t>256-224</a:t>
            </a:r>
            <a:r>
              <a:rPr lang="zh-CN" altLang="en-US" sz="2000" dirty="0"/>
              <a:t>）*（</a:t>
            </a:r>
            <a:r>
              <a:rPr lang="en-US" altLang="zh-CN" sz="2000" dirty="0"/>
              <a:t>256-224</a:t>
            </a:r>
            <a:r>
              <a:rPr lang="zh-CN" altLang="en-US" sz="2000" dirty="0"/>
              <a:t>）*</a:t>
            </a:r>
            <a:r>
              <a:rPr lang="en-US" altLang="zh-CN" sz="2000" dirty="0"/>
              <a:t>2=2048</a:t>
            </a:r>
            <a:r>
              <a:rPr lang="zh-CN" altLang="en-US" sz="2000" dirty="0"/>
              <a:t>倍的数据量。使用了数据增强后，减轻过拟合，提升泛化能力。避免因为原始数据量的大小使得参数众多的</a:t>
            </a:r>
            <a:r>
              <a:rPr lang="en-US" altLang="zh-CN" sz="2000" dirty="0"/>
              <a:t>CNN</a:t>
            </a:r>
            <a:r>
              <a:rPr lang="zh-CN" altLang="en-US" sz="2000" dirty="0"/>
              <a:t>陷入过拟合中。</a:t>
            </a:r>
            <a:endParaRPr lang="en-US" altLang="zh-CN" sz="2000" dirty="0"/>
          </a:p>
          <a:p>
            <a:r>
              <a:rPr lang="en-US" altLang="zh-CN" sz="2000" dirty="0"/>
              <a:t>GPU</a:t>
            </a:r>
            <a:r>
              <a:rPr lang="zh-CN" altLang="en-US" sz="2000" dirty="0"/>
              <a:t>加速。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532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ReLU</a:t>
            </a:r>
            <a:r>
              <a:rPr lang="en-US" altLang="zh-CN" dirty="0"/>
              <a:t> Nonlinearity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一般神经元的激活函数会选择</a:t>
            </a:r>
            <a:r>
              <a:rPr lang="en-US" altLang="zh-CN" sz="2000" dirty="0"/>
              <a:t>sigmoid</a:t>
            </a:r>
            <a:r>
              <a:rPr lang="zh-CN" altLang="en-US" sz="2000" dirty="0"/>
              <a:t>函数或者</a:t>
            </a:r>
            <a:r>
              <a:rPr lang="en-US" altLang="zh-CN" sz="2000" dirty="0"/>
              <a:t>tanh</a:t>
            </a:r>
            <a:r>
              <a:rPr lang="zh-CN" altLang="en-US" sz="2000" dirty="0"/>
              <a:t>函数，然而</a:t>
            </a:r>
            <a:r>
              <a:rPr lang="en-US" altLang="zh-CN" sz="2000" dirty="0"/>
              <a:t>Alex</a:t>
            </a:r>
            <a:r>
              <a:rPr lang="zh-CN" altLang="en-US" sz="2000" dirty="0"/>
              <a:t>发现在训练时间的梯度衰减方面，这些非线性饱和函数要比非线性非饱和函数慢很多。在</a:t>
            </a:r>
            <a:r>
              <a:rPr lang="en-US" altLang="zh-CN" sz="2000" dirty="0" err="1"/>
              <a:t>AlexNet</a:t>
            </a:r>
            <a:r>
              <a:rPr lang="zh-CN" altLang="en-US" sz="2000" dirty="0"/>
              <a:t>中用的非线性非饱和函数是</a:t>
            </a:r>
            <a:r>
              <a:rPr lang="en-US" altLang="zh-CN" sz="2000" dirty="0"/>
              <a:t>f=max(0,x)</a:t>
            </a:r>
            <a:r>
              <a:rPr lang="zh-CN" altLang="en-US" sz="2000" dirty="0"/>
              <a:t>，即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实验结果表明，要将深度网络训练至</a:t>
            </a:r>
            <a:r>
              <a:rPr lang="en-US" altLang="zh-CN" sz="2000" dirty="0"/>
              <a:t>training error rate</a:t>
            </a:r>
            <a:r>
              <a:rPr lang="zh-CN" altLang="en-US" sz="2000" dirty="0"/>
              <a:t>达到</a:t>
            </a:r>
            <a:r>
              <a:rPr lang="en-US" altLang="zh-CN" sz="2000" dirty="0"/>
              <a:t>25%</a:t>
            </a:r>
            <a:r>
              <a:rPr lang="zh-CN" altLang="en-US" sz="2000" dirty="0"/>
              <a:t>的话，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只需</a:t>
            </a:r>
            <a:r>
              <a:rPr lang="en-US" altLang="zh-CN" sz="2000" dirty="0"/>
              <a:t>5</a:t>
            </a:r>
            <a:r>
              <a:rPr lang="zh-CN" altLang="en-US" sz="2000" dirty="0"/>
              <a:t>个</a:t>
            </a:r>
            <a:r>
              <a:rPr lang="en-US" altLang="zh-CN" sz="2000" dirty="0"/>
              <a:t>epochs</a:t>
            </a:r>
            <a:r>
              <a:rPr lang="zh-CN" altLang="en-US" sz="2000" dirty="0"/>
              <a:t>的迭代，但</a:t>
            </a:r>
            <a:r>
              <a:rPr lang="en-US" altLang="zh-CN" sz="2000" dirty="0"/>
              <a:t>tanh</a:t>
            </a:r>
            <a:r>
              <a:rPr lang="zh-CN" altLang="en-US" sz="2000" dirty="0"/>
              <a:t>单元需要</a:t>
            </a:r>
            <a:r>
              <a:rPr lang="en-US" altLang="zh-CN" sz="2000" dirty="0"/>
              <a:t>35</a:t>
            </a:r>
            <a:r>
              <a:rPr lang="zh-CN" altLang="en-US" sz="2000" dirty="0"/>
              <a:t>个</a:t>
            </a:r>
            <a:r>
              <a:rPr lang="en-US" altLang="zh-CN" sz="2000" dirty="0"/>
              <a:t>epochs</a:t>
            </a:r>
            <a:r>
              <a:rPr lang="zh-CN" altLang="en-US" sz="2000" dirty="0"/>
              <a:t>的迭代，用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比</a:t>
            </a:r>
            <a:r>
              <a:rPr lang="en-US" altLang="zh-CN" sz="2000" dirty="0"/>
              <a:t>tanh</a:t>
            </a:r>
            <a:r>
              <a:rPr lang="zh-CN" altLang="en-US" sz="2000" dirty="0"/>
              <a:t>快</a:t>
            </a:r>
            <a:r>
              <a:rPr lang="en-US" altLang="zh-CN" sz="2000" dirty="0"/>
              <a:t>6</a:t>
            </a:r>
            <a:r>
              <a:rPr lang="zh-CN" altLang="en-US" sz="2000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200697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dirty="0"/>
              <a:t>双</a:t>
            </a:r>
            <a:r>
              <a:rPr lang="en-US" altLang="zh-CN" dirty="0"/>
              <a:t>GPU</a:t>
            </a:r>
            <a:r>
              <a:rPr lang="zh-CN" altLang="en-US" dirty="0"/>
              <a:t>并行运行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为提高运行速度和提高网络运行规模，作者采用双</a:t>
            </a:r>
            <a:r>
              <a:rPr lang="en-US" altLang="zh-CN" sz="2000" dirty="0"/>
              <a:t>GPU</a:t>
            </a:r>
            <a:r>
              <a:rPr lang="zh-CN" altLang="en-US" sz="2000" dirty="0"/>
              <a:t>的设计模式。并且规定</a:t>
            </a:r>
            <a:r>
              <a:rPr lang="en-US" altLang="zh-CN" sz="2000" dirty="0"/>
              <a:t>GPU</a:t>
            </a:r>
            <a:r>
              <a:rPr lang="zh-CN" altLang="en-US" sz="2000" dirty="0"/>
              <a:t>只能在特定的层进行通信交流。其实就是每一个</a:t>
            </a:r>
            <a:r>
              <a:rPr lang="en-US" altLang="zh-CN" sz="2000" dirty="0"/>
              <a:t>GPU</a:t>
            </a:r>
            <a:r>
              <a:rPr lang="zh-CN" altLang="en-US" sz="2000" dirty="0"/>
              <a:t>负责一半的运算处理。作者的实验数据表示，</a:t>
            </a:r>
            <a:r>
              <a:rPr lang="en-US" altLang="zh-CN" sz="2000" dirty="0"/>
              <a:t>two-GPU</a:t>
            </a:r>
            <a:r>
              <a:rPr lang="zh-CN" altLang="en-US" sz="2000" dirty="0"/>
              <a:t>方案会比只用</a:t>
            </a:r>
            <a:r>
              <a:rPr lang="en-US" altLang="zh-CN" sz="2000" dirty="0"/>
              <a:t>one-GPU</a:t>
            </a:r>
            <a:r>
              <a:rPr lang="zh-CN" altLang="en-US" sz="2000" dirty="0"/>
              <a:t>跑半个上面大小网络的方案，在准确度上提高了</a:t>
            </a:r>
            <a:r>
              <a:rPr lang="en-US" altLang="zh-CN" sz="2000" dirty="0"/>
              <a:t>1.7%</a:t>
            </a:r>
            <a:r>
              <a:rPr lang="zh-CN" altLang="en-US" sz="2000" dirty="0"/>
              <a:t>的</a:t>
            </a:r>
            <a:r>
              <a:rPr lang="en-US" altLang="zh-CN" sz="2000" dirty="0"/>
              <a:t>top-1</a:t>
            </a:r>
            <a:r>
              <a:rPr lang="zh-CN" altLang="en-US" sz="2000" dirty="0"/>
              <a:t>和</a:t>
            </a:r>
            <a:r>
              <a:rPr lang="en-US" altLang="zh-CN" sz="2000" dirty="0"/>
              <a:t>1.2%</a:t>
            </a:r>
            <a:r>
              <a:rPr lang="zh-CN" altLang="en-US" sz="2000" dirty="0"/>
              <a:t>的</a:t>
            </a:r>
            <a:r>
              <a:rPr lang="en-US" altLang="zh-CN" sz="2000" dirty="0"/>
              <a:t>top-5</a:t>
            </a:r>
            <a:r>
              <a:rPr lang="zh-CN" altLang="en-US" sz="2000" dirty="0"/>
              <a:t>。值得注意的是，虽然</a:t>
            </a:r>
            <a:r>
              <a:rPr lang="en-US" altLang="zh-CN" sz="2000" dirty="0"/>
              <a:t>one-GPU</a:t>
            </a:r>
            <a:r>
              <a:rPr lang="zh-CN" altLang="en-US" sz="2000" dirty="0"/>
              <a:t>网络规模只有</a:t>
            </a:r>
            <a:r>
              <a:rPr lang="en-US" altLang="zh-CN" sz="2000" dirty="0"/>
              <a:t>two-GPU</a:t>
            </a:r>
            <a:r>
              <a:rPr lang="zh-CN" altLang="en-US" sz="2000" dirty="0"/>
              <a:t>的一半，但其实这两个网络其实并非等价的。</a:t>
            </a:r>
          </a:p>
        </p:txBody>
      </p:sp>
    </p:spTree>
    <p:extLst>
      <p:ext uri="{BB962C8B-B14F-4D97-AF65-F5344CB8AC3E}">
        <p14:creationId xmlns:p14="http://schemas.microsoft.com/office/powerpoint/2010/main" val="321306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en-US" altLang="zh-CN" dirty="0"/>
              <a:t>LRN</a:t>
            </a:r>
            <a:r>
              <a:rPr lang="zh-CN" altLang="en-US" dirty="0"/>
              <a:t>局部响应归一化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848" y="1323990"/>
            <a:ext cx="10515600" cy="506148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池层是相同卷积核领域周围神经元的输出。池层被认为是由空间距离</a:t>
            </a:r>
            <a:r>
              <a:rPr lang="en-US" altLang="zh-CN" sz="2000" dirty="0"/>
              <a:t>s</a:t>
            </a:r>
            <a:r>
              <a:rPr lang="zh-CN" altLang="en-US" sz="2000" dirty="0"/>
              <a:t>个像素的池单元网格的组成。也可以理解成以大小为步长对前面卷积层的结果进行分块。</a:t>
            </a:r>
            <a:endParaRPr lang="en-US" altLang="zh-CN" sz="2000" dirty="0"/>
          </a:p>
          <a:p>
            <a:r>
              <a:rPr lang="zh-CN" altLang="en-US" sz="2000" dirty="0"/>
              <a:t>带交叠的</a:t>
            </a:r>
            <a:r>
              <a:rPr lang="en-US" altLang="zh-CN" sz="2000" dirty="0"/>
              <a:t>Pooling</a:t>
            </a:r>
            <a:r>
              <a:rPr lang="zh-CN" altLang="en-US" sz="2000" dirty="0"/>
              <a:t>，顾名思义这指</a:t>
            </a:r>
            <a:r>
              <a:rPr lang="en-US" altLang="zh-CN" sz="2000" dirty="0"/>
              <a:t>Pooling</a:t>
            </a:r>
            <a:r>
              <a:rPr lang="zh-CN" altLang="en-US" sz="2000" dirty="0"/>
              <a:t>单元在总结提取特征的时候，其输入会受到相邻</a:t>
            </a:r>
            <a:r>
              <a:rPr lang="en-US" altLang="zh-CN" sz="2000" dirty="0"/>
              <a:t>pooling</a:t>
            </a:r>
            <a:r>
              <a:rPr lang="zh-CN" altLang="en-US" sz="2000" dirty="0"/>
              <a:t>单元的输入影响，也就是提取出来的结果可能是有重复的</a:t>
            </a:r>
            <a:r>
              <a:rPr lang="en-US" altLang="zh-CN" sz="2000" dirty="0"/>
              <a:t>(</a:t>
            </a:r>
            <a:r>
              <a:rPr lang="zh-CN" altLang="en-US" sz="2000" dirty="0"/>
              <a:t>对</a:t>
            </a:r>
            <a:r>
              <a:rPr lang="en-US" altLang="zh-CN" sz="2000" dirty="0"/>
              <a:t>max pooling</a:t>
            </a:r>
            <a:r>
              <a:rPr lang="zh-CN" altLang="en-US" sz="2000" dirty="0"/>
              <a:t>而言</a:t>
            </a:r>
            <a:r>
              <a:rPr lang="en-US" altLang="zh-CN" sz="2000" dirty="0"/>
              <a:t>)</a:t>
            </a:r>
            <a:r>
              <a:rPr lang="zh-CN" altLang="en-US" sz="2000" dirty="0"/>
              <a:t>。而且，实验表示使用 带交叠的</a:t>
            </a:r>
            <a:r>
              <a:rPr lang="en-US" altLang="zh-CN" sz="2000" dirty="0"/>
              <a:t>Pooling</a:t>
            </a:r>
            <a:r>
              <a:rPr lang="zh-CN" altLang="en-US" sz="2000" dirty="0"/>
              <a:t>的效果比的传统要好，在</a:t>
            </a:r>
            <a:r>
              <a:rPr lang="en-US" altLang="zh-CN" sz="2000" dirty="0"/>
              <a:t>top-1</a:t>
            </a:r>
            <a:r>
              <a:rPr lang="zh-CN" altLang="en-US" sz="2000" dirty="0"/>
              <a:t>和</a:t>
            </a:r>
            <a:r>
              <a:rPr lang="en-US" altLang="zh-CN" sz="2000" dirty="0"/>
              <a:t>top-5</a:t>
            </a:r>
            <a:r>
              <a:rPr lang="zh-CN" altLang="en-US" sz="2000" dirty="0"/>
              <a:t>上分别提高了</a:t>
            </a:r>
            <a:r>
              <a:rPr lang="en-US" altLang="zh-CN" sz="2000" dirty="0"/>
              <a:t>0.4%</a:t>
            </a:r>
            <a:r>
              <a:rPr lang="zh-CN" altLang="en-US" sz="2000" dirty="0"/>
              <a:t>和</a:t>
            </a:r>
            <a:r>
              <a:rPr lang="en-US" altLang="zh-CN" sz="2000" dirty="0"/>
              <a:t>0.3%</a:t>
            </a:r>
            <a:r>
              <a:rPr lang="zh-CN" altLang="en-US" sz="2000" dirty="0"/>
              <a:t>，在训练阶段有避免过拟合的作用。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AutoShape 2" descr="https://img-blog.csdn.net/20180518200153219">
            <a:extLst>
              <a:ext uri="{FF2B5EF4-FFF2-40B4-BE49-F238E27FC236}">
                <a16:creationId xmlns:a16="http://schemas.microsoft.com/office/drawing/2014/main" id="{CAD217B9-DC69-4494-81B1-6D2C1D708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0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en-US" altLang="zh-CN" dirty="0"/>
              <a:t>Overlapping Pooling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848" y="1323990"/>
            <a:ext cx="10515600" cy="506148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ReLU</a:t>
            </a:r>
            <a:r>
              <a:rPr lang="zh-CN" altLang="en-US" sz="2000" dirty="0"/>
              <a:t>本来是不需要对输入进行标准化，但本文发现进行局部标准化能提高性能。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其中</a:t>
            </a:r>
            <a:r>
              <a:rPr lang="en-US" altLang="zh-CN" sz="2000" dirty="0"/>
              <a:t>a</a:t>
            </a:r>
            <a:r>
              <a:rPr lang="zh-CN" altLang="en-US" sz="2000" dirty="0"/>
              <a:t>代表在</a:t>
            </a:r>
            <a:r>
              <a:rPr lang="en-US" altLang="zh-CN" sz="2000" dirty="0"/>
              <a:t>feature map</a:t>
            </a:r>
            <a:r>
              <a:rPr lang="zh-CN" altLang="en-US" sz="2000" dirty="0"/>
              <a:t>中第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个卷积核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</a:t>
            </a:r>
            <a:r>
              <a:rPr lang="zh-CN" altLang="en-US" sz="2000" dirty="0"/>
              <a:t>坐标经过了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激活函数的输出，</a:t>
            </a:r>
            <a:r>
              <a:rPr lang="en-US" altLang="zh-CN" sz="2000" dirty="0"/>
              <a:t>n</a:t>
            </a:r>
            <a:r>
              <a:rPr lang="zh-CN" altLang="en-US" sz="2000" dirty="0"/>
              <a:t>表示相邻的几个卷积核。</a:t>
            </a:r>
            <a:r>
              <a:rPr lang="en-US" altLang="zh-CN" sz="2000" dirty="0"/>
              <a:t>N</a:t>
            </a:r>
            <a:r>
              <a:rPr lang="zh-CN" altLang="en-US" sz="2000" dirty="0"/>
              <a:t>表示这一层总的卷积核数量。</a:t>
            </a:r>
            <a:r>
              <a:rPr lang="en-US" altLang="zh-CN" sz="2000" dirty="0"/>
              <a:t>k, n, α</a:t>
            </a:r>
            <a:r>
              <a:rPr lang="zh-CN" altLang="en-US" sz="2000" dirty="0"/>
              <a:t>和</a:t>
            </a:r>
            <a:r>
              <a:rPr lang="en-US" altLang="zh-CN" sz="2000" dirty="0"/>
              <a:t>β</a:t>
            </a:r>
            <a:r>
              <a:rPr lang="zh-CN" altLang="en-US" sz="2000" dirty="0"/>
              <a:t>是</a:t>
            </a:r>
            <a:r>
              <a:rPr lang="en-US" altLang="zh-CN" sz="2000" dirty="0"/>
              <a:t>hyper-parameters</a:t>
            </a:r>
            <a:r>
              <a:rPr lang="zh-CN" altLang="en-US" sz="2000" dirty="0"/>
              <a:t>，他们的值是在验证集上实验得到的，其中</a:t>
            </a:r>
            <a:r>
              <a:rPr lang="en-US" altLang="zh-CN" sz="2000" dirty="0"/>
              <a:t>k = 2</a:t>
            </a:r>
            <a:r>
              <a:rPr lang="zh-CN" altLang="en-US" sz="2000" dirty="0"/>
              <a:t>，</a:t>
            </a:r>
            <a:r>
              <a:rPr lang="en-US" altLang="zh-CN" sz="2000" dirty="0"/>
              <a:t>n = 5</a:t>
            </a:r>
            <a:r>
              <a:rPr lang="zh-CN" altLang="en-US" sz="2000" dirty="0"/>
              <a:t>，</a:t>
            </a:r>
            <a:r>
              <a:rPr lang="en-US" altLang="zh-CN" sz="2000" dirty="0"/>
              <a:t>α = 0.0001</a:t>
            </a:r>
            <a:r>
              <a:rPr lang="zh-CN" altLang="en-US" sz="2000" dirty="0"/>
              <a:t>，</a:t>
            </a:r>
            <a:r>
              <a:rPr lang="en-US" altLang="zh-CN" sz="2000" dirty="0"/>
              <a:t>β = 0.75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这种归一化操作实现了某种形式的横向抑制，这也是受真实神经元的某种行为启发。卷积核矩阵的排序是随机任意，并且在训练之前就已经决定好顺序。这种</a:t>
            </a:r>
            <a:r>
              <a:rPr lang="en-US" altLang="zh-CN" sz="2000" dirty="0"/>
              <a:t>LPN</a:t>
            </a:r>
            <a:r>
              <a:rPr lang="zh-CN" altLang="en-US" sz="2000" dirty="0"/>
              <a:t>形成了一种横向抑制机制。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AutoShape 2" descr="https://img-blog.csdn.net/20180518200153219">
            <a:extLst>
              <a:ext uri="{FF2B5EF4-FFF2-40B4-BE49-F238E27FC236}">
                <a16:creationId xmlns:a16="http://schemas.microsoft.com/office/drawing/2014/main" id="{CAD217B9-DC69-4494-81B1-6D2C1D708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86FEE6-B846-4B9E-BA7B-BC75CCE7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00" y="1865140"/>
            <a:ext cx="3432938" cy="7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3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总体结构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AlexNet</a:t>
            </a:r>
            <a:r>
              <a:rPr lang="zh-CN" altLang="en-US" sz="2000" dirty="0"/>
              <a:t>为</a:t>
            </a:r>
            <a:r>
              <a:rPr lang="en-US" altLang="zh-CN" sz="2000" dirty="0"/>
              <a:t>8</a:t>
            </a:r>
            <a:r>
              <a:rPr lang="zh-CN" altLang="en-US" sz="2000" dirty="0"/>
              <a:t>层结构，其中前</a:t>
            </a:r>
            <a:r>
              <a:rPr lang="en-US" altLang="zh-CN" sz="2000" dirty="0"/>
              <a:t>5</a:t>
            </a:r>
            <a:r>
              <a:rPr lang="zh-CN" altLang="en-US" sz="2000" dirty="0"/>
              <a:t>层为卷积层，后面</a:t>
            </a:r>
            <a:r>
              <a:rPr lang="en-US" altLang="zh-CN" sz="2000" dirty="0"/>
              <a:t>3</a:t>
            </a:r>
            <a:r>
              <a:rPr lang="zh-CN" altLang="en-US" sz="2000" dirty="0"/>
              <a:t>层为全连接层；学习参数有</a:t>
            </a:r>
            <a:r>
              <a:rPr lang="en-US" altLang="zh-CN" sz="2000" dirty="0"/>
              <a:t>6</a:t>
            </a:r>
            <a:r>
              <a:rPr lang="zh-CN" altLang="en-US" sz="2000" dirty="0"/>
              <a:t>千万个，神经元有</a:t>
            </a:r>
            <a:r>
              <a:rPr lang="en-US" altLang="zh-CN" sz="2000" dirty="0"/>
              <a:t>650,000</a:t>
            </a:r>
            <a:r>
              <a:rPr lang="zh-CN" altLang="en-US" sz="2000" dirty="0"/>
              <a:t>个</a:t>
            </a:r>
            <a:endParaRPr lang="en-US" altLang="zh-CN" sz="2000" dirty="0"/>
          </a:p>
          <a:p>
            <a:r>
              <a:rPr lang="en-US" altLang="zh-CN" sz="2000" dirty="0" err="1"/>
              <a:t>AlexNet</a:t>
            </a:r>
            <a:r>
              <a:rPr lang="zh-CN" altLang="en-US" sz="2000" dirty="0"/>
              <a:t>在两个</a:t>
            </a:r>
            <a:r>
              <a:rPr lang="en-US" altLang="zh-CN" sz="2000" dirty="0"/>
              <a:t>GPU</a:t>
            </a:r>
            <a:r>
              <a:rPr lang="zh-CN" altLang="en-US" sz="2000" dirty="0"/>
              <a:t>上运行；</a:t>
            </a:r>
            <a:endParaRPr lang="en-US" altLang="zh-CN" sz="2000" dirty="0"/>
          </a:p>
          <a:p>
            <a:r>
              <a:rPr lang="en-US" altLang="zh-CN" sz="2000" dirty="0" err="1"/>
              <a:t>AlexNet</a:t>
            </a:r>
            <a:r>
              <a:rPr lang="zh-CN" altLang="en-US" sz="2000" dirty="0"/>
              <a:t>在第</a:t>
            </a:r>
            <a:r>
              <a:rPr lang="en-US" altLang="zh-CN" sz="2000" dirty="0"/>
              <a:t>2,4,5</a:t>
            </a:r>
            <a:r>
              <a:rPr lang="zh-CN" altLang="en-US" sz="2000" dirty="0"/>
              <a:t>层均是前一层自己</a:t>
            </a:r>
            <a:r>
              <a:rPr lang="en-US" altLang="zh-CN" sz="2000" dirty="0"/>
              <a:t>GPU</a:t>
            </a:r>
            <a:r>
              <a:rPr lang="zh-CN" altLang="en-US" sz="2000" dirty="0"/>
              <a:t>内连接，第</a:t>
            </a:r>
            <a:r>
              <a:rPr lang="en-US" altLang="zh-CN" sz="2000" dirty="0"/>
              <a:t>3</a:t>
            </a:r>
            <a:r>
              <a:rPr lang="zh-CN" altLang="en-US" sz="2000" dirty="0"/>
              <a:t>层是与前面两层全连接，全连接是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GPU</a:t>
            </a:r>
            <a:r>
              <a:rPr lang="zh-CN" altLang="en-US" sz="2000" dirty="0"/>
              <a:t>全连接；</a:t>
            </a:r>
            <a:endParaRPr lang="en-US" altLang="zh-CN" sz="2000" dirty="0"/>
          </a:p>
          <a:p>
            <a:r>
              <a:rPr lang="en-US" altLang="zh-CN" sz="2000" dirty="0"/>
              <a:t>RPN</a:t>
            </a:r>
            <a:r>
              <a:rPr lang="zh-CN" altLang="en-US" sz="2000" dirty="0"/>
              <a:t>层第</a:t>
            </a:r>
            <a:r>
              <a:rPr lang="en-US" altLang="zh-CN" sz="2000" dirty="0"/>
              <a:t>1,2</a:t>
            </a:r>
            <a:r>
              <a:rPr lang="zh-CN" altLang="en-US" sz="2000" dirty="0"/>
              <a:t>个卷积层后；</a:t>
            </a:r>
            <a:endParaRPr lang="en-US" altLang="zh-CN" sz="2000" dirty="0"/>
          </a:p>
          <a:p>
            <a:r>
              <a:rPr lang="en-US" altLang="zh-CN" sz="2000" dirty="0"/>
              <a:t>Max pooling</a:t>
            </a:r>
            <a:r>
              <a:rPr lang="zh-CN" altLang="en-US" sz="2000" dirty="0"/>
              <a:t>层在</a:t>
            </a:r>
            <a:r>
              <a:rPr lang="en-US" altLang="zh-CN" sz="2000" dirty="0"/>
              <a:t>RPN</a:t>
            </a:r>
            <a:r>
              <a:rPr lang="zh-CN" altLang="en-US" sz="2000" dirty="0"/>
              <a:t>层以及第</a:t>
            </a:r>
            <a:r>
              <a:rPr lang="en-US" altLang="zh-CN" sz="2000" dirty="0"/>
              <a:t>5</a:t>
            </a:r>
            <a:r>
              <a:rPr lang="zh-CN" altLang="en-US" sz="2000" dirty="0"/>
              <a:t>个卷积层后。</a:t>
            </a:r>
            <a:endParaRPr lang="en-US" altLang="zh-CN" sz="2000" dirty="0"/>
          </a:p>
          <a:p>
            <a:r>
              <a:rPr lang="en-US" altLang="zh-CN" sz="2000" dirty="0" err="1"/>
              <a:t>ReLU</a:t>
            </a:r>
            <a:r>
              <a:rPr lang="zh-CN" altLang="en-US" sz="2000" dirty="0"/>
              <a:t>在每个卷积层以及全连接层后。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6F3125-C667-4853-A152-1274ED65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22" y="4234806"/>
            <a:ext cx="6963955" cy="22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1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总体结构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ReLU</a:t>
            </a:r>
            <a:r>
              <a:rPr lang="zh-CN" altLang="en-US" sz="2000" dirty="0"/>
              <a:t>、双</a:t>
            </a:r>
            <a:r>
              <a:rPr lang="en-US" altLang="zh-CN" sz="2000" dirty="0"/>
              <a:t>GPU</a:t>
            </a:r>
            <a:r>
              <a:rPr lang="zh-CN" altLang="en-US" sz="2000" dirty="0"/>
              <a:t>运算：提高训练速度。（应用于所有卷积层和全连接层）</a:t>
            </a:r>
          </a:p>
          <a:p>
            <a:r>
              <a:rPr lang="zh-CN" altLang="en-US" sz="2000" dirty="0"/>
              <a:t>重叠</a:t>
            </a:r>
            <a:r>
              <a:rPr lang="en-US" altLang="zh-CN" sz="2000" dirty="0"/>
              <a:t>pool</a:t>
            </a:r>
            <a:r>
              <a:rPr lang="zh-CN" altLang="en-US" sz="2000" dirty="0"/>
              <a:t>池化层：提高精度，不容易产生过度拟合。（应用在第一层，第二层，第五层后面）</a:t>
            </a:r>
          </a:p>
          <a:p>
            <a:r>
              <a:rPr lang="zh-CN" altLang="en-US" sz="2000" dirty="0"/>
              <a:t>局部响应归一化层</a:t>
            </a:r>
            <a:r>
              <a:rPr lang="en-US" altLang="zh-CN" sz="2000" dirty="0"/>
              <a:t>(LRN)</a:t>
            </a:r>
            <a:r>
              <a:rPr lang="zh-CN" altLang="en-US" sz="2000" dirty="0"/>
              <a:t>：提高精度。（应用在第一层和第二层后面）</a:t>
            </a:r>
          </a:p>
          <a:p>
            <a:r>
              <a:rPr lang="en-US" altLang="zh-CN" sz="2000" dirty="0"/>
              <a:t>Dropout</a:t>
            </a:r>
            <a:r>
              <a:rPr lang="zh-CN" altLang="en-US" sz="2000" dirty="0"/>
              <a:t>：减少过度拟合。（应用在前两个全连接层）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6F3125-C667-4853-A152-1274ED65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7" y="3499240"/>
            <a:ext cx="6963955" cy="22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89613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1080</Words>
  <Application>Microsoft Office PowerPoint</Application>
  <PresentationFormat>宽屏</PresentationFormat>
  <Paragraphs>56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Impact</vt:lpstr>
      <vt:lpstr>A000120140530A99PPBG</vt:lpstr>
      <vt:lpstr>Alexnet</vt:lpstr>
      <vt:lpstr>论文信息</vt:lpstr>
      <vt:lpstr>主要贡献</vt:lpstr>
      <vt:lpstr>ReLU Nonlinearity</vt:lpstr>
      <vt:lpstr>双GPU并行运行</vt:lpstr>
      <vt:lpstr>LRN局部响应归一化</vt:lpstr>
      <vt:lpstr>Overlapping Pooling</vt:lpstr>
      <vt:lpstr>总体结构</vt:lpstr>
      <vt:lpstr>总体结构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崔 哲</cp:lastModifiedBy>
  <cp:revision>29</cp:revision>
  <dcterms:created xsi:type="dcterms:W3CDTF">2018-08-10T09:41:38Z</dcterms:created>
  <dcterms:modified xsi:type="dcterms:W3CDTF">2019-05-06T12:51:48Z</dcterms:modified>
</cp:coreProperties>
</file>