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7" r:id="rId3"/>
    <p:sldId id="268" r:id="rId4"/>
    <p:sldId id="269" r:id="rId5"/>
    <p:sldId id="276" r:id="rId6"/>
    <p:sldId id="270" r:id="rId7"/>
    <p:sldId id="271" r:id="rId8"/>
    <p:sldId id="277" r:id="rId9"/>
    <p:sldId id="278"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2" autoAdjust="0"/>
    <p:restoredTop sz="79924" autoAdjust="0"/>
  </p:normalViewPr>
  <p:slideViewPr>
    <p:cSldViewPr snapToGrid="0" showGuides="1">
      <p:cViewPr varScale="1">
        <p:scale>
          <a:sx n="68" d="100"/>
          <a:sy n="68" d="100"/>
        </p:scale>
        <p:origin x="69" y="30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70252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155083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58162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4099423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122884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137302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2019/5/22</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VGG</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lstStyle/>
          <a:p>
            <a:r>
              <a:rPr lang="en-US" altLang="zh-CN" dirty="0"/>
              <a:t>C. </a:t>
            </a:r>
            <a:r>
              <a:rPr lang="en-US" altLang="zh-CN" dirty="0" err="1"/>
              <a:t>Szegedy</a:t>
            </a:r>
            <a:r>
              <a:rPr lang="en-US" altLang="zh-CN" dirty="0"/>
              <a:t> et al., "Going deeper with convolutions," 2015 IEEE Conference on Computer Vision and Pattern Recognition (CVPR), Boston, MA, 2015, pp. 1-9.</a:t>
            </a:r>
          </a:p>
          <a:p>
            <a:r>
              <a:rPr lang="en-US" altLang="zh-CN" dirty="0"/>
              <a:t>2014</a:t>
            </a:r>
            <a:r>
              <a:rPr lang="zh-CN" altLang="en-US" dirty="0"/>
              <a:t>年，</a:t>
            </a:r>
            <a:r>
              <a:rPr lang="en-US" altLang="zh-CN" dirty="0"/>
              <a:t>GoogLeNet</a:t>
            </a:r>
            <a:r>
              <a:rPr lang="zh-CN" altLang="en-US" dirty="0"/>
              <a:t>和</a:t>
            </a:r>
            <a:r>
              <a:rPr lang="en-US" altLang="zh-CN" dirty="0"/>
              <a:t>VGG</a:t>
            </a:r>
            <a:r>
              <a:rPr lang="zh-CN" altLang="en-US" dirty="0"/>
              <a:t>是当年</a:t>
            </a:r>
            <a:r>
              <a:rPr lang="en-US" altLang="zh-CN" dirty="0"/>
              <a:t>ImageNet</a:t>
            </a:r>
            <a:r>
              <a:rPr lang="zh-CN" altLang="en-US" dirty="0"/>
              <a:t>挑战赛</a:t>
            </a:r>
            <a:r>
              <a:rPr lang="en-US" altLang="zh-CN" dirty="0"/>
              <a:t>(ILSVRC14)</a:t>
            </a:r>
            <a:r>
              <a:rPr lang="zh-CN" altLang="en-US" dirty="0"/>
              <a:t>的双雄，</a:t>
            </a:r>
            <a:r>
              <a:rPr lang="en-US" altLang="zh-CN" dirty="0"/>
              <a:t>GoogLeNet</a:t>
            </a:r>
            <a:r>
              <a:rPr lang="zh-CN" altLang="en-US" dirty="0"/>
              <a:t>获得了第一名、</a:t>
            </a:r>
            <a:r>
              <a:rPr lang="en-US" altLang="zh-CN" dirty="0"/>
              <a:t>VGG</a:t>
            </a:r>
            <a:r>
              <a:rPr lang="zh-CN" altLang="en-US" dirty="0"/>
              <a:t>获得了第二名，这两类模型结构的共同特点是层次更深了。</a:t>
            </a:r>
            <a:r>
              <a:rPr lang="en-US" altLang="zh-CN" dirty="0"/>
              <a:t>VGG</a:t>
            </a:r>
            <a:r>
              <a:rPr lang="zh-CN" altLang="en-US" dirty="0"/>
              <a:t>继承了</a:t>
            </a:r>
            <a:r>
              <a:rPr lang="en-US" altLang="zh-CN" dirty="0" err="1"/>
              <a:t>LeNet</a:t>
            </a:r>
            <a:r>
              <a:rPr lang="zh-CN" altLang="en-US" dirty="0"/>
              <a:t>以及</a:t>
            </a:r>
            <a:r>
              <a:rPr lang="en-US" altLang="zh-CN" dirty="0" err="1"/>
              <a:t>AlexNet</a:t>
            </a:r>
            <a:r>
              <a:rPr lang="zh-CN" altLang="en-US" dirty="0"/>
              <a:t>的一些框架结构，而</a:t>
            </a:r>
            <a:r>
              <a:rPr lang="en-US" altLang="zh-CN" dirty="0"/>
              <a:t>GoogLeNet</a:t>
            </a:r>
            <a:r>
              <a:rPr lang="zh-CN" altLang="en-US" dirty="0"/>
              <a:t>则做了更加大胆的网络结构尝试，虽然深度只有</a:t>
            </a:r>
            <a:r>
              <a:rPr lang="en-US" altLang="zh-CN" dirty="0"/>
              <a:t>22</a:t>
            </a:r>
            <a:r>
              <a:rPr lang="zh-CN" altLang="en-US" dirty="0"/>
              <a:t>层，但大小却比</a:t>
            </a:r>
            <a:r>
              <a:rPr lang="en-US" altLang="zh-CN" dirty="0" err="1"/>
              <a:t>AlexNet</a:t>
            </a:r>
            <a:r>
              <a:rPr lang="zh-CN" altLang="en-US" dirty="0"/>
              <a:t>和</a:t>
            </a:r>
            <a:r>
              <a:rPr lang="en-US" altLang="zh-CN" dirty="0"/>
              <a:t>VGG</a:t>
            </a:r>
            <a:r>
              <a:rPr lang="zh-CN" altLang="en-US" dirty="0"/>
              <a:t>小很多，</a:t>
            </a:r>
            <a:r>
              <a:rPr lang="en-US" altLang="zh-CN" dirty="0" err="1"/>
              <a:t>GoogleNet</a:t>
            </a:r>
            <a:r>
              <a:rPr lang="zh-CN" altLang="en-US" dirty="0"/>
              <a:t>参数为</a:t>
            </a:r>
            <a:r>
              <a:rPr lang="en-US" altLang="zh-CN" dirty="0"/>
              <a:t>500</a:t>
            </a:r>
            <a:r>
              <a:rPr lang="zh-CN" altLang="en-US" dirty="0"/>
              <a:t>万个，</a:t>
            </a:r>
            <a:r>
              <a:rPr lang="en-US" altLang="zh-CN" dirty="0" err="1"/>
              <a:t>AlexNet</a:t>
            </a:r>
            <a:r>
              <a:rPr lang="zh-CN" altLang="en-US" dirty="0"/>
              <a:t>参数个数是</a:t>
            </a:r>
            <a:r>
              <a:rPr lang="en-US" altLang="zh-CN" dirty="0" err="1"/>
              <a:t>GoogleNet</a:t>
            </a:r>
            <a:r>
              <a:rPr lang="zh-CN" altLang="en-US" dirty="0"/>
              <a:t>的</a:t>
            </a:r>
            <a:r>
              <a:rPr lang="en-US" altLang="zh-CN" dirty="0"/>
              <a:t>12</a:t>
            </a:r>
            <a:r>
              <a:rPr lang="zh-CN" altLang="en-US" dirty="0"/>
              <a:t>倍，</a:t>
            </a:r>
            <a:r>
              <a:rPr lang="en-US" altLang="zh-CN" dirty="0" err="1"/>
              <a:t>VGGNet</a:t>
            </a:r>
            <a:r>
              <a:rPr lang="zh-CN" altLang="en-US" dirty="0"/>
              <a:t>参数又是</a:t>
            </a:r>
            <a:r>
              <a:rPr lang="en-US" altLang="zh-CN" dirty="0" err="1"/>
              <a:t>AlexNet</a:t>
            </a:r>
            <a:r>
              <a:rPr lang="zh-CN" altLang="en-US" dirty="0"/>
              <a:t>的</a:t>
            </a:r>
            <a:r>
              <a:rPr lang="en-US" altLang="zh-CN" dirty="0"/>
              <a:t>3</a:t>
            </a:r>
            <a:r>
              <a:rPr lang="zh-CN" altLang="en-US" dirty="0"/>
              <a:t>倍，因此在内存或计算资源有限时，</a:t>
            </a:r>
            <a:r>
              <a:rPr lang="en-US" altLang="zh-CN" dirty="0" err="1"/>
              <a:t>GoogleNet</a:t>
            </a:r>
            <a:r>
              <a:rPr lang="zh-CN" altLang="en-US" dirty="0"/>
              <a:t>是比较好的选择；从模型结果来看，</a:t>
            </a:r>
            <a:r>
              <a:rPr lang="en-US" altLang="zh-CN" dirty="0"/>
              <a:t>GoogLeNet</a:t>
            </a:r>
            <a:r>
              <a:rPr lang="zh-CN" altLang="en-US" dirty="0"/>
              <a:t>的性能却更加优越。</a:t>
            </a:r>
            <a:endParaRPr lang="en-US" altLang="zh-CN" dirty="0"/>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主要贡献</a:t>
            </a:r>
          </a:p>
        </p:txBody>
      </p:sp>
      <p:sp>
        <p:nvSpPr>
          <p:cNvPr id="3" name="内容占位符 2"/>
          <p:cNvSpPr>
            <a:spLocks noGrp="1"/>
          </p:cNvSpPr>
          <p:nvPr>
            <p:ph idx="1"/>
          </p:nvPr>
        </p:nvSpPr>
        <p:spPr/>
        <p:txBody>
          <a:bodyPr>
            <a:normAutofit/>
          </a:bodyPr>
          <a:lstStyle/>
          <a:p>
            <a:r>
              <a:rPr lang="zh-CN" altLang="en-US" sz="2000" dirty="0"/>
              <a:t>一般来说，提升网络性能最直接的办法就是增加网络深度和宽度，深度指网络层次数量、宽度指神经元数量。但这种方式存在以下问题：</a:t>
            </a:r>
          </a:p>
          <a:p>
            <a:r>
              <a:rPr lang="zh-CN" altLang="en-US" sz="2000" dirty="0"/>
              <a:t>（</a:t>
            </a:r>
            <a:r>
              <a:rPr lang="en-US" altLang="zh-CN" sz="2000" dirty="0"/>
              <a:t>1</a:t>
            </a:r>
            <a:r>
              <a:rPr lang="zh-CN" altLang="en-US" sz="2000" dirty="0"/>
              <a:t>）参数太多，如果训练数据集有限，很容易产生过拟合；</a:t>
            </a:r>
          </a:p>
          <a:p>
            <a:r>
              <a:rPr lang="zh-CN" altLang="en-US" sz="2000" dirty="0"/>
              <a:t>（</a:t>
            </a:r>
            <a:r>
              <a:rPr lang="en-US" altLang="zh-CN" sz="2000" dirty="0"/>
              <a:t>2</a:t>
            </a:r>
            <a:r>
              <a:rPr lang="zh-CN" altLang="en-US" sz="2000" dirty="0"/>
              <a:t>）网络越大、参数越多，计算复杂度越大，难以应用；</a:t>
            </a:r>
          </a:p>
          <a:p>
            <a:r>
              <a:rPr lang="zh-CN" altLang="en-US" sz="2000" dirty="0"/>
              <a:t>（</a:t>
            </a:r>
            <a:r>
              <a:rPr lang="en-US" altLang="zh-CN" sz="2000" dirty="0"/>
              <a:t>3</a:t>
            </a:r>
            <a:r>
              <a:rPr lang="zh-CN" altLang="en-US" sz="2000" dirty="0"/>
              <a:t>）网络越深，容易出现梯度弥散问题（梯度越往后传越容易消失），难以优化模型。</a:t>
            </a:r>
            <a:endParaRPr lang="en-US" altLang="zh-CN" sz="2000" dirty="0"/>
          </a:p>
          <a:p>
            <a:r>
              <a:rPr lang="zh-CN" altLang="en-US" sz="2000" dirty="0"/>
              <a:t>解决这些问题的方法当然就是在增加网络深度和宽度的同时减少参数，为了减少参数，自然就想到将全连接变成稀疏连接。但是在实现上，全连接变成稀疏连接后实际计算量并不会有质的提升，因为大部分硬件是针对密集矩阵计算优化的，稀疏矩阵虽然数据量少，但是计算所消耗的时间却很难减少。</a:t>
            </a:r>
          </a:p>
          <a:p>
            <a:r>
              <a:rPr lang="zh-CN" altLang="en-US" sz="2000" dirty="0"/>
              <a:t>那么，有没有一种方法既能保持网络结构的稀疏性，又能利用密集矩阵的高计算性能。大量的文献表明可以将稀疏矩阵聚类为较为密集的子矩阵来提高计算性能，就如人类的大脑是可以看做是神经元的重复堆积，因此，</a:t>
            </a:r>
            <a:r>
              <a:rPr lang="en-US" altLang="zh-CN" sz="2000" dirty="0"/>
              <a:t>GoogLeNet</a:t>
            </a:r>
            <a:r>
              <a:rPr lang="zh-CN" altLang="en-US" sz="2000" dirty="0"/>
              <a:t>团队提出了</a:t>
            </a:r>
            <a:r>
              <a:rPr lang="en-US" altLang="zh-CN" sz="2000" dirty="0"/>
              <a:t>Inception</a:t>
            </a:r>
            <a:r>
              <a:rPr lang="zh-CN" altLang="en-US" sz="2000" dirty="0"/>
              <a:t>网络结构，就是构造一种“基础神经元”结构，来搭建一个稀疏性、高计算性能的网络结构。</a:t>
            </a:r>
          </a:p>
        </p:txBody>
      </p:sp>
    </p:spTree>
    <p:extLst>
      <p:ext uri="{BB962C8B-B14F-4D97-AF65-F5344CB8AC3E}">
        <p14:creationId xmlns:p14="http://schemas.microsoft.com/office/powerpoint/2010/main" val="27053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Inception</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a:t>通过设计一个稀疏网络结构，但是能够产生稠密的数据，既能增加神经网络表现，又能保证计算资源的使用效率。谷歌提出了最原始</a:t>
            </a:r>
            <a:r>
              <a:rPr lang="en-US" altLang="zh-CN" sz="2000" dirty="0"/>
              <a:t>Inception</a:t>
            </a:r>
            <a:r>
              <a:rPr lang="zh-CN" altLang="en-US" sz="2000" dirty="0"/>
              <a:t>的基本结构：</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该结构将</a:t>
            </a:r>
            <a:r>
              <a:rPr lang="en-US" altLang="zh-CN" sz="2000" dirty="0"/>
              <a:t>CNN</a:t>
            </a:r>
            <a:r>
              <a:rPr lang="zh-CN" altLang="en-US" sz="2000" dirty="0"/>
              <a:t>中常用的卷积（</a:t>
            </a:r>
            <a:r>
              <a:rPr lang="en-US" altLang="zh-CN" sz="2000" dirty="0"/>
              <a:t>1x1</a:t>
            </a:r>
            <a:r>
              <a:rPr lang="zh-CN" altLang="en-US" sz="2000" dirty="0"/>
              <a:t>，</a:t>
            </a:r>
            <a:r>
              <a:rPr lang="en-US" altLang="zh-CN" sz="2000" dirty="0"/>
              <a:t>3x3</a:t>
            </a:r>
            <a:r>
              <a:rPr lang="zh-CN" altLang="en-US" sz="2000" dirty="0"/>
              <a:t>，</a:t>
            </a:r>
            <a:r>
              <a:rPr lang="en-US" altLang="zh-CN" sz="2000" dirty="0"/>
              <a:t>5x5</a:t>
            </a:r>
            <a:r>
              <a:rPr lang="zh-CN" altLang="en-US" sz="2000" dirty="0"/>
              <a:t>）、池化操作（</a:t>
            </a:r>
            <a:r>
              <a:rPr lang="en-US" altLang="zh-CN" sz="2000" dirty="0"/>
              <a:t>3x3</a:t>
            </a:r>
            <a:r>
              <a:rPr lang="zh-CN" altLang="en-US" sz="2000" dirty="0"/>
              <a:t>）堆叠在一起（卷积、池化后的尺寸相同，将通道相加），一方面增加了网络的宽度，另一方面也增加了网络对尺度的适应性。</a:t>
            </a:r>
          </a:p>
          <a:p>
            <a:r>
              <a:rPr lang="zh-CN" altLang="en-US" sz="2000" dirty="0"/>
              <a:t>网络卷积层中的网络能够提取输入的每一个细节信息，同时</a:t>
            </a:r>
            <a:r>
              <a:rPr lang="en-US" altLang="zh-CN" sz="2000" dirty="0"/>
              <a:t>5x5</a:t>
            </a:r>
            <a:r>
              <a:rPr lang="zh-CN" altLang="en-US" sz="2000" dirty="0"/>
              <a:t>的滤波器也能够覆盖大部分接受层的的输入。还可以进行一个池化操作，以减少空间大小，降低过度拟合。在这些层之上，在每一个卷积层后都要做一个</a:t>
            </a:r>
            <a:r>
              <a:rPr lang="en-US" altLang="zh-CN" sz="2000" dirty="0" err="1"/>
              <a:t>ReLU</a:t>
            </a:r>
            <a:r>
              <a:rPr lang="zh-CN" altLang="en-US" sz="2000" dirty="0"/>
              <a:t>操作，以增加网络的非线性特征。</a:t>
            </a:r>
            <a:endParaRPr lang="en-US" altLang="zh-CN" sz="2000" dirty="0"/>
          </a:p>
        </p:txBody>
      </p:sp>
      <p:pic>
        <p:nvPicPr>
          <p:cNvPr id="4" name="图片 3">
            <a:extLst>
              <a:ext uri="{FF2B5EF4-FFF2-40B4-BE49-F238E27FC236}">
                <a16:creationId xmlns:a16="http://schemas.microsoft.com/office/drawing/2014/main" id="{E41F4F8A-C904-416D-9BA9-AEAEAD237B98}"/>
              </a:ext>
            </a:extLst>
          </p:cNvPr>
          <p:cNvPicPr>
            <a:picLocks noChangeAspect="1"/>
          </p:cNvPicPr>
          <p:nvPr/>
        </p:nvPicPr>
        <p:blipFill>
          <a:blip r:embed="rId3"/>
          <a:stretch>
            <a:fillRect/>
          </a:stretch>
        </p:blipFill>
        <p:spPr>
          <a:xfrm>
            <a:off x="3443287" y="1980948"/>
            <a:ext cx="5305425" cy="2543175"/>
          </a:xfrm>
          <a:prstGeom prst="rect">
            <a:avLst/>
          </a:prstGeom>
        </p:spPr>
      </p:pic>
    </p:spTree>
    <p:extLst>
      <p:ext uri="{BB962C8B-B14F-4D97-AF65-F5344CB8AC3E}">
        <p14:creationId xmlns:p14="http://schemas.microsoft.com/office/powerpoint/2010/main" val="200697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Inception</a:t>
            </a:r>
            <a:endParaRPr lang="zh-CN" altLang="en-US" dirty="0"/>
          </a:p>
        </p:txBody>
      </p:sp>
      <p:sp>
        <p:nvSpPr>
          <p:cNvPr id="3" name="内容占位符 2"/>
          <p:cNvSpPr>
            <a:spLocks noGrp="1"/>
          </p:cNvSpPr>
          <p:nvPr>
            <p:ph idx="1"/>
          </p:nvPr>
        </p:nvSpPr>
        <p:spPr/>
        <p:txBody>
          <a:bodyPr>
            <a:normAutofit/>
          </a:bodyPr>
          <a:lstStyle/>
          <a:p>
            <a:r>
              <a:rPr lang="zh-CN" altLang="en-US" sz="2000" dirty="0"/>
              <a:t>然而上述</a:t>
            </a:r>
            <a:r>
              <a:rPr lang="en-US" altLang="zh-CN" sz="2000" dirty="0"/>
              <a:t>Inception</a:t>
            </a:r>
            <a:r>
              <a:rPr lang="zh-CN" altLang="en-US" sz="2000" dirty="0"/>
              <a:t>原始版本，所有的卷积核都在上一层的所有输出上来做，而那个</a:t>
            </a:r>
            <a:r>
              <a:rPr lang="en-US" altLang="zh-CN" sz="2000" dirty="0"/>
              <a:t>5x5</a:t>
            </a:r>
            <a:r>
              <a:rPr lang="zh-CN" altLang="en-US" sz="2000" dirty="0"/>
              <a:t>的卷积核所需的计算量就太大了，造成了特征图的厚度很大，为了避免这种情况，在</a:t>
            </a:r>
            <a:r>
              <a:rPr lang="en-US" altLang="zh-CN" sz="2000" dirty="0"/>
              <a:t>3x3</a:t>
            </a:r>
            <a:r>
              <a:rPr lang="zh-CN" altLang="en-US" sz="2000" dirty="0"/>
              <a:t>前、</a:t>
            </a:r>
            <a:r>
              <a:rPr lang="en-US" altLang="zh-CN" sz="2000" dirty="0"/>
              <a:t>5x5</a:t>
            </a:r>
            <a:r>
              <a:rPr lang="zh-CN" altLang="en-US" sz="2000" dirty="0"/>
              <a:t>前、</a:t>
            </a:r>
            <a:r>
              <a:rPr lang="en-US" altLang="zh-CN" sz="2000" dirty="0"/>
              <a:t>max pooling</a:t>
            </a:r>
            <a:r>
              <a:rPr lang="zh-CN" altLang="en-US" sz="2000" dirty="0"/>
              <a:t>后分别加上了</a:t>
            </a:r>
            <a:r>
              <a:rPr lang="en-US" altLang="zh-CN" sz="2000" dirty="0"/>
              <a:t>1x1</a:t>
            </a:r>
            <a:r>
              <a:rPr lang="zh-CN" altLang="en-US" sz="2000" dirty="0"/>
              <a:t>的卷积核，以起到了降低特征图厚度的作用，这也就形成了</a:t>
            </a:r>
            <a:r>
              <a:rPr lang="en-US" altLang="zh-CN" sz="2000" dirty="0"/>
              <a:t>Inception v1</a:t>
            </a:r>
            <a:r>
              <a:rPr lang="zh-CN" altLang="en-US" sz="2000" dirty="0"/>
              <a:t>的网络结构，如下图所示：</a:t>
            </a:r>
            <a:endParaRPr lang="en-US" altLang="zh-CN" sz="2000" dirty="0"/>
          </a:p>
        </p:txBody>
      </p:sp>
      <p:pic>
        <p:nvPicPr>
          <p:cNvPr id="5" name="图片 4">
            <a:extLst>
              <a:ext uri="{FF2B5EF4-FFF2-40B4-BE49-F238E27FC236}">
                <a16:creationId xmlns:a16="http://schemas.microsoft.com/office/drawing/2014/main" id="{22409C5B-5BB4-43B7-B3B5-F0B91157F216}"/>
              </a:ext>
            </a:extLst>
          </p:cNvPr>
          <p:cNvPicPr>
            <a:picLocks noChangeAspect="1"/>
          </p:cNvPicPr>
          <p:nvPr/>
        </p:nvPicPr>
        <p:blipFill>
          <a:blip r:embed="rId3"/>
          <a:stretch>
            <a:fillRect/>
          </a:stretch>
        </p:blipFill>
        <p:spPr>
          <a:xfrm>
            <a:off x="3603708" y="2622383"/>
            <a:ext cx="5305425" cy="2800350"/>
          </a:xfrm>
          <a:prstGeom prst="rect">
            <a:avLst/>
          </a:prstGeom>
        </p:spPr>
      </p:pic>
    </p:spTree>
    <p:extLst>
      <p:ext uri="{BB962C8B-B14F-4D97-AF65-F5344CB8AC3E}">
        <p14:creationId xmlns:p14="http://schemas.microsoft.com/office/powerpoint/2010/main" val="28933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1x1</a:t>
            </a:r>
            <a:r>
              <a:rPr lang="zh-CN" altLang="en-US" dirty="0"/>
              <a:t>的卷积核</a:t>
            </a:r>
          </a:p>
        </p:txBody>
      </p:sp>
      <p:sp>
        <p:nvSpPr>
          <p:cNvPr id="3" name="内容占位符 2"/>
          <p:cNvSpPr>
            <a:spLocks noGrp="1"/>
          </p:cNvSpPr>
          <p:nvPr>
            <p:ph idx="1"/>
          </p:nvPr>
        </p:nvSpPr>
        <p:spPr/>
        <p:txBody>
          <a:bodyPr>
            <a:normAutofit/>
          </a:bodyPr>
          <a:lstStyle/>
          <a:p>
            <a:r>
              <a:rPr lang="en-US" altLang="zh-CN" sz="2000" dirty="0"/>
              <a:t>1x1</a:t>
            </a:r>
            <a:r>
              <a:rPr lang="zh-CN" altLang="en-US" sz="2000" dirty="0"/>
              <a:t>卷积的主要目的是为了减少维度，还用于修正线性激活（</a:t>
            </a:r>
            <a:r>
              <a:rPr lang="en-US" altLang="zh-CN" sz="2000" dirty="0" err="1"/>
              <a:t>ReLU</a:t>
            </a:r>
            <a:r>
              <a:rPr lang="zh-CN" altLang="en-US" sz="2000" dirty="0"/>
              <a:t>）。比如，上一层的输出为</a:t>
            </a:r>
            <a:r>
              <a:rPr lang="en-US" altLang="zh-CN" sz="2000" dirty="0"/>
              <a:t>100x100x128</a:t>
            </a:r>
            <a:r>
              <a:rPr lang="zh-CN" altLang="en-US" sz="2000" dirty="0"/>
              <a:t>，经过具有</a:t>
            </a:r>
            <a:r>
              <a:rPr lang="en-US" altLang="zh-CN" sz="2000" dirty="0"/>
              <a:t>256</a:t>
            </a:r>
            <a:r>
              <a:rPr lang="zh-CN" altLang="en-US" sz="2000" dirty="0"/>
              <a:t>个通道的</a:t>
            </a:r>
            <a:r>
              <a:rPr lang="en-US" altLang="zh-CN" sz="2000" dirty="0"/>
              <a:t>5x5</a:t>
            </a:r>
            <a:r>
              <a:rPr lang="zh-CN" altLang="en-US" sz="2000" dirty="0"/>
              <a:t>卷积层之后</a:t>
            </a:r>
            <a:r>
              <a:rPr lang="en-US" altLang="zh-CN" sz="2000" dirty="0"/>
              <a:t>(stride=1</a:t>
            </a:r>
            <a:r>
              <a:rPr lang="zh-CN" altLang="en-US" sz="2000" dirty="0"/>
              <a:t>，</a:t>
            </a:r>
            <a:r>
              <a:rPr lang="en-US" altLang="zh-CN" sz="2000" dirty="0"/>
              <a:t>pad=2)</a:t>
            </a:r>
            <a:r>
              <a:rPr lang="zh-CN" altLang="en-US" sz="2000" dirty="0"/>
              <a:t>，输出数据为</a:t>
            </a:r>
            <a:r>
              <a:rPr lang="en-US" altLang="zh-CN" sz="2000" dirty="0"/>
              <a:t>100x100x256</a:t>
            </a:r>
            <a:r>
              <a:rPr lang="zh-CN" altLang="en-US" sz="2000" dirty="0"/>
              <a:t>，其中，卷积层的参数为</a:t>
            </a:r>
            <a:r>
              <a:rPr lang="en-US" altLang="zh-CN" sz="2000" dirty="0"/>
              <a:t>128x5x5x256= 819200</a:t>
            </a:r>
            <a:r>
              <a:rPr lang="zh-CN" altLang="en-US" sz="2000" dirty="0"/>
              <a:t>。而假如上一层输出先经过具有</a:t>
            </a:r>
            <a:r>
              <a:rPr lang="en-US" altLang="zh-CN" sz="2000" dirty="0"/>
              <a:t>32</a:t>
            </a:r>
            <a:r>
              <a:rPr lang="zh-CN" altLang="en-US" sz="2000" dirty="0"/>
              <a:t>个通道的</a:t>
            </a:r>
            <a:r>
              <a:rPr lang="en-US" altLang="zh-CN" sz="2000" dirty="0"/>
              <a:t>1x1</a:t>
            </a:r>
            <a:r>
              <a:rPr lang="zh-CN" altLang="en-US" sz="2000" dirty="0"/>
              <a:t>卷积层，再经过具有</a:t>
            </a:r>
            <a:r>
              <a:rPr lang="en-US" altLang="zh-CN" sz="2000" dirty="0"/>
              <a:t>256</a:t>
            </a:r>
            <a:r>
              <a:rPr lang="zh-CN" altLang="en-US" sz="2000" dirty="0"/>
              <a:t>个输出的</a:t>
            </a:r>
            <a:r>
              <a:rPr lang="en-US" altLang="zh-CN" sz="2000" dirty="0"/>
              <a:t>5x5</a:t>
            </a:r>
            <a:r>
              <a:rPr lang="zh-CN" altLang="en-US" sz="2000" dirty="0"/>
              <a:t>卷积层，那么输出数据仍为为</a:t>
            </a:r>
            <a:r>
              <a:rPr lang="en-US" altLang="zh-CN" sz="2000" dirty="0"/>
              <a:t>100x100x256</a:t>
            </a:r>
            <a:r>
              <a:rPr lang="zh-CN" altLang="en-US" sz="2000" dirty="0"/>
              <a:t>，但卷积参数量已经减少为</a:t>
            </a:r>
            <a:r>
              <a:rPr lang="en-US" altLang="zh-CN" sz="2000" dirty="0"/>
              <a:t>128x1x1x32 + 32x5x5x256= 204800</a:t>
            </a:r>
            <a:r>
              <a:rPr lang="zh-CN" altLang="en-US" sz="2000" dirty="0"/>
              <a:t>，大约减少了</a:t>
            </a:r>
            <a:r>
              <a:rPr lang="en-US" altLang="zh-CN" sz="2000" dirty="0"/>
              <a:t>4</a:t>
            </a:r>
            <a:r>
              <a:rPr lang="zh-CN" altLang="en-US" sz="2000" dirty="0"/>
              <a:t>倍。</a:t>
            </a:r>
            <a:endParaRPr lang="en-US" altLang="zh-CN" sz="2000" dirty="0"/>
          </a:p>
        </p:txBody>
      </p:sp>
    </p:spTree>
    <p:extLst>
      <p:ext uri="{BB962C8B-B14F-4D97-AF65-F5344CB8AC3E}">
        <p14:creationId xmlns:p14="http://schemas.microsoft.com/office/powerpoint/2010/main" val="321306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整体结构</a:t>
            </a:r>
          </a:p>
        </p:txBody>
      </p:sp>
      <p:pic>
        <p:nvPicPr>
          <p:cNvPr id="5" name="图片 4">
            <a:extLst>
              <a:ext uri="{FF2B5EF4-FFF2-40B4-BE49-F238E27FC236}">
                <a16:creationId xmlns:a16="http://schemas.microsoft.com/office/drawing/2014/main" id="{4B43CC21-F139-43EC-BEAE-BB0863F3ACAB}"/>
              </a:ext>
            </a:extLst>
          </p:cNvPr>
          <p:cNvPicPr>
            <a:picLocks noChangeAspect="1"/>
          </p:cNvPicPr>
          <p:nvPr/>
        </p:nvPicPr>
        <p:blipFill>
          <a:blip r:embed="rId3"/>
          <a:stretch>
            <a:fillRect/>
          </a:stretch>
        </p:blipFill>
        <p:spPr>
          <a:xfrm rot="5400000">
            <a:off x="4838411" y="-1460742"/>
            <a:ext cx="2515177" cy="11209423"/>
          </a:xfrm>
          <a:prstGeom prst="rect">
            <a:avLst/>
          </a:prstGeom>
        </p:spPr>
      </p:pic>
    </p:spTree>
    <p:extLst>
      <p:ext uri="{BB962C8B-B14F-4D97-AF65-F5344CB8AC3E}">
        <p14:creationId xmlns:p14="http://schemas.microsoft.com/office/powerpoint/2010/main" val="422600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GoogLeNet</a:t>
            </a:r>
            <a:endParaRPr lang="zh-CN" altLang="en-US" dirty="0"/>
          </a:p>
        </p:txBody>
      </p:sp>
      <p:sp>
        <p:nvSpPr>
          <p:cNvPr id="4" name="内容占位符 2">
            <a:extLst>
              <a:ext uri="{FF2B5EF4-FFF2-40B4-BE49-F238E27FC236}">
                <a16:creationId xmlns:a16="http://schemas.microsoft.com/office/drawing/2014/main" id="{B2F7D58E-1317-4E97-9905-5719401ABCD6}"/>
              </a:ext>
            </a:extLst>
          </p:cNvPr>
          <p:cNvSpPr>
            <a:spLocks noGrp="1"/>
          </p:cNvSpPr>
          <p:nvPr>
            <p:ph idx="1"/>
          </p:nvPr>
        </p:nvSpPr>
        <p:spPr>
          <a:xfrm>
            <a:off x="838200" y="1340768"/>
            <a:ext cx="10515600" cy="5061482"/>
          </a:xfrm>
        </p:spPr>
        <p:txBody>
          <a:bodyPr>
            <a:normAutofit/>
          </a:bodyPr>
          <a:lstStyle/>
          <a:p>
            <a:r>
              <a:rPr lang="zh-CN" altLang="en-US" sz="2000" dirty="0"/>
              <a:t>（</a:t>
            </a:r>
            <a:r>
              <a:rPr lang="en-US" altLang="zh-CN" sz="2000" dirty="0"/>
              <a:t>1</a:t>
            </a:r>
            <a:r>
              <a:rPr lang="zh-CN" altLang="en-US" sz="2000" dirty="0"/>
              <a:t>）</a:t>
            </a:r>
            <a:r>
              <a:rPr lang="en-US" altLang="zh-CN" sz="2000" dirty="0"/>
              <a:t>GoogLeNet</a:t>
            </a:r>
            <a:r>
              <a:rPr lang="zh-CN" altLang="en-US" sz="2000" dirty="0"/>
              <a:t>采用了模块化的结构（</a:t>
            </a:r>
            <a:r>
              <a:rPr lang="en-US" altLang="zh-CN" sz="2000" dirty="0"/>
              <a:t>Inception</a:t>
            </a:r>
            <a:r>
              <a:rPr lang="zh-CN" altLang="en-US" sz="2000" dirty="0"/>
              <a:t>结构），方便增添和修改；</a:t>
            </a:r>
          </a:p>
          <a:p>
            <a:r>
              <a:rPr lang="zh-CN" altLang="en-US" sz="2000" dirty="0"/>
              <a:t>（</a:t>
            </a:r>
            <a:r>
              <a:rPr lang="en-US" altLang="zh-CN" sz="2000" dirty="0"/>
              <a:t>2</a:t>
            </a:r>
            <a:r>
              <a:rPr lang="zh-CN" altLang="en-US" sz="2000" dirty="0"/>
              <a:t>）网络最后采用了</a:t>
            </a:r>
            <a:r>
              <a:rPr lang="en-US" altLang="zh-CN" sz="2000" dirty="0"/>
              <a:t>average pooling</a:t>
            </a:r>
            <a:r>
              <a:rPr lang="zh-CN" altLang="en-US" sz="2000" dirty="0"/>
              <a:t>（平均池化）来代替全连接层，该想法来自</a:t>
            </a:r>
            <a:r>
              <a:rPr lang="en-US" altLang="zh-CN" sz="2000" dirty="0"/>
              <a:t>NIN</a:t>
            </a:r>
            <a:r>
              <a:rPr lang="zh-CN" altLang="en-US" sz="2000" dirty="0"/>
              <a:t>（</a:t>
            </a:r>
            <a:r>
              <a:rPr lang="en-US" altLang="zh-CN" sz="2000" dirty="0"/>
              <a:t>Network in Network</a:t>
            </a:r>
            <a:r>
              <a:rPr lang="zh-CN" altLang="en-US" sz="2000" dirty="0"/>
              <a:t>），事实证明这样可以将准确率提高</a:t>
            </a:r>
            <a:r>
              <a:rPr lang="en-US" altLang="zh-CN" sz="2000" dirty="0"/>
              <a:t>0.6%</a:t>
            </a:r>
            <a:r>
              <a:rPr lang="zh-CN" altLang="en-US" sz="2000" dirty="0"/>
              <a:t>。但是，实际在最后还是加了一个全连接层，主要是为了方便对输出进行灵活调整；</a:t>
            </a:r>
          </a:p>
          <a:p>
            <a:r>
              <a:rPr lang="zh-CN" altLang="en-US" sz="2000" dirty="0"/>
              <a:t>（</a:t>
            </a:r>
            <a:r>
              <a:rPr lang="en-US" altLang="zh-CN" sz="2000" dirty="0"/>
              <a:t>3</a:t>
            </a:r>
            <a:r>
              <a:rPr lang="zh-CN" altLang="en-US" sz="2000" dirty="0"/>
              <a:t>）虽然移除了全连接，但是网络中依然使用了</a:t>
            </a:r>
            <a:r>
              <a:rPr lang="en-US" altLang="zh-CN" sz="2000" dirty="0"/>
              <a:t>Dropout ; </a:t>
            </a:r>
          </a:p>
          <a:p>
            <a:r>
              <a:rPr lang="zh-CN" altLang="en-US" sz="2000" dirty="0"/>
              <a:t>（</a:t>
            </a:r>
            <a:r>
              <a:rPr lang="en-US" altLang="zh-CN" sz="2000" dirty="0"/>
              <a:t>4</a:t>
            </a:r>
            <a:r>
              <a:rPr lang="zh-CN" altLang="en-US" sz="2000" dirty="0"/>
              <a:t>）为了避免梯度消失，网络额外增加了</a:t>
            </a:r>
            <a:r>
              <a:rPr lang="en-US" altLang="zh-CN" sz="2000" dirty="0"/>
              <a:t>2</a:t>
            </a:r>
            <a:r>
              <a:rPr lang="zh-CN" altLang="en-US" sz="2000" dirty="0"/>
              <a:t>个辅助的</a:t>
            </a:r>
            <a:r>
              <a:rPr lang="en-US" altLang="zh-CN" sz="2000" dirty="0" err="1"/>
              <a:t>softmax</a:t>
            </a:r>
            <a:r>
              <a:rPr lang="zh-CN" altLang="en-US" sz="2000" dirty="0"/>
              <a:t>用于向前传导梯度（辅助分类器）。辅助分类器是将中间某一层的输出用作分类，并按一个较小的权重（</a:t>
            </a:r>
            <a:r>
              <a:rPr lang="en-US" altLang="zh-CN" sz="2000" dirty="0"/>
              <a:t>0.3</a:t>
            </a:r>
            <a:r>
              <a:rPr lang="zh-CN" altLang="en-US" sz="2000" dirty="0"/>
              <a:t>）加到最终分类结果中，这样相当于做了模型融合，同时给网络增加了反向传播的梯度信号，也提供了额外的正则化，对于整个网络的训练很有裨益。而在实际测试的时候，这两个额外的</a:t>
            </a:r>
            <a:r>
              <a:rPr lang="en-US" altLang="zh-CN" sz="2000" dirty="0" err="1"/>
              <a:t>softmax</a:t>
            </a:r>
            <a:r>
              <a:rPr lang="zh-CN" altLang="en-US" sz="2000" dirty="0"/>
              <a:t>会被去掉。</a:t>
            </a:r>
          </a:p>
        </p:txBody>
      </p:sp>
    </p:spTree>
    <p:extLst>
      <p:ext uri="{BB962C8B-B14F-4D97-AF65-F5344CB8AC3E}">
        <p14:creationId xmlns:p14="http://schemas.microsoft.com/office/powerpoint/2010/main" val="45494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GoogLeNet</a:t>
            </a:r>
            <a:r>
              <a:rPr lang="zh-CN" altLang="en-US" dirty="0"/>
              <a:t>网络结构图细节</a:t>
            </a:r>
          </a:p>
        </p:txBody>
      </p:sp>
      <p:pic>
        <p:nvPicPr>
          <p:cNvPr id="3" name="内容占位符 2">
            <a:extLst>
              <a:ext uri="{FF2B5EF4-FFF2-40B4-BE49-F238E27FC236}">
                <a16:creationId xmlns:a16="http://schemas.microsoft.com/office/drawing/2014/main" id="{DA1CFB7F-BAFF-431E-B27A-A736A7A17B62}"/>
              </a:ext>
            </a:extLst>
          </p:cNvPr>
          <p:cNvPicPr>
            <a:picLocks noGrp="1" noChangeAspect="1"/>
          </p:cNvPicPr>
          <p:nvPr>
            <p:ph idx="1"/>
          </p:nvPr>
        </p:nvPicPr>
        <p:blipFill rotWithShape="1">
          <a:blip r:embed="rId3"/>
          <a:srcRect b="7797"/>
          <a:stretch/>
        </p:blipFill>
        <p:spPr>
          <a:xfrm>
            <a:off x="1410239" y="1095835"/>
            <a:ext cx="8617544" cy="4666330"/>
          </a:xfrm>
          <a:prstGeom prst="rect">
            <a:avLst/>
          </a:prstGeom>
        </p:spPr>
      </p:pic>
      <p:sp>
        <p:nvSpPr>
          <p:cNvPr id="5" name="矩形 4">
            <a:extLst>
              <a:ext uri="{FF2B5EF4-FFF2-40B4-BE49-F238E27FC236}">
                <a16:creationId xmlns:a16="http://schemas.microsoft.com/office/drawing/2014/main" id="{5B6FF9E0-6320-47ED-A52A-50B77065C79D}"/>
              </a:ext>
            </a:extLst>
          </p:cNvPr>
          <p:cNvSpPr/>
          <p:nvPr/>
        </p:nvSpPr>
        <p:spPr>
          <a:xfrm>
            <a:off x="1410239" y="5762165"/>
            <a:ext cx="10380708" cy="369332"/>
          </a:xfrm>
          <a:prstGeom prst="rect">
            <a:avLst/>
          </a:prstGeom>
        </p:spPr>
        <p:txBody>
          <a:bodyPr wrap="square">
            <a:spAutoFit/>
          </a:bodyPr>
          <a:lstStyle/>
          <a:p>
            <a:r>
              <a:rPr lang="zh-CN" altLang="en-US" dirty="0"/>
              <a:t>注：上表中的“</a:t>
            </a:r>
            <a:r>
              <a:rPr lang="en-US" altLang="zh-CN" dirty="0"/>
              <a:t>#3x3 reduce”</a:t>
            </a:r>
            <a:r>
              <a:rPr lang="zh-CN" altLang="en-US" dirty="0"/>
              <a:t>，“</a:t>
            </a:r>
            <a:r>
              <a:rPr lang="en-US" altLang="zh-CN" dirty="0"/>
              <a:t>#5x5 reduce”</a:t>
            </a:r>
            <a:r>
              <a:rPr lang="zh-CN" altLang="en-US" dirty="0"/>
              <a:t>表示在</a:t>
            </a:r>
            <a:r>
              <a:rPr lang="en-US" altLang="zh-CN" dirty="0"/>
              <a:t>3x3</a:t>
            </a:r>
            <a:r>
              <a:rPr lang="zh-CN" altLang="en-US" dirty="0"/>
              <a:t>，</a:t>
            </a:r>
            <a:r>
              <a:rPr lang="en-US" altLang="zh-CN" dirty="0"/>
              <a:t>5x5</a:t>
            </a:r>
            <a:r>
              <a:rPr lang="zh-CN" altLang="en-US" dirty="0"/>
              <a:t>卷积操作之前使用了</a:t>
            </a:r>
            <a:r>
              <a:rPr lang="en-US" altLang="zh-CN" dirty="0"/>
              <a:t>1x1</a:t>
            </a:r>
            <a:r>
              <a:rPr lang="zh-CN" altLang="en-US" dirty="0"/>
              <a:t>卷积的数量。</a:t>
            </a:r>
          </a:p>
        </p:txBody>
      </p:sp>
    </p:spTree>
    <p:extLst>
      <p:ext uri="{BB962C8B-B14F-4D97-AF65-F5344CB8AC3E}">
        <p14:creationId xmlns:p14="http://schemas.microsoft.com/office/powerpoint/2010/main" val="1983967482"/>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4003</TotalTime>
  <Words>1076</Words>
  <Application>Microsoft Office PowerPoint</Application>
  <PresentationFormat>宽屏</PresentationFormat>
  <Paragraphs>45</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Arial</vt:lpstr>
      <vt:lpstr>Impact</vt:lpstr>
      <vt:lpstr>A000120140530A99PPBG</vt:lpstr>
      <vt:lpstr>VGG</vt:lpstr>
      <vt:lpstr>论文信息</vt:lpstr>
      <vt:lpstr>主要贡献</vt:lpstr>
      <vt:lpstr>Inception</vt:lpstr>
      <vt:lpstr>Inception</vt:lpstr>
      <vt:lpstr>1x1的卷积核</vt:lpstr>
      <vt:lpstr>整体结构</vt:lpstr>
      <vt:lpstr>GoogLeNet</vt:lpstr>
      <vt:lpstr>GoogLeNet网络结构图细节</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34</cp:revision>
  <dcterms:created xsi:type="dcterms:W3CDTF">2018-08-10T09:41:38Z</dcterms:created>
  <dcterms:modified xsi:type="dcterms:W3CDTF">2019-05-23T11:01:47Z</dcterms:modified>
</cp:coreProperties>
</file>