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67" r:id="rId3"/>
    <p:sldId id="268" r:id="rId4"/>
    <p:sldId id="269" r:id="rId5"/>
    <p:sldId id="270" r:id="rId6"/>
    <p:sldId id="271" r:id="rId7"/>
    <p:sldId id="274" r:id="rId8"/>
    <p:sldId id="272" r:id="rId9"/>
    <p:sldId id="275" r:id="rId10"/>
    <p:sldId id="273"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324"/>
    <a:srgbClr val="0C4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79924" autoAdjust="0"/>
  </p:normalViewPr>
  <p:slideViewPr>
    <p:cSldViewPr snapToGrid="0" showGuides="1">
      <p:cViewPr>
        <p:scale>
          <a:sx n="66" d="100"/>
          <a:sy n="66" d="100"/>
        </p:scale>
        <p:origin x="480"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BCEC9-DDE4-4B30-87D6-0017517D5E27}" type="datetimeFigureOut">
              <a:rPr lang="zh-CN" altLang="en-US" smtClean="0"/>
              <a:t>2019/5/5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4487E-253C-4F2A-AD3B-D7DF4058A670}" type="slidenum">
              <a:rPr lang="zh-CN" altLang="en-US" smtClean="0"/>
              <a:t>‹#›</a:t>
            </a:fld>
            <a:endParaRPr lang="zh-CN" altLang="en-US"/>
          </a:p>
        </p:txBody>
      </p:sp>
    </p:spTree>
    <p:extLst>
      <p:ext uri="{BB962C8B-B14F-4D97-AF65-F5344CB8AC3E}">
        <p14:creationId xmlns:p14="http://schemas.microsoft.com/office/powerpoint/2010/main" val="40672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照片为学生拍摄的礼堂</a:t>
            </a:r>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华文中宋" charset="0"/>
              </a:defRPr>
            </a:lvl1pPr>
            <a:lvl2pPr marL="742950" indent="-285750">
              <a:defRPr sz="2000" b="1">
                <a:solidFill>
                  <a:schemeClr val="tx1"/>
                </a:solidFill>
                <a:latin typeface="Arial" charset="0"/>
                <a:ea typeface="华文中宋" charset="0"/>
              </a:defRPr>
            </a:lvl2pPr>
            <a:lvl3pPr marL="1143000" indent="-228600">
              <a:defRPr sz="2000" b="1">
                <a:solidFill>
                  <a:schemeClr val="tx1"/>
                </a:solidFill>
                <a:latin typeface="Arial" charset="0"/>
                <a:ea typeface="华文中宋" charset="0"/>
              </a:defRPr>
            </a:lvl3pPr>
            <a:lvl4pPr marL="1600200" indent="-228600">
              <a:defRPr sz="2000" b="1">
                <a:solidFill>
                  <a:schemeClr val="tx1"/>
                </a:solidFill>
                <a:latin typeface="Arial" charset="0"/>
                <a:ea typeface="华文中宋" charset="0"/>
              </a:defRPr>
            </a:lvl4pPr>
            <a:lvl5pPr marL="2057400" indent="-228600">
              <a:defRPr sz="2000" b="1">
                <a:solidFill>
                  <a:schemeClr val="tx1"/>
                </a:solidFill>
                <a:latin typeface="Arial" charset="0"/>
                <a:ea typeface="华文中宋" charset="0"/>
              </a:defRPr>
            </a:lvl5pPr>
            <a:lvl6pPr marL="2514600" indent="-228600" eaLnBrk="0" fontAlgn="base" hangingPunct="0">
              <a:spcBef>
                <a:spcPct val="0"/>
              </a:spcBef>
              <a:spcAft>
                <a:spcPct val="0"/>
              </a:spcAft>
              <a:defRPr sz="2000" b="1">
                <a:solidFill>
                  <a:schemeClr val="tx1"/>
                </a:solidFill>
                <a:latin typeface="Arial" charset="0"/>
                <a:ea typeface="华文中宋" charset="0"/>
              </a:defRPr>
            </a:lvl6pPr>
            <a:lvl7pPr marL="2971800" indent="-228600" eaLnBrk="0" fontAlgn="base" hangingPunct="0">
              <a:spcBef>
                <a:spcPct val="0"/>
              </a:spcBef>
              <a:spcAft>
                <a:spcPct val="0"/>
              </a:spcAft>
              <a:defRPr sz="2000" b="1">
                <a:solidFill>
                  <a:schemeClr val="tx1"/>
                </a:solidFill>
                <a:latin typeface="Arial" charset="0"/>
                <a:ea typeface="华文中宋" charset="0"/>
              </a:defRPr>
            </a:lvl7pPr>
            <a:lvl8pPr marL="3429000" indent="-228600" eaLnBrk="0" fontAlgn="base" hangingPunct="0">
              <a:spcBef>
                <a:spcPct val="0"/>
              </a:spcBef>
              <a:spcAft>
                <a:spcPct val="0"/>
              </a:spcAft>
              <a:defRPr sz="2000" b="1">
                <a:solidFill>
                  <a:schemeClr val="tx1"/>
                </a:solidFill>
                <a:latin typeface="Arial" charset="0"/>
                <a:ea typeface="华文中宋" charset="0"/>
              </a:defRPr>
            </a:lvl8pPr>
            <a:lvl9pPr marL="3886200" indent="-228600" eaLnBrk="0" fontAlgn="base" hangingPunct="0">
              <a:spcBef>
                <a:spcPct val="0"/>
              </a:spcBef>
              <a:spcAft>
                <a:spcPct val="0"/>
              </a:spcAft>
              <a:defRPr sz="2000" b="1">
                <a:solidFill>
                  <a:schemeClr val="tx1"/>
                </a:solidFill>
                <a:latin typeface="Arial" charset="0"/>
                <a:ea typeface="华文中宋"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F000F6D-74D8-0C46-B428-4DE0EB034880}" type="slidenum">
              <a:rPr kumimoji="0" lang="zh-CN" altLang="en-US" sz="1200" b="0" i="0" u="none" strike="noStrike" kern="1200" cap="none" spc="0" normalizeH="0" baseline="0" noProof="0">
                <a:ln>
                  <a:noFill/>
                </a:ln>
                <a:solidFill>
                  <a:prstClr val="black"/>
                </a:solidFill>
                <a:effectLst/>
                <a:uLnTx/>
                <a:uFillTx/>
                <a:latin typeface="Arial" charset="0"/>
                <a:ea typeface="宋体"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Arial" charset="0"/>
              <a:ea typeface="宋体" charset="0"/>
              <a:cs typeface="+mn-cs"/>
            </a:endParaRPr>
          </a:p>
        </p:txBody>
      </p:sp>
    </p:spTree>
    <p:extLst>
      <p:ext uri="{BB962C8B-B14F-4D97-AF65-F5344CB8AC3E}">
        <p14:creationId xmlns:p14="http://schemas.microsoft.com/office/powerpoint/2010/main" val="1679339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10</a:t>
            </a:fld>
            <a:endParaRPr lang="zh-CN" altLang="en-US"/>
          </a:p>
        </p:txBody>
      </p:sp>
    </p:spTree>
    <p:extLst>
      <p:ext uri="{BB962C8B-B14F-4D97-AF65-F5344CB8AC3E}">
        <p14:creationId xmlns:p14="http://schemas.microsoft.com/office/powerpoint/2010/main" val="3689771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11</a:t>
            </a:fld>
            <a:endParaRPr lang="zh-CN" altLang="en-US"/>
          </a:p>
        </p:txBody>
      </p:sp>
    </p:spTree>
    <p:extLst>
      <p:ext uri="{BB962C8B-B14F-4D97-AF65-F5344CB8AC3E}">
        <p14:creationId xmlns:p14="http://schemas.microsoft.com/office/powerpoint/2010/main" val="362482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2</a:t>
            </a:fld>
            <a:endParaRPr lang="zh-CN" altLang="en-US"/>
          </a:p>
        </p:txBody>
      </p:sp>
    </p:spTree>
    <p:extLst>
      <p:ext uri="{BB962C8B-B14F-4D97-AF65-F5344CB8AC3E}">
        <p14:creationId xmlns:p14="http://schemas.microsoft.com/office/powerpoint/2010/main" val="3916380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3</a:t>
            </a:fld>
            <a:endParaRPr lang="zh-CN" altLang="en-US"/>
          </a:p>
        </p:txBody>
      </p:sp>
    </p:spTree>
    <p:extLst>
      <p:ext uri="{BB962C8B-B14F-4D97-AF65-F5344CB8AC3E}">
        <p14:creationId xmlns:p14="http://schemas.microsoft.com/office/powerpoint/2010/main" val="180177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4</a:t>
            </a:fld>
            <a:endParaRPr lang="zh-CN" altLang="en-US"/>
          </a:p>
        </p:txBody>
      </p:sp>
    </p:spTree>
    <p:extLst>
      <p:ext uri="{BB962C8B-B14F-4D97-AF65-F5344CB8AC3E}">
        <p14:creationId xmlns:p14="http://schemas.microsoft.com/office/powerpoint/2010/main" val="1702526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5</a:t>
            </a:fld>
            <a:endParaRPr lang="zh-CN" altLang="en-US"/>
          </a:p>
        </p:txBody>
      </p:sp>
    </p:spTree>
    <p:extLst>
      <p:ext uri="{BB962C8B-B14F-4D97-AF65-F5344CB8AC3E}">
        <p14:creationId xmlns:p14="http://schemas.microsoft.com/office/powerpoint/2010/main" val="581621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6</a:t>
            </a:fld>
            <a:endParaRPr lang="zh-CN" altLang="en-US"/>
          </a:p>
        </p:txBody>
      </p:sp>
    </p:spTree>
    <p:extLst>
      <p:ext uri="{BB962C8B-B14F-4D97-AF65-F5344CB8AC3E}">
        <p14:creationId xmlns:p14="http://schemas.microsoft.com/office/powerpoint/2010/main" val="4099423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7</a:t>
            </a:fld>
            <a:endParaRPr lang="zh-CN" altLang="en-US"/>
          </a:p>
        </p:txBody>
      </p:sp>
    </p:spTree>
    <p:extLst>
      <p:ext uri="{BB962C8B-B14F-4D97-AF65-F5344CB8AC3E}">
        <p14:creationId xmlns:p14="http://schemas.microsoft.com/office/powerpoint/2010/main" val="832957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8</a:t>
            </a:fld>
            <a:endParaRPr lang="zh-CN" altLang="en-US"/>
          </a:p>
        </p:txBody>
      </p:sp>
    </p:spTree>
    <p:extLst>
      <p:ext uri="{BB962C8B-B14F-4D97-AF65-F5344CB8AC3E}">
        <p14:creationId xmlns:p14="http://schemas.microsoft.com/office/powerpoint/2010/main" val="442356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9</a:t>
            </a:fld>
            <a:endParaRPr lang="zh-CN" altLang="en-US"/>
          </a:p>
        </p:txBody>
      </p:sp>
    </p:spTree>
    <p:extLst>
      <p:ext uri="{BB962C8B-B14F-4D97-AF65-F5344CB8AC3E}">
        <p14:creationId xmlns:p14="http://schemas.microsoft.com/office/powerpoint/2010/main" val="2807103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32C326A-3541-E547-8C03-5779D23648EF}"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2019/5/5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3597BDB-C194-6F4E-8639-1B954A600FDB}"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80679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0768"/>
            <a:ext cx="10515600" cy="5061482"/>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B7777B4F-0286-DE44-939A-59B26D3141B7}"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2019/5/5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r>
              <a:rPr lang="zh-CN" altLang="en-US" dirty="0"/>
              <a:t>单击此处编辑母版标题样式</a:t>
            </a:r>
            <a:endParaRPr lang="en-US" dirty="0"/>
          </a:p>
        </p:txBody>
      </p:sp>
      <p:grpSp>
        <p:nvGrpSpPr>
          <p:cNvPr id="16" name="组合 15"/>
          <p:cNvGrpSpPr/>
          <p:nvPr userDrawn="1"/>
        </p:nvGrpSpPr>
        <p:grpSpPr>
          <a:xfrm>
            <a:off x="815009" y="1021543"/>
            <a:ext cx="10538791" cy="0"/>
            <a:chOff x="815009" y="1021543"/>
            <a:chExt cx="10538791" cy="0"/>
          </a:xfrm>
        </p:grpSpPr>
        <p:cxnSp>
          <p:nvCxnSpPr>
            <p:cNvPr id="8" name="直接连接符 7"/>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10" name="图片 9"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154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87F89CA9-0F6A-E745-B1B5-0B3A7BE5D970}"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2019/5/5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B721F5A-A6F2-4C4E-BFC8-8F7E8C0B0E84}"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15600" cy="1021543"/>
          </a:xfrm>
        </p:spPr>
        <p:txBody>
          <a:bodyPr vert="horz" lIns="91440" tIns="45720" rIns="91440" bIns="45720" rtlCol="0" anchor="b">
            <a:normAutofit/>
          </a:bodyPr>
          <a:lstStyle>
            <a:lvl1pPr>
              <a:lnSpc>
                <a:spcPct val="100000"/>
              </a:lnSpc>
              <a:defRPr lang="en-US" sz="4000" b="1" dirty="0"/>
            </a:lvl1pPr>
          </a:lstStyle>
          <a:p>
            <a:pPr lvl="0"/>
            <a:r>
              <a:rPr lang="zh-CN" altLang="en-US" dirty="0"/>
              <a:t>单击此处编辑母版标题样式</a:t>
            </a:r>
            <a:endParaRPr lang="en-US" dirty="0"/>
          </a:p>
        </p:txBody>
      </p:sp>
      <p:grpSp>
        <p:nvGrpSpPr>
          <p:cNvPr id="6" name="组合 5"/>
          <p:cNvGrpSpPr/>
          <p:nvPr userDrawn="1"/>
        </p:nvGrpSpPr>
        <p:grpSpPr>
          <a:xfrm>
            <a:off x="815009" y="1021543"/>
            <a:ext cx="10538791" cy="0"/>
            <a:chOff x="815009" y="1021543"/>
            <a:chExt cx="10538791" cy="0"/>
          </a:xfrm>
        </p:grpSpPr>
        <p:cxnSp>
          <p:nvCxnSpPr>
            <p:cNvPr id="7" name="直接连接符 6"/>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9" name="图片 8"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060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30E72066-6174-6145-AA6B-3DE5C9EA0DC8}"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2019/5/5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16697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a:t>单击此处编辑母版标题样式</a:t>
            </a:r>
            <a:endParaRPr lang="en-US" dirty="0"/>
          </a:p>
        </p:txBody>
      </p:sp>
      <p:sp>
        <p:nvSpPr>
          <p:cNvPr id="3" name="KSO_FD"/>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41EA215-7A23-544C-A92E-4577682AAD9A}" type="datetimeFigureOut">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2019/5/5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KSO_FT"/>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KSO_FN"/>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50E2911-4B38-3847-BB6A-657490750D80}" type="slidenum">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27462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A7C40F-0D87-4C47-A7B0-B93EF7B2BEDD}"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1165674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A7C40F-0D87-4C47-A7B0-B93EF7B2BEDD}" type="datetimeFigureOut">
              <a:rPr lang="zh-CN" altLang="en-US" smtClean="0"/>
              <a:t>2019/5/5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749575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63C5E0C2-28B8-CE44-9D60-588CFEE87B31}"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2019/5/5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1093995-55F8-9440-9010-524D68AC1856}"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3675512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5" r:id="rId6"/>
    <p:sldLayoutId id="214748367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images2015.cnblogs.com/blog/961754/201706/961754-20170610113107528-1954578024.png" TargetMode="External"/><Relationship Id="rId7" Type="http://schemas.openxmlformats.org/officeDocument/2006/relationships/hyperlink" Target="http://images2015.cnblogs.com/blog/961754/201706/961754-20170610113108825-1609536528.p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images2015.cnblogs.com/blog/961754/201706/961754-20170610113108075-2134747254.png"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0" y="2088106"/>
            <a:ext cx="12192000" cy="255927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1" i="0" u="none" strike="noStrike" kern="1200" cap="none" spc="0" normalizeH="0" baseline="0" noProof="0" dirty="0">
              <a:ln>
                <a:noFill/>
              </a:ln>
              <a:solidFill>
                <a:prstClr val="white">
                  <a:alpha val="50000"/>
                </a:prstClr>
              </a:solidFill>
              <a:effectLst/>
              <a:uLnTx/>
              <a:uFillTx/>
              <a:latin typeface="Arial"/>
              <a:ea typeface="微软雅黑"/>
              <a:cs typeface="+mn-cs"/>
            </a:endParaRPr>
          </a:p>
        </p:txBody>
      </p:sp>
      <p:sp>
        <p:nvSpPr>
          <p:cNvPr id="2" name="标题 1"/>
          <p:cNvSpPr>
            <a:spLocks noGrp="1"/>
          </p:cNvSpPr>
          <p:nvPr>
            <p:ph type="ctrTitle"/>
          </p:nvPr>
        </p:nvSpPr>
        <p:spPr>
          <a:xfrm>
            <a:off x="1524000" y="1933085"/>
            <a:ext cx="9144000" cy="1992963"/>
          </a:xfrm>
        </p:spPr>
        <p:txBody>
          <a:bodyPr>
            <a:normAutofit/>
          </a:bodyPr>
          <a:lstStyle/>
          <a:p>
            <a:r>
              <a:rPr lang="en-US" altLang="zh-CN" dirty="0"/>
              <a:t>Network in network</a:t>
            </a:r>
            <a:endParaRPr lang="zh-CN" altLang="en-US" b="1" dirty="0"/>
          </a:p>
        </p:txBody>
      </p:sp>
      <p:pic>
        <p:nvPicPr>
          <p:cNvPr id="6" name="图片 5" descr="横版组合——透明.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23853" y="698565"/>
            <a:ext cx="5144295"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848664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整体结构</a:t>
            </a:r>
          </a:p>
        </p:txBody>
      </p:sp>
      <p:pic>
        <p:nvPicPr>
          <p:cNvPr id="4" name="内容占位符 3">
            <a:extLst>
              <a:ext uri="{FF2B5EF4-FFF2-40B4-BE49-F238E27FC236}">
                <a16:creationId xmlns:a16="http://schemas.microsoft.com/office/drawing/2014/main" id="{1EF69264-B128-476F-A699-D1131580514F}"/>
              </a:ext>
            </a:extLst>
          </p:cNvPr>
          <p:cNvPicPr>
            <a:picLocks noGrp="1" noChangeAspect="1"/>
          </p:cNvPicPr>
          <p:nvPr>
            <p:ph idx="1"/>
          </p:nvPr>
        </p:nvPicPr>
        <p:blipFill>
          <a:blip r:embed="rId3"/>
          <a:stretch>
            <a:fillRect/>
          </a:stretch>
        </p:blipFill>
        <p:spPr>
          <a:xfrm>
            <a:off x="838200" y="2653744"/>
            <a:ext cx="10515600" cy="2436337"/>
          </a:xfrm>
          <a:prstGeom prst="rect">
            <a:avLst/>
          </a:prstGeom>
        </p:spPr>
      </p:pic>
    </p:spTree>
    <p:extLst>
      <p:ext uri="{BB962C8B-B14F-4D97-AF65-F5344CB8AC3E}">
        <p14:creationId xmlns:p14="http://schemas.microsoft.com/office/powerpoint/2010/main" val="3179847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9555" y="358903"/>
            <a:ext cx="4265218" cy="90000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096677" y="2252370"/>
            <a:ext cx="7998645" cy="2353260"/>
          </a:xfrm>
          <a:prstGeom prst="rect">
            <a:avLst/>
          </a:prstGeom>
        </p:spPr>
      </p:pic>
    </p:spTree>
    <p:extLst>
      <p:ext uri="{BB962C8B-B14F-4D97-AF65-F5344CB8AC3E}">
        <p14:creationId xmlns:p14="http://schemas.microsoft.com/office/powerpoint/2010/main" val="3960416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论文信息</a:t>
            </a:r>
          </a:p>
        </p:txBody>
      </p:sp>
      <p:sp>
        <p:nvSpPr>
          <p:cNvPr id="3" name="内容占位符 2"/>
          <p:cNvSpPr>
            <a:spLocks noGrp="1"/>
          </p:cNvSpPr>
          <p:nvPr>
            <p:ph idx="1"/>
          </p:nvPr>
        </p:nvSpPr>
        <p:spPr/>
        <p:txBody>
          <a:bodyPr/>
          <a:lstStyle/>
          <a:p>
            <a:r>
              <a:rPr lang="en-US" altLang="zh-CN" dirty="0"/>
              <a:t>Lin M, Chen Q, Yan S. Network in network[J]. </a:t>
            </a:r>
            <a:r>
              <a:rPr lang="en-US" altLang="zh-CN" dirty="0" err="1"/>
              <a:t>arXiv</a:t>
            </a:r>
            <a:r>
              <a:rPr lang="en-US" altLang="zh-CN" dirty="0"/>
              <a:t> preprint arXiv:1312.4400, 2013.</a:t>
            </a:r>
            <a:endParaRPr lang="zh-CN" altLang="en-US" dirty="0"/>
          </a:p>
        </p:txBody>
      </p:sp>
    </p:spTree>
    <p:extLst>
      <p:ext uri="{BB962C8B-B14F-4D97-AF65-F5344CB8AC3E}">
        <p14:creationId xmlns:p14="http://schemas.microsoft.com/office/powerpoint/2010/main" val="104136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主要贡献</a:t>
            </a:r>
          </a:p>
        </p:txBody>
      </p:sp>
      <p:sp>
        <p:nvSpPr>
          <p:cNvPr id="3" name="内容占位符 2"/>
          <p:cNvSpPr>
            <a:spLocks noGrp="1"/>
          </p:cNvSpPr>
          <p:nvPr>
            <p:ph idx="1"/>
          </p:nvPr>
        </p:nvSpPr>
        <p:spPr/>
        <p:txBody>
          <a:bodyPr/>
          <a:lstStyle/>
          <a:p>
            <a:r>
              <a:rPr lang="zh-CN" altLang="en-US" dirty="0"/>
              <a:t>采用 </a:t>
            </a:r>
            <a:r>
              <a:rPr lang="en-US" altLang="zh-CN" dirty="0" err="1"/>
              <a:t>mlpcon</a:t>
            </a:r>
            <a:r>
              <a:rPr lang="en-US" altLang="zh-CN" dirty="0"/>
              <a:t> </a:t>
            </a:r>
            <a:r>
              <a:rPr lang="zh-CN" altLang="en-US" dirty="0"/>
              <a:t>的结构来代替 </a:t>
            </a:r>
            <a:r>
              <a:rPr lang="en-US" altLang="zh-CN" dirty="0"/>
              <a:t>traditional </a:t>
            </a:r>
            <a:r>
              <a:rPr lang="zh-CN" altLang="en-US" dirty="0"/>
              <a:t>卷积层； </a:t>
            </a:r>
          </a:p>
          <a:p>
            <a:endParaRPr lang="zh-CN" altLang="en-US" dirty="0"/>
          </a:p>
          <a:p>
            <a:r>
              <a:rPr lang="en-US" altLang="zh-CN" dirty="0"/>
              <a:t>remove </a:t>
            </a:r>
            <a:r>
              <a:rPr lang="zh-CN" altLang="en-US" dirty="0"/>
              <a:t>卷积神经网络最后的全连接层，采用 </a:t>
            </a:r>
            <a:r>
              <a:rPr lang="en-US" altLang="zh-CN" dirty="0"/>
              <a:t>global average pooling </a:t>
            </a:r>
            <a:r>
              <a:rPr lang="zh-CN" altLang="en-US" dirty="0"/>
              <a:t>层代替</a:t>
            </a:r>
          </a:p>
        </p:txBody>
      </p:sp>
    </p:spTree>
    <p:extLst>
      <p:ext uri="{BB962C8B-B14F-4D97-AF65-F5344CB8AC3E}">
        <p14:creationId xmlns:p14="http://schemas.microsoft.com/office/powerpoint/2010/main" val="2705325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err="1"/>
              <a:t>mlpcon</a:t>
            </a:r>
            <a:endParaRPr lang="zh-CN" altLang="en-US" dirty="0"/>
          </a:p>
        </p:txBody>
      </p:sp>
      <p:sp>
        <p:nvSpPr>
          <p:cNvPr id="3" name="内容占位符 2"/>
          <p:cNvSpPr>
            <a:spLocks noGrp="1"/>
          </p:cNvSpPr>
          <p:nvPr>
            <p:ph idx="1"/>
          </p:nvPr>
        </p:nvSpPr>
        <p:spPr/>
        <p:txBody>
          <a:bodyPr>
            <a:normAutofit/>
          </a:bodyPr>
          <a:lstStyle/>
          <a:p>
            <a:r>
              <a:rPr lang="zh-CN" altLang="en-US" sz="2000" dirty="0"/>
              <a:t>卷积神经网络（</a:t>
            </a:r>
            <a:r>
              <a:rPr lang="en-US" altLang="zh-CN" sz="2000" dirty="0"/>
              <a:t>CNN</a:t>
            </a:r>
            <a:r>
              <a:rPr lang="zh-CN" altLang="en-US" sz="2000" dirty="0"/>
              <a:t>）由卷积层和池化层交替组成。卷积层使用线性滤波器和底层</a:t>
            </a:r>
            <a:r>
              <a:rPr lang="en-US" altLang="zh-CN" sz="2000" dirty="0"/>
              <a:t>receptive field</a:t>
            </a:r>
            <a:r>
              <a:rPr lang="zh-CN" altLang="en-US" sz="2000" dirty="0"/>
              <a:t>做内积，然后接一个非线性的激活函数，得到的输出称作特征图（</a:t>
            </a:r>
            <a:r>
              <a:rPr lang="en-US" altLang="zh-CN" sz="2000" dirty="0"/>
              <a:t>feature map</a:t>
            </a:r>
            <a:r>
              <a:rPr lang="zh-CN" altLang="en-US" sz="2000" dirty="0"/>
              <a:t>）。</a:t>
            </a:r>
            <a:endParaRPr lang="en-US" altLang="zh-CN" sz="2000" dirty="0"/>
          </a:p>
          <a:p>
            <a:r>
              <a:rPr lang="en-US" altLang="zh-CN" sz="2000" dirty="0"/>
              <a:t>CNN</a:t>
            </a:r>
            <a:r>
              <a:rPr lang="zh-CN" altLang="en-US" sz="2000" dirty="0"/>
              <a:t>的卷积滤波器是底层数据块的广义线性模型（</a:t>
            </a:r>
            <a:r>
              <a:rPr lang="en-US" altLang="zh-CN" sz="2000" dirty="0"/>
              <a:t>generalized linear model </a:t>
            </a:r>
            <a:r>
              <a:rPr lang="zh-CN" altLang="en-US" sz="2000" dirty="0"/>
              <a:t>）（</a:t>
            </a:r>
            <a:r>
              <a:rPr lang="en-US" altLang="zh-CN" sz="2000" dirty="0"/>
              <a:t>GLM</a:t>
            </a:r>
            <a:r>
              <a:rPr lang="zh-CN" altLang="en-US" sz="2000" dirty="0"/>
              <a:t>），而且我们认为它的抽象程度较低。这里的抽象较低是指该特征对同一概念的变体是不变的。用更有效的非线性函数逼近器代替</a:t>
            </a:r>
            <a:r>
              <a:rPr lang="en-US" altLang="zh-CN" sz="2000" dirty="0"/>
              <a:t>GLM</a:t>
            </a:r>
            <a:r>
              <a:rPr lang="zh-CN" altLang="en-US" sz="2000" dirty="0"/>
              <a:t>可以增强局部模型的抽象能力。</a:t>
            </a:r>
            <a:endParaRPr lang="en-US" altLang="zh-CN" sz="2000" dirty="0"/>
          </a:p>
          <a:p>
            <a:r>
              <a:rPr lang="zh-CN" altLang="en-US" sz="2000" dirty="0"/>
              <a:t>当样本的隐含概念（</a:t>
            </a:r>
            <a:r>
              <a:rPr lang="en-US" altLang="zh-CN" sz="2000" dirty="0"/>
              <a:t>latent concept</a:t>
            </a:r>
            <a:r>
              <a:rPr lang="zh-CN" altLang="en-US" sz="2000" dirty="0"/>
              <a:t>）线性可分时，</a:t>
            </a:r>
            <a:r>
              <a:rPr lang="en-US" altLang="zh-CN" sz="2000" dirty="0"/>
              <a:t>GLM</a:t>
            </a:r>
            <a:r>
              <a:rPr lang="zh-CN" altLang="en-US" sz="2000" dirty="0"/>
              <a:t>可以达到很好的抽象程度，而传统的</a:t>
            </a:r>
            <a:r>
              <a:rPr lang="en-US" altLang="zh-CN" sz="2000" dirty="0"/>
              <a:t>CNN</a:t>
            </a:r>
            <a:r>
              <a:rPr lang="zh-CN" altLang="en-US" sz="2000" dirty="0"/>
              <a:t>就默认了这个假设</a:t>
            </a:r>
            <a:r>
              <a:rPr lang="en-US" altLang="zh-CN" sz="2000" dirty="0"/>
              <a:t>——</a:t>
            </a:r>
            <a:r>
              <a:rPr lang="zh-CN" altLang="en-US" sz="2000" dirty="0"/>
              <a:t>认为隐含概念（</a:t>
            </a:r>
            <a:r>
              <a:rPr lang="en-US" altLang="zh-CN" sz="2000" dirty="0"/>
              <a:t>latent concept</a:t>
            </a:r>
            <a:r>
              <a:rPr lang="zh-CN" altLang="en-US" sz="2000" dirty="0"/>
              <a:t>）是线性可分的。</a:t>
            </a:r>
            <a:endParaRPr lang="en-US" altLang="zh-CN" sz="2000" dirty="0"/>
          </a:p>
          <a:p>
            <a:r>
              <a:rPr lang="zh-CN" altLang="en-US" sz="2000" dirty="0"/>
              <a:t>然而，同一概念的数据通常是非线性流形的（</a:t>
            </a:r>
            <a:r>
              <a:rPr lang="en-US" altLang="zh-CN" sz="2000" dirty="0"/>
              <a:t>nonlinear manifold</a:t>
            </a:r>
            <a:r>
              <a:rPr lang="zh-CN" altLang="en-US" sz="2000" dirty="0"/>
              <a:t>），捕捉这些概念的表达通常都是输入的高维非线性函数。在</a:t>
            </a:r>
            <a:r>
              <a:rPr lang="en-US" altLang="zh-CN" sz="2000" dirty="0"/>
              <a:t>NIN</a:t>
            </a:r>
            <a:r>
              <a:rPr lang="zh-CN" altLang="en-US" sz="2000" dirty="0"/>
              <a:t>中，</a:t>
            </a:r>
            <a:r>
              <a:rPr lang="en-US" altLang="zh-CN" sz="2000" dirty="0"/>
              <a:t>GLM</a:t>
            </a:r>
            <a:r>
              <a:rPr lang="zh-CN" altLang="en-US" sz="2000" dirty="0"/>
              <a:t>用“微型网络”结构替代，该结构是一个非线性函数逼近器。在本项研究中，选择多层感知器实例化微型网络，该感知器是一个通用函数逼近器，也是一个通过反向传播训练的神经网络。</a:t>
            </a:r>
            <a:endParaRPr lang="en-US" altLang="zh-CN" sz="2000" dirty="0"/>
          </a:p>
        </p:txBody>
      </p:sp>
    </p:spTree>
    <p:extLst>
      <p:ext uri="{BB962C8B-B14F-4D97-AF65-F5344CB8AC3E}">
        <p14:creationId xmlns:p14="http://schemas.microsoft.com/office/powerpoint/2010/main" val="200697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err="1"/>
              <a:t>mlpcon</a:t>
            </a:r>
            <a:endParaRPr lang="zh-CN" altLang="en-US" dirty="0"/>
          </a:p>
        </p:txBody>
      </p:sp>
      <p:sp>
        <p:nvSpPr>
          <p:cNvPr id="3" name="内容占位符 2"/>
          <p:cNvSpPr>
            <a:spLocks noGrp="1"/>
          </p:cNvSpPr>
          <p:nvPr>
            <p:ph idx="1"/>
          </p:nvPr>
        </p:nvSpPr>
        <p:spPr/>
        <p:txBody>
          <a:bodyPr>
            <a:normAutofit/>
          </a:bodyPr>
          <a:lstStyle/>
          <a:p>
            <a:r>
              <a:rPr lang="zh-CN" altLang="en-US" sz="2000" dirty="0"/>
              <a:t>基于此，提出了</a:t>
            </a:r>
            <a:r>
              <a:rPr lang="en-US" altLang="zh-CN" sz="2000" dirty="0" err="1"/>
              <a:t>mlpcon</a:t>
            </a:r>
            <a:r>
              <a:rPr lang="zh-CN" altLang="en-US" sz="2000" dirty="0"/>
              <a:t>结构，它用多层的感知器（其实就是多层的全连接层）来替代单纯的卷积神经网络中的加权求和；</a:t>
            </a:r>
            <a:r>
              <a:rPr lang="en-US" altLang="zh-CN" sz="2000" dirty="0" err="1"/>
              <a:t>mlpcon</a:t>
            </a:r>
            <a:r>
              <a:rPr lang="zh-CN" altLang="en-US" sz="2000" dirty="0"/>
              <a:t>指的是：</a:t>
            </a:r>
            <a:r>
              <a:rPr lang="en-US" altLang="zh-CN" sz="2000" dirty="0"/>
              <a:t>multilayer perceptron + convolution;</a:t>
            </a:r>
          </a:p>
          <a:p>
            <a:r>
              <a:rPr lang="zh-CN" altLang="en-US" sz="2000" dirty="0"/>
              <a:t>两者的结构如下所示：其中下图的 </a:t>
            </a:r>
            <a:r>
              <a:rPr lang="en-US" altLang="zh-CN" sz="2000" dirty="0" err="1"/>
              <a:t>Mlpconv</a:t>
            </a:r>
            <a:r>
              <a:rPr lang="en-US" altLang="zh-CN" sz="2000" dirty="0"/>
              <a:t> </a:t>
            </a:r>
            <a:r>
              <a:rPr lang="zh-CN" altLang="en-US" sz="2000" dirty="0"/>
              <a:t>有两层的隐含层；</a:t>
            </a:r>
            <a:endParaRPr lang="en-US" altLang="zh-CN" sz="2000" dirty="0"/>
          </a:p>
          <a:p>
            <a:endParaRPr lang="zh-CN" altLang="en-US" sz="2000" dirty="0"/>
          </a:p>
        </p:txBody>
      </p:sp>
      <p:pic>
        <p:nvPicPr>
          <p:cNvPr id="4" name="图片 3">
            <a:extLst>
              <a:ext uri="{FF2B5EF4-FFF2-40B4-BE49-F238E27FC236}">
                <a16:creationId xmlns:a16="http://schemas.microsoft.com/office/drawing/2014/main" id="{781A0DB1-3997-4539-B586-DDFEF59DCF6B}"/>
              </a:ext>
            </a:extLst>
          </p:cNvPr>
          <p:cNvPicPr>
            <a:picLocks noChangeAspect="1"/>
          </p:cNvPicPr>
          <p:nvPr/>
        </p:nvPicPr>
        <p:blipFill rotWithShape="1">
          <a:blip r:embed="rId3"/>
          <a:srcRect t="13522"/>
          <a:stretch/>
        </p:blipFill>
        <p:spPr>
          <a:xfrm>
            <a:off x="2224116" y="2637321"/>
            <a:ext cx="7743768" cy="3389543"/>
          </a:xfrm>
          <a:prstGeom prst="rect">
            <a:avLst/>
          </a:prstGeom>
        </p:spPr>
      </p:pic>
    </p:spTree>
    <p:extLst>
      <p:ext uri="{BB962C8B-B14F-4D97-AF65-F5344CB8AC3E}">
        <p14:creationId xmlns:p14="http://schemas.microsoft.com/office/powerpoint/2010/main" val="3213062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err="1"/>
              <a:t>mlpcon</a:t>
            </a:r>
            <a:endParaRPr lang="zh-CN" altLang="en-US" dirty="0"/>
          </a:p>
        </p:txBody>
      </p:sp>
      <p:sp>
        <p:nvSpPr>
          <p:cNvPr id="3" name="内容占位符 2"/>
          <p:cNvSpPr>
            <a:spLocks noGrp="1"/>
          </p:cNvSpPr>
          <p:nvPr>
            <p:ph idx="1"/>
          </p:nvPr>
        </p:nvSpPr>
        <p:spPr/>
        <p:txBody>
          <a:bodyPr>
            <a:normAutofit/>
          </a:bodyPr>
          <a:lstStyle/>
          <a:p>
            <a:r>
              <a:rPr lang="zh-CN" altLang="en-US" sz="2000" dirty="0"/>
              <a:t>线性卷积层和</a:t>
            </a:r>
            <a:r>
              <a:rPr lang="en-US" altLang="zh-CN" sz="2000" dirty="0" err="1"/>
              <a:t>mlpconv</a:t>
            </a:r>
            <a:r>
              <a:rPr lang="zh-CN" altLang="en-US" sz="2000" dirty="0"/>
              <a:t>层都从局部感受野映射到了输出特征向量。</a:t>
            </a:r>
            <a:endParaRPr lang="en-US" altLang="zh-CN" sz="2000" dirty="0"/>
          </a:p>
          <a:p>
            <a:r>
              <a:rPr lang="en-US" altLang="zh-CN" sz="2000" dirty="0" err="1"/>
              <a:t>mlpconv</a:t>
            </a:r>
            <a:r>
              <a:rPr lang="en-US" altLang="zh-CN" sz="2000" dirty="0"/>
              <a:t> </a:t>
            </a:r>
            <a:r>
              <a:rPr lang="zh-CN" altLang="en-US" sz="2000" dirty="0"/>
              <a:t>层将局部块的输入通过一个由全连接层和非线性激活函数组成的多层感知器</a:t>
            </a:r>
            <a:r>
              <a:rPr lang="en-US" altLang="zh-CN" sz="2000" dirty="0"/>
              <a:t>MLP</a:t>
            </a:r>
            <a:r>
              <a:rPr lang="zh-CN" altLang="en-US" sz="2000" dirty="0"/>
              <a:t>映射到了输出的特征向量。</a:t>
            </a:r>
            <a:r>
              <a:rPr lang="en-US" altLang="zh-CN" sz="2000" dirty="0"/>
              <a:t>MLP</a:t>
            </a:r>
            <a:r>
              <a:rPr lang="zh-CN" altLang="en-US" sz="2000" dirty="0"/>
              <a:t>在所有局部感受野中共享。特征图通过用像</a:t>
            </a:r>
            <a:r>
              <a:rPr lang="en-US" altLang="zh-CN" sz="2000" dirty="0"/>
              <a:t>CNN</a:t>
            </a:r>
            <a:r>
              <a:rPr lang="zh-CN" altLang="en-US" sz="2000" dirty="0"/>
              <a:t>一样的方式在输入上滑动</a:t>
            </a:r>
            <a:r>
              <a:rPr lang="en-US" altLang="zh-CN" sz="2000" dirty="0"/>
              <a:t>MLP</a:t>
            </a:r>
            <a:r>
              <a:rPr lang="zh-CN" altLang="en-US" sz="2000" dirty="0"/>
              <a:t>得到，</a:t>
            </a:r>
            <a:r>
              <a:rPr lang="en-US" altLang="zh-CN" sz="2000" dirty="0"/>
              <a:t>NIN</a:t>
            </a:r>
            <a:r>
              <a:rPr lang="zh-CN" altLang="en-US" sz="2000" dirty="0"/>
              <a:t>的总体结构是一系列</a:t>
            </a:r>
            <a:r>
              <a:rPr lang="en-US" altLang="zh-CN" sz="2000" dirty="0" err="1"/>
              <a:t>mplconv</a:t>
            </a:r>
            <a:r>
              <a:rPr lang="zh-CN" altLang="en-US" sz="2000" dirty="0"/>
              <a:t>层的堆叠。被称作“</a:t>
            </a:r>
            <a:r>
              <a:rPr lang="en-US" altLang="zh-CN" sz="2000" dirty="0"/>
              <a:t>Network In Network”</a:t>
            </a:r>
            <a:r>
              <a:rPr lang="zh-CN" altLang="en-US" sz="2000" dirty="0"/>
              <a:t>（</a:t>
            </a:r>
            <a:r>
              <a:rPr lang="en-US" altLang="zh-CN" sz="2000" dirty="0"/>
              <a:t>NIN</a:t>
            </a:r>
            <a:r>
              <a:rPr lang="zh-CN" altLang="en-US" sz="2000" dirty="0"/>
              <a:t>），因为内部含有</a:t>
            </a:r>
            <a:r>
              <a:rPr lang="en-US" altLang="zh-CN" sz="2000" dirty="0"/>
              <a:t>MLP</a:t>
            </a:r>
            <a:r>
              <a:rPr lang="zh-CN" altLang="en-US" sz="2000" dirty="0"/>
              <a:t>。</a:t>
            </a:r>
          </a:p>
        </p:txBody>
      </p:sp>
      <p:pic>
        <p:nvPicPr>
          <p:cNvPr id="4" name="图片 3">
            <a:extLst>
              <a:ext uri="{FF2B5EF4-FFF2-40B4-BE49-F238E27FC236}">
                <a16:creationId xmlns:a16="http://schemas.microsoft.com/office/drawing/2014/main" id="{781A0DB1-3997-4539-B586-DDFEF59DCF6B}"/>
              </a:ext>
            </a:extLst>
          </p:cNvPr>
          <p:cNvPicPr>
            <a:picLocks noChangeAspect="1"/>
          </p:cNvPicPr>
          <p:nvPr/>
        </p:nvPicPr>
        <p:blipFill rotWithShape="1">
          <a:blip r:embed="rId3"/>
          <a:srcRect t="15674"/>
          <a:stretch/>
        </p:blipFill>
        <p:spPr>
          <a:xfrm>
            <a:off x="2224116" y="3097075"/>
            <a:ext cx="7743768" cy="3305175"/>
          </a:xfrm>
          <a:prstGeom prst="rect">
            <a:avLst/>
          </a:prstGeom>
        </p:spPr>
      </p:pic>
    </p:spTree>
    <p:extLst>
      <p:ext uri="{BB962C8B-B14F-4D97-AF65-F5344CB8AC3E}">
        <p14:creationId xmlns:p14="http://schemas.microsoft.com/office/powerpoint/2010/main" val="422600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err="1"/>
              <a:t>mlpcon</a:t>
            </a:r>
            <a:endParaRPr lang="zh-CN" altLang="en-US" dirty="0"/>
          </a:p>
        </p:txBody>
      </p:sp>
      <p:sp>
        <p:nvSpPr>
          <p:cNvPr id="3" name="内容占位符 2"/>
          <p:cNvSpPr>
            <a:spLocks noGrp="1"/>
          </p:cNvSpPr>
          <p:nvPr>
            <p:ph idx="1"/>
          </p:nvPr>
        </p:nvSpPr>
        <p:spPr>
          <a:xfrm>
            <a:off x="385811" y="1340768"/>
            <a:ext cx="10515600" cy="5061482"/>
          </a:xfrm>
        </p:spPr>
        <p:txBody>
          <a:bodyPr>
            <a:normAutofit/>
          </a:bodyPr>
          <a:lstStyle/>
          <a:p>
            <a:r>
              <a:rPr lang="zh-CN" altLang="en-US" sz="1700" dirty="0"/>
              <a:t>输入为一个</a:t>
            </a:r>
            <a:r>
              <a:rPr lang="en-US" altLang="zh-CN" sz="1700" dirty="0"/>
              <a:t>feature map, </a:t>
            </a:r>
            <a:r>
              <a:rPr lang="zh-CN" altLang="en-US" sz="1700" dirty="0"/>
              <a:t>输出为一个</a:t>
            </a:r>
            <a:r>
              <a:rPr lang="en-US" altLang="zh-CN" sz="1700" dirty="0"/>
              <a:t>feature map </a:t>
            </a:r>
            <a:r>
              <a:rPr lang="zh-CN" altLang="en-US" sz="1700" dirty="0"/>
              <a:t>时：</a:t>
            </a:r>
            <a:endParaRPr lang="en-US" altLang="zh-CN" sz="1700" dirty="0"/>
          </a:p>
          <a:p>
            <a:endParaRPr lang="en-US" altLang="zh-CN" sz="1700" dirty="0"/>
          </a:p>
          <a:p>
            <a:endParaRPr lang="en-US" altLang="zh-CN" sz="1700" dirty="0"/>
          </a:p>
          <a:p>
            <a:endParaRPr lang="en-US" altLang="zh-CN" sz="1700" dirty="0"/>
          </a:p>
          <a:p>
            <a:endParaRPr lang="en-US" altLang="zh-CN" sz="1700" dirty="0"/>
          </a:p>
          <a:p>
            <a:endParaRPr lang="zh-CN" altLang="en-US" sz="1700" dirty="0"/>
          </a:p>
          <a:p>
            <a:r>
              <a:rPr lang="zh-CN" altLang="en-US" sz="1700" dirty="0"/>
              <a:t>输入为多个</a:t>
            </a:r>
            <a:r>
              <a:rPr lang="en-US" altLang="zh-CN" sz="1700" dirty="0"/>
              <a:t>feature map, </a:t>
            </a:r>
            <a:r>
              <a:rPr lang="zh-CN" altLang="en-US" sz="1700" dirty="0"/>
              <a:t>输出为一个</a:t>
            </a:r>
            <a:r>
              <a:rPr lang="en-US" altLang="zh-CN" sz="1700" dirty="0"/>
              <a:t>feature map </a:t>
            </a:r>
            <a:r>
              <a:rPr lang="zh-CN" altLang="en-US" sz="1700" dirty="0"/>
              <a:t>时：</a:t>
            </a:r>
            <a:endParaRPr lang="en-US" altLang="zh-CN" sz="1700" dirty="0"/>
          </a:p>
          <a:p>
            <a:endParaRPr lang="en-US" altLang="zh-CN" sz="17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zh-CN" altLang="en-US" sz="2000" dirty="0"/>
          </a:p>
          <a:p>
            <a:pPr marL="0" indent="0">
              <a:buNone/>
            </a:pPr>
            <a:endParaRPr lang="en-US" altLang="zh-CN" sz="2000" dirty="0"/>
          </a:p>
        </p:txBody>
      </p:sp>
      <p:pic>
        <p:nvPicPr>
          <p:cNvPr id="1026" name="Picture 2" descr="image">
            <a:hlinkClick r:id="rId3"/>
            <a:extLst>
              <a:ext uri="{FF2B5EF4-FFF2-40B4-BE49-F238E27FC236}">
                <a16:creationId xmlns:a16="http://schemas.microsoft.com/office/drawing/2014/main" id="{E9E75323-C5E6-410D-880A-CB2BA8A0EF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310" y="1914373"/>
            <a:ext cx="4074695" cy="11698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image">
            <a:hlinkClick r:id="rId5"/>
            <a:extLst>
              <a:ext uri="{FF2B5EF4-FFF2-40B4-BE49-F238E27FC236}">
                <a16:creationId xmlns:a16="http://schemas.microsoft.com/office/drawing/2014/main" id="{C2A4DA03-8BE6-4850-B8B1-4EF341910F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157" y="4205186"/>
            <a:ext cx="4132848" cy="23490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49]">
            <a:hlinkClick r:id="rId7"/>
            <a:extLst>
              <a:ext uri="{FF2B5EF4-FFF2-40B4-BE49-F238E27FC236}">
                <a16:creationId xmlns:a16="http://schemas.microsoft.com/office/drawing/2014/main" id="{6B95C1DE-1433-4933-AE99-FF3F77DE0F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7987" y="1692992"/>
            <a:ext cx="4360916" cy="2388120"/>
          </a:xfrm>
          <a:prstGeom prst="rect">
            <a:avLst/>
          </a:prstGeom>
          <a:noFill/>
          <a:extLst>
            <a:ext uri="{909E8E84-426E-40DD-AFC4-6F175D3DCCD1}">
              <a14:hiddenFill xmlns:a14="http://schemas.microsoft.com/office/drawing/2010/main">
                <a:solidFill>
                  <a:srgbClr val="FFFFFF"/>
                </a:solidFill>
              </a14:hiddenFill>
            </a:ext>
          </a:extLst>
        </p:spPr>
      </p:pic>
      <p:sp>
        <p:nvSpPr>
          <p:cNvPr id="9" name="内容占位符 2">
            <a:extLst>
              <a:ext uri="{FF2B5EF4-FFF2-40B4-BE49-F238E27FC236}">
                <a16:creationId xmlns:a16="http://schemas.microsoft.com/office/drawing/2014/main" id="{878B3E55-0987-446A-A43B-C74ECF18DB33}"/>
              </a:ext>
            </a:extLst>
          </p:cNvPr>
          <p:cNvSpPr txBox="1">
            <a:spLocks/>
          </p:cNvSpPr>
          <p:nvPr/>
        </p:nvSpPr>
        <p:spPr>
          <a:xfrm>
            <a:off x="5981304" y="1343624"/>
            <a:ext cx="5860181" cy="5061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pPr>
            <a:r>
              <a:rPr lang="zh-CN" altLang="en-US" sz="1700" dirty="0"/>
              <a:t>输入为多个</a:t>
            </a:r>
            <a:r>
              <a:rPr lang="en-US" altLang="zh-CN" sz="1700" dirty="0"/>
              <a:t>feature map, </a:t>
            </a:r>
            <a:r>
              <a:rPr lang="zh-CN" altLang="en-US" sz="1700" dirty="0"/>
              <a:t>输出为多个</a:t>
            </a:r>
            <a:r>
              <a:rPr lang="en-US" altLang="zh-CN" sz="1700" dirty="0"/>
              <a:t>feature map </a:t>
            </a:r>
            <a:r>
              <a:rPr lang="zh-CN" altLang="en-US" sz="1700" dirty="0"/>
              <a:t>时：</a:t>
            </a:r>
          </a:p>
          <a:p>
            <a:endParaRPr lang="en-US" altLang="zh-CN" sz="2000" dirty="0"/>
          </a:p>
        </p:txBody>
      </p:sp>
    </p:spTree>
    <p:extLst>
      <p:ext uri="{BB962C8B-B14F-4D97-AF65-F5344CB8AC3E}">
        <p14:creationId xmlns:p14="http://schemas.microsoft.com/office/powerpoint/2010/main" val="2178666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a:t>global average pooling</a:t>
            </a:r>
            <a:endParaRPr lang="zh-CN" altLang="en-US" dirty="0"/>
          </a:p>
        </p:txBody>
      </p:sp>
      <p:sp>
        <p:nvSpPr>
          <p:cNvPr id="3" name="内容占位符 2"/>
          <p:cNvSpPr>
            <a:spLocks noGrp="1"/>
          </p:cNvSpPr>
          <p:nvPr>
            <p:ph idx="1"/>
          </p:nvPr>
        </p:nvSpPr>
        <p:spPr/>
        <p:txBody>
          <a:bodyPr>
            <a:normAutofit/>
          </a:bodyPr>
          <a:lstStyle/>
          <a:p>
            <a:r>
              <a:rPr lang="zh-CN" altLang="en-US" sz="2000" dirty="0"/>
              <a:t>本文没有采用传统</a:t>
            </a:r>
            <a:r>
              <a:rPr lang="en-US" altLang="zh-CN" sz="2000" dirty="0"/>
              <a:t>CNN</a:t>
            </a:r>
            <a:r>
              <a:rPr lang="zh-CN" altLang="en-US" sz="2000" dirty="0"/>
              <a:t>的全连接层进行分类，而是直接通过全局平均池化层（</a:t>
            </a:r>
            <a:r>
              <a:rPr lang="en-US" altLang="zh-CN" sz="2000" dirty="0"/>
              <a:t>GAP</a:t>
            </a:r>
            <a:r>
              <a:rPr lang="zh-CN" altLang="en-US" sz="2000" dirty="0"/>
              <a:t>）输出最后一个</a:t>
            </a:r>
            <a:r>
              <a:rPr lang="en-US" altLang="zh-CN" sz="2000" dirty="0" err="1"/>
              <a:t>mlpconv</a:t>
            </a:r>
            <a:r>
              <a:rPr lang="zh-CN" altLang="en-US" sz="2000" dirty="0"/>
              <a:t>层特征图的空间平均值作为类别的置信度值，然后将得到的向量输入</a:t>
            </a:r>
            <a:r>
              <a:rPr lang="en-US" altLang="zh-CN" sz="2000" dirty="0" err="1"/>
              <a:t>softmax</a:t>
            </a:r>
            <a:r>
              <a:rPr lang="zh-CN" altLang="en-US" sz="2000" dirty="0"/>
              <a:t>层。</a:t>
            </a:r>
            <a:endParaRPr lang="en-US" altLang="zh-CN" sz="2000" dirty="0"/>
          </a:p>
          <a:p>
            <a:r>
              <a:rPr lang="zh-CN" altLang="en-US" sz="2000" dirty="0"/>
              <a:t>在传统的</a:t>
            </a:r>
            <a:r>
              <a:rPr lang="en-US" altLang="zh-CN" sz="2000" dirty="0"/>
              <a:t>CNN</a:t>
            </a:r>
            <a:r>
              <a:rPr lang="zh-CN" altLang="en-US" sz="2000" dirty="0"/>
              <a:t>中，很难解释如何将来自分类层（</a:t>
            </a:r>
            <a:r>
              <a:rPr lang="en-US" altLang="zh-CN" sz="2000" dirty="0"/>
              <a:t>objective cost layer</a:t>
            </a:r>
            <a:r>
              <a:rPr lang="zh-CN" altLang="en-US" sz="2000" dirty="0"/>
              <a:t>）的分类信息传递回前一个卷积层，因为全连接层像一个黑盒一样。相比之下，全局平均池化层（</a:t>
            </a:r>
            <a:r>
              <a:rPr lang="en-US" altLang="zh-CN" sz="2000" dirty="0"/>
              <a:t>GAP</a:t>
            </a:r>
            <a:r>
              <a:rPr lang="zh-CN" altLang="en-US" sz="2000" dirty="0"/>
              <a:t>）更有意义且容易解释，因为它强化了特征图与分类的对应关系，这是通过使用微型网络构成的局部建模器实现的。此外，全连接层更容易过拟合且严重依赖于</a:t>
            </a:r>
            <a:r>
              <a:rPr lang="en-US" altLang="zh-CN" sz="2000" dirty="0"/>
              <a:t>dropout</a:t>
            </a:r>
            <a:r>
              <a:rPr lang="zh-CN" altLang="en-US" sz="2000" dirty="0"/>
              <a:t>正则化，而</a:t>
            </a:r>
            <a:r>
              <a:rPr lang="en-US" altLang="zh-CN" sz="2000" dirty="0"/>
              <a:t>GAP</a:t>
            </a:r>
            <a:r>
              <a:rPr lang="zh-CN" altLang="en-US" sz="2000" dirty="0"/>
              <a:t>则本身就是一个结构化的正则化器，能避免整体结构的过拟合。</a:t>
            </a:r>
            <a:endParaRPr lang="en-US" altLang="zh-CN" sz="2000" dirty="0"/>
          </a:p>
          <a:p>
            <a:r>
              <a:rPr lang="zh-CN" altLang="en-US" sz="2000" dirty="0"/>
              <a:t>假设分类的任务有</a:t>
            </a:r>
            <a:r>
              <a:rPr lang="en-US" altLang="zh-CN" sz="2000" dirty="0"/>
              <a:t>100 classes</a:t>
            </a:r>
            <a:r>
              <a:rPr lang="zh-CN" altLang="en-US" sz="2000" dirty="0"/>
              <a:t>，  所以设置网络的最后的 </a:t>
            </a:r>
            <a:r>
              <a:rPr lang="en-US" altLang="zh-CN" sz="2000" dirty="0"/>
              <a:t>feature maps </a:t>
            </a:r>
            <a:r>
              <a:rPr lang="zh-CN" altLang="en-US" sz="2000" dirty="0"/>
              <a:t>的个数为 </a:t>
            </a:r>
            <a:r>
              <a:rPr lang="en-US" altLang="zh-CN" sz="2000" dirty="0"/>
              <a:t>100</a:t>
            </a:r>
            <a:r>
              <a:rPr lang="zh-CN" altLang="en-US" sz="2000" dirty="0"/>
              <a:t>， 把每一个</a:t>
            </a:r>
            <a:r>
              <a:rPr lang="en-US" altLang="zh-CN" sz="2000" dirty="0"/>
              <a:t>feature map </a:t>
            </a:r>
            <a:r>
              <a:rPr lang="zh-CN" altLang="en-US" sz="2000" dirty="0"/>
              <a:t>看作成 对应每一类的 概率的相关值 ，然后对每一个 </a:t>
            </a:r>
            <a:r>
              <a:rPr lang="en-US" altLang="zh-CN" sz="2000" dirty="0"/>
              <a:t>feature map </a:t>
            </a:r>
            <a:r>
              <a:rPr lang="zh-CN" altLang="en-US" sz="2000" dirty="0"/>
              <a:t>求平均值（即 </a:t>
            </a:r>
            <a:r>
              <a:rPr lang="en-US" altLang="zh-CN" sz="2000" dirty="0"/>
              <a:t>global average pooling), </a:t>
            </a:r>
            <a:r>
              <a:rPr lang="zh-CN" altLang="en-US" sz="2000" dirty="0"/>
              <a:t>得到了 </a:t>
            </a:r>
            <a:r>
              <a:rPr lang="en-US" altLang="zh-CN" sz="2000" dirty="0"/>
              <a:t>100</a:t>
            </a:r>
            <a:r>
              <a:rPr lang="zh-CN" altLang="en-US" sz="2000" dirty="0"/>
              <a:t>维的向量， 把它直接给 </a:t>
            </a:r>
            <a:r>
              <a:rPr lang="en-US" altLang="zh-CN" sz="2000" dirty="0" err="1"/>
              <a:t>softmax</a:t>
            </a:r>
            <a:r>
              <a:rPr lang="zh-CN" altLang="en-US" sz="2000" dirty="0"/>
              <a:t>层，进行分类；（其实</a:t>
            </a:r>
            <a:r>
              <a:rPr lang="en-US" altLang="zh-CN" sz="2000" dirty="0"/>
              <a:t>100</a:t>
            </a:r>
            <a:r>
              <a:rPr lang="zh-CN" altLang="en-US" sz="2000" dirty="0"/>
              <a:t>个数中最大值对应的类别即为预测值， 之所以再送给 </a:t>
            </a:r>
            <a:r>
              <a:rPr lang="en-US" altLang="zh-CN" sz="2000" dirty="0" err="1"/>
              <a:t>softmax</a:t>
            </a:r>
            <a:r>
              <a:rPr lang="zh-CN" altLang="en-US" sz="2000" dirty="0"/>
              <a:t>层是为了求 </a:t>
            </a:r>
            <a:r>
              <a:rPr lang="en-US" altLang="zh-CN" sz="2000" dirty="0"/>
              <a:t>loss</a:t>
            </a:r>
            <a:r>
              <a:rPr lang="zh-CN" altLang="en-US" sz="2000" dirty="0"/>
              <a:t>，用于训练时求梯度）</a:t>
            </a:r>
          </a:p>
        </p:txBody>
      </p:sp>
    </p:spTree>
    <p:extLst>
      <p:ext uri="{BB962C8B-B14F-4D97-AF65-F5344CB8AC3E}">
        <p14:creationId xmlns:p14="http://schemas.microsoft.com/office/powerpoint/2010/main" val="1392689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a:t>global average pooling</a:t>
            </a:r>
            <a:endParaRPr lang="zh-CN" altLang="en-US" dirty="0"/>
          </a:p>
        </p:txBody>
      </p:sp>
      <p:sp>
        <p:nvSpPr>
          <p:cNvPr id="3" name="内容占位符 2"/>
          <p:cNvSpPr>
            <a:spLocks noGrp="1"/>
          </p:cNvSpPr>
          <p:nvPr>
            <p:ph idx="1"/>
          </p:nvPr>
        </p:nvSpPr>
        <p:spPr/>
        <p:txBody>
          <a:bodyPr>
            <a:normAutofit/>
          </a:bodyPr>
          <a:lstStyle/>
          <a:p>
            <a:r>
              <a:rPr lang="zh-CN" altLang="en-US" sz="2000" dirty="0"/>
              <a:t>当分类的类别有</a:t>
            </a:r>
            <a:r>
              <a:rPr lang="en-US" altLang="zh-CN" sz="2000" dirty="0"/>
              <a:t>4</a:t>
            </a:r>
            <a:r>
              <a:rPr lang="zh-CN" altLang="en-US" sz="2000" dirty="0"/>
              <a:t>种时，则最后的 </a:t>
            </a:r>
            <a:r>
              <a:rPr lang="en-US" altLang="zh-CN" sz="2000" dirty="0"/>
              <a:t>global average pooling </a:t>
            </a:r>
            <a:r>
              <a:rPr lang="zh-CN" altLang="en-US" sz="2000" dirty="0"/>
              <a:t>应该是这样的：</a:t>
            </a:r>
          </a:p>
          <a:p>
            <a:endParaRPr lang="zh-CN" altLang="en-US" sz="2000" dirty="0"/>
          </a:p>
        </p:txBody>
      </p:sp>
      <p:pic>
        <p:nvPicPr>
          <p:cNvPr id="4" name="图片 3">
            <a:extLst>
              <a:ext uri="{FF2B5EF4-FFF2-40B4-BE49-F238E27FC236}">
                <a16:creationId xmlns:a16="http://schemas.microsoft.com/office/drawing/2014/main" id="{EB46F407-3F21-4823-80E5-136623025868}"/>
              </a:ext>
            </a:extLst>
          </p:cNvPr>
          <p:cNvPicPr>
            <a:picLocks noChangeAspect="1"/>
          </p:cNvPicPr>
          <p:nvPr/>
        </p:nvPicPr>
        <p:blipFill>
          <a:blip r:embed="rId3"/>
          <a:stretch>
            <a:fillRect/>
          </a:stretch>
        </p:blipFill>
        <p:spPr>
          <a:xfrm>
            <a:off x="2821004" y="1916360"/>
            <a:ext cx="5783128" cy="4098576"/>
          </a:xfrm>
          <a:prstGeom prst="rect">
            <a:avLst/>
          </a:prstGeom>
        </p:spPr>
      </p:pic>
    </p:spTree>
    <p:extLst>
      <p:ext uri="{BB962C8B-B14F-4D97-AF65-F5344CB8AC3E}">
        <p14:creationId xmlns:p14="http://schemas.microsoft.com/office/powerpoint/2010/main" val="1707043490"/>
      </p:ext>
    </p:extLst>
  </p:cSld>
  <p:clrMapOvr>
    <a:masterClrMapping/>
  </p:clrMapOvr>
</p:sld>
</file>

<file path=ppt/theme/theme1.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TotalTime>
  <Words>810</Words>
  <Application>Microsoft Office PowerPoint</Application>
  <PresentationFormat>宽屏</PresentationFormat>
  <Paragraphs>53</Paragraphs>
  <Slides>11</Slides>
  <Notes>11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Arial</vt:lpstr>
      <vt:lpstr>Impact</vt:lpstr>
      <vt:lpstr>A000120140530A99PPBG</vt:lpstr>
      <vt:lpstr>Network in network</vt:lpstr>
      <vt:lpstr>论文信息</vt:lpstr>
      <vt:lpstr>主要贡献</vt:lpstr>
      <vt:lpstr>mlpcon</vt:lpstr>
      <vt:lpstr>mlpcon</vt:lpstr>
      <vt:lpstr>mlpcon</vt:lpstr>
      <vt:lpstr>mlpcon</vt:lpstr>
      <vt:lpstr>global average pooling</vt:lpstr>
      <vt:lpstr>global average pooling</vt:lpstr>
      <vt:lpstr>整体结构</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辛雨菡</cp:lastModifiedBy>
  <cp:revision>24</cp:revision>
  <dcterms:created xsi:type="dcterms:W3CDTF">2018-08-10T09:41:38Z</dcterms:created>
  <dcterms:modified xsi:type="dcterms:W3CDTF">2019-05-05T06:33:38Z</dcterms:modified>
</cp:coreProperties>
</file>