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7" r:id="rId3"/>
    <p:sldId id="283" r:id="rId4"/>
    <p:sldId id="268" r:id="rId5"/>
    <p:sldId id="657" r:id="rId6"/>
    <p:sldId id="656" r:id="rId7"/>
    <p:sldId id="290" r:id="rId8"/>
    <p:sldId id="291" r:id="rId9"/>
    <p:sldId id="289"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9924" autoAdjust="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10</a:t>
            </a:fld>
            <a:endParaRPr lang="zh-CN" altLang="en-US"/>
          </a:p>
        </p:txBody>
      </p:sp>
    </p:spTree>
    <p:extLst>
      <p:ext uri="{BB962C8B-B14F-4D97-AF65-F5344CB8AC3E}">
        <p14:creationId xmlns:p14="http://schemas.microsoft.com/office/powerpoint/2010/main" val="362482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2</a:t>
            </a:fld>
            <a:endParaRPr lang="zh-CN" altLang="en-US"/>
          </a:p>
        </p:txBody>
      </p:sp>
    </p:spTree>
    <p:extLst>
      <p:ext uri="{BB962C8B-B14F-4D97-AF65-F5344CB8AC3E}">
        <p14:creationId xmlns:p14="http://schemas.microsoft.com/office/powerpoint/2010/main" val="391638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3</a:t>
            </a:fld>
            <a:endParaRPr lang="zh-CN" altLang="en-US"/>
          </a:p>
        </p:txBody>
      </p:sp>
    </p:spTree>
    <p:extLst>
      <p:ext uri="{BB962C8B-B14F-4D97-AF65-F5344CB8AC3E}">
        <p14:creationId xmlns:p14="http://schemas.microsoft.com/office/powerpoint/2010/main" val="281688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4</a:t>
            </a:fld>
            <a:endParaRPr lang="zh-CN" altLang="en-US"/>
          </a:p>
        </p:txBody>
      </p:sp>
    </p:spTree>
    <p:extLst>
      <p:ext uri="{BB962C8B-B14F-4D97-AF65-F5344CB8AC3E}">
        <p14:creationId xmlns:p14="http://schemas.microsoft.com/office/powerpoint/2010/main" val="180177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5</a:t>
            </a:fld>
            <a:endParaRPr lang="zh-CN" altLang="en-US"/>
          </a:p>
        </p:txBody>
      </p:sp>
    </p:spTree>
    <p:extLst>
      <p:ext uri="{BB962C8B-B14F-4D97-AF65-F5344CB8AC3E}">
        <p14:creationId xmlns:p14="http://schemas.microsoft.com/office/powerpoint/2010/main" val="254562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6</a:t>
            </a:fld>
            <a:endParaRPr lang="zh-CN" altLang="en-US"/>
          </a:p>
        </p:txBody>
      </p:sp>
    </p:spTree>
    <p:extLst>
      <p:ext uri="{BB962C8B-B14F-4D97-AF65-F5344CB8AC3E}">
        <p14:creationId xmlns:p14="http://schemas.microsoft.com/office/powerpoint/2010/main" val="3949816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7</a:t>
            </a:fld>
            <a:endParaRPr lang="zh-CN" altLang="en-US"/>
          </a:p>
        </p:txBody>
      </p:sp>
    </p:spTree>
    <p:extLst>
      <p:ext uri="{BB962C8B-B14F-4D97-AF65-F5344CB8AC3E}">
        <p14:creationId xmlns:p14="http://schemas.microsoft.com/office/powerpoint/2010/main" val="157955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8</a:t>
            </a:fld>
            <a:endParaRPr lang="zh-CN" altLang="en-US"/>
          </a:p>
        </p:txBody>
      </p:sp>
    </p:spTree>
    <p:extLst>
      <p:ext uri="{BB962C8B-B14F-4D97-AF65-F5344CB8AC3E}">
        <p14:creationId xmlns:p14="http://schemas.microsoft.com/office/powerpoint/2010/main" val="15930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9</a:t>
            </a:fld>
            <a:endParaRPr lang="zh-CN" altLang="en-US"/>
          </a:p>
        </p:txBody>
      </p:sp>
    </p:spTree>
    <p:extLst>
      <p:ext uri="{BB962C8B-B14F-4D97-AF65-F5344CB8AC3E}">
        <p14:creationId xmlns:p14="http://schemas.microsoft.com/office/powerpoint/2010/main" val="169497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4000" y="1933085"/>
            <a:ext cx="9144000" cy="1992963"/>
          </a:xfrm>
        </p:spPr>
        <p:txBody>
          <a:bodyPr>
            <a:normAutofit/>
          </a:bodyPr>
          <a:lstStyle/>
          <a:p>
            <a:r>
              <a:rPr lang="en-US" altLang="zh-CN" dirty="0"/>
              <a:t>Fast-RCNN</a:t>
            </a:r>
            <a:endParaRPr lang="zh-CN" altLang="en-US" b="1" dirty="0"/>
          </a:p>
        </p:txBody>
      </p:sp>
      <p:pic>
        <p:nvPicPr>
          <p:cNvPr id="6" name="图片 5"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555" y="358903"/>
            <a:ext cx="4265218" cy="9000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096677" y="2252370"/>
            <a:ext cx="7998645" cy="2353260"/>
          </a:xfrm>
          <a:prstGeom prst="rect">
            <a:avLst/>
          </a:prstGeom>
        </p:spPr>
      </p:pic>
    </p:spTree>
    <p:extLst>
      <p:ext uri="{BB962C8B-B14F-4D97-AF65-F5344CB8AC3E}">
        <p14:creationId xmlns:p14="http://schemas.microsoft.com/office/powerpoint/2010/main" val="3960416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论文信息</a:t>
            </a:r>
          </a:p>
        </p:txBody>
      </p:sp>
      <p:sp>
        <p:nvSpPr>
          <p:cNvPr id="3" name="内容占位符 2"/>
          <p:cNvSpPr>
            <a:spLocks noGrp="1"/>
          </p:cNvSpPr>
          <p:nvPr>
            <p:ph idx="1"/>
          </p:nvPr>
        </p:nvSpPr>
        <p:spPr/>
        <p:txBody>
          <a:bodyPr>
            <a:normAutofit/>
          </a:bodyPr>
          <a:lstStyle/>
          <a:p>
            <a:r>
              <a:rPr lang="en-US" altLang="zh-CN" dirty="0"/>
              <a:t>Ross B. </a:t>
            </a:r>
            <a:r>
              <a:rPr lang="en-US" altLang="zh-CN" dirty="0" err="1"/>
              <a:t>Girshick</a:t>
            </a:r>
            <a:r>
              <a:rPr lang="en-US" altLang="zh-CN" dirty="0"/>
              <a:t>. Fast R-CNN. ICCV 2015: 1440-1448</a:t>
            </a:r>
          </a:p>
        </p:txBody>
      </p:sp>
    </p:spTree>
    <p:extLst>
      <p:ext uri="{BB962C8B-B14F-4D97-AF65-F5344CB8AC3E}">
        <p14:creationId xmlns:p14="http://schemas.microsoft.com/office/powerpoint/2010/main" val="104136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背景与改进</a:t>
            </a:r>
          </a:p>
        </p:txBody>
      </p:sp>
      <p:sp>
        <p:nvSpPr>
          <p:cNvPr id="5" name="矩形 4">
            <a:extLst>
              <a:ext uri="{FF2B5EF4-FFF2-40B4-BE49-F238E27FC236}">
                <a16:creationId xmlns:a16="http://schemas.microsoft.com/office/drawing/2014/main" id="{49EE4ABC-450D-41DE-9FB5-88C49A82E76E}"/>
              </a:ext>
            </a:extLst>
          </p:cNvPr>
          <p:cNvSpPr/>
          <p:nvPr/>
        </p:nvSpPr>
        <p:spPr>
          <a:xfrm>
            <a:off x="581025" y="1300162"/>
            <a:ext cx="11220450" cy="5387116"/>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altLang="zh-CN" sz="2400" dirty="0"/>
              <a:t>(1) </a:t>
            </a:r>
            <a:r>
              <a:rPr lang="zh-CN" altLang="en-US" sz="2400" dirty="0"/>
              <a:t>测试时速度慢：</a:t>
            </a:r>
            <a:r>
              <a:rPr lang="en-US" altLang="zh-CN" sz="2400" dirty="0"/>
              <a:t>R-CNN</a:t>
            </a:r>
            <a:r>
              <a:rPr lang="zh-CN" altLang="en-US" sz="2400" dirty="0"/>
              <a:t>把一张图像分解成大量的建议框，每个建议框拉伸形成的图像都会单独通过</a:t>
            </a:r>
            <a:r>
              <a:rPr lang="en-US" altLang="zh-CN" sz="2400" dirty="0"/>
              <a:t>CNN</a:t>
            </a:r>
            <a:r>
              <a:rPr lang="zh-CN" altLang="en-US" sz="2400" dirty="0"/>
              <a:t>提取特征</a:t>
            </a:r>
            <a:r>
              <a:rPr lang="en-US" altLang="zh-CN" sz="2400" dirty="0"/>
              <a:t>.</a:t>
            </a:r>
            <a:r>
              <a:rPr lang="zh-CN" altLang="en-US" sz="2400" dirty="0"/>
              <a:t>实际上这些建议框之间大量重叠，特征值之间完全可以共享，造成了运算能力的浪费</a:t>
            </a:r>
            <a:r>
              <a:rPr lang="en-US" altLang="zh-CN" sz="2400" dirty="0"/>
              <a:t>.</a:t>
            </a:r>
          </a:p>
          <a:p>
            <a:pPr marL="228600" indent="-228600">
              <a:lnSpc>
                <a:spcPct val="90000"/>
              </a:lnSpc>
              <a:spcBef>
                <a:spcPts val="1000"/>
              </a:spcBef>
              <a:buFont typeface="Arial" panose="020B0604020202020204" pitchFamily="34" charset="0"/>
              <a:buChar char="•"/>
            </a:pPr>
            <a:r>
              <a:rPr lang="en-US" altLang="zh-CN" sz="2400" dirty="0"/>
              <a:t>FAST-RCNN</a:t>
            </a:r>
            <a:r>
              <a:rPr lang="zh-CN" altLang="en-US" sz="2400" dirty="0"/>
              <a:t>将整张图像归一化后直接送入</a:t>
            </a:r>
            <a:r>
              <a:rPr lang="en-US" altLang="zh-CN" sz="2400" dirty="0"/>
              <a:t>CNN</a:t>
            </a:r>
            <a:r>
              <a:rPr lang="zh-CN" altLang="en-US" sz="2400" dirty="0"/>
              <a:t>，在最后的卷积层输出的</a:t>
            </a:r>
            <a:r>
              <a:rPr lang="en-US" altLang="zh-CN" sz="2400" dirty="0"/>
              <a:t>feature map</a:t>
            </a:r>
            <a:r>
              <a:rPr lang="zh-CN" altLang="en-US" sz="2400" dirty="0"/>
              <a:t>上，加入建议框信息，使得在此之前的</a:t>
            </a:r>
            <a:r>
              <a:rPr lang="en-US" altLang="zh-CN" sz="2400" dirty="0"/>
              <a:t>CNN</a:t>
            </a:r>
            <a:r>
              <a:rPr lang="zh-CN" altLang="en-US" sz="2400" dirty="0"/>
              <a:t>运算得以共享</a:t>
            </a:r>
            <a:r>
              <a:rPr lang="en-US" altLang="zh-CN" sz="2400" dirty="0"/>
              <a:t>.</a:t>
            </a:r>
          </a:p>
          <a:p>
            <a:pPr marL="228600" indent="-228600">
              <a:lnSpc>
                <a:spcPct val="90000"/>
              </a:lnSpc>
              <a:spcBef>
                <a:spcPts val="1000"/>
              </a:spcBef>
              <a:buFont typeface="Arial" panose="020B0604020202020204" pitchFamily="34" charset="0"/>
              <a:buChar char="•"/>
            </a:pPr>
            <a:r>
              <a:rPr lang="en-US" altLang="zh-CN" sz="2400" dirty="0"/>
              <a:t>(2) </a:t>
            </a:r>
            <a:r>
              <a:rPr lang="zh-CN" altLang="en-US" sz="2400" dirty="0"/>
              <a:t>训练时速度慢：</a:t>
            </a:r>
            <a:r>
              <a:rPr lang="en-US" altLang="zh-CN" sz="2400" dirty="0"/>
              <a:t>R-CNN</a:t>
            </a:r>
            <a:r>
              <a:rPr lang="zh-CN" altLang="en-US" sz="2400" dirty="0"/>
              <a:t>在训练时，是在采用</a:t>
            </a:r>
            <a:r>
              <a:rPr lang="en-US" altLang="zh-CN" sz="2400" dirty="0"/>
              <a:t>SVM</a:t>
            </a:r>
            <a:r>
              <a:rPr lang="zh-CN" altLang="en-US" sz="2400" dirty="0"/>
              <a:t>分类之前，把通过</a:t>
            </a:r>
            <a:r>
              <a:rPr lang="en-US" altLang="zh-CN" sz="2400" dirty="0"/>
              <a:t>CNN</a:t>
            </a:r>
            <a:r>
              <a:rPr lang="zh-CN" altLang="en-US" sz="2400" dirty="0"/>
              <a:t>提取的特征存储在硬盘上</a:t>
            </a:r>
            <a:r>
              <a:rPr lang="en-US" altLang="zh-CN" sz="2400" dirty="0"/>
              <a:t>.</a:t>
            </a:r>
            <a:r>
              <a:rPr lang="zh-CN" altLang="en-US" sz="2400" dirty="0"/>
              <a:t>这种方法造成了训练性能低下，因为在硬盘上大量的读写数据会造成训练速度缓慢</a:t>
            </a:r>
            <a:r>
              <a:rPr lang="en-US" altLang="zh-CN" sz="2400" dirty="0"/>
              <a:t>.</a:t>
            </a:r>
          </a:p>
          <a:p>
            <a:pPr marL="228600" indent="-228600">
              <a:lnSpc>
                <a:spcPct val="90000"/>
              </a:lnSpc>
              <a:spcBef>
                <a:spcPts val="1000"/>
              </a:spcBef>
              <a:buFont typeface="Arial" panose="020B0604020202020204" pitchFamily="34" charset="0"/>
              <a:buChar char="•"/>
            </a:pPr>
            <a:r>
              <a:rPr lang="en-US" altLang="zh-CN" sz="2400" dirty="0"/>
              <a:t>FAST-RCNN</a:t>
            </a:r>
            <a:r>
              <a:rPr lang="zh-CN" altLang="en-US" sz="2400" dirty="0"/>
              <a:t>在训练时，只需要将一张图像送入网络，每张图像一次性地提取</a:t>
            </a:r>
            <a:r>
              <a:rPr lang="en-US" altLang="zh-CN" sz="2400" dirty="0"/>
              <a:t>CNN</a:t>
            </a:r>
            <a:r>
              <a:rPr lang="zh-CN" altLang="en-US" sz="2400" dirty="0"/>
              <a:t>特征和建议区域，训练数据在</a:t>
            </a:r>
            <a:r>
              <a:rPr lang="en-US" altLang="zh-CN" sz="2400" dirty="0"/>
              <a:t>GPU</a:t>
            </a:r>
            <a:r>
              <a:rPr lang="zh-CN" altLang="en-US" sz="2400" dirty="0"/>
              <a:t>内存里直接进</a:t>
            </a:r>
            <a:r>
              <a:rPr lang="en-US" altLang="zh-CN" sz="2400" dirty="0"/>
              <a:t>Loss</a:t>
            </a:r>
            <a:r>
              <a:rPr lang="zh-CN" altLang="en-US" sz="2400" dirty="0"/>
              <a:t>层，这样候选区域的前几层特征不需要再重复计算且不再需要把大量数据存储在硬盘上</a:t>
            </a:r>
            <a:r>
              <a:rPr lang="en-US" altLang="zh-CN" sz="2400" dirty="0"/>
              <a:t>.</a:t>
            </a:r>
          </a:p>
          <a:p>
            <a:pPr marL="228600" indent="-228600">
              <a:lnSpc>
                <a:spcPct val="90000"/>
              </a:lnSpc>
              <a:spcBef>
                <a:spcPts val="1000"/>
              </a:spcBef>
              <a:buFont typeface="Arial" panose="020B0604020202020204" pitchFamily="34" charset="0"/>
              <a:buChar char="•"/>
            </a:pPr>
            <a:r>
              <a:rPr lang="en-US" altLang="zh-CN" sz="2400" dirty="0"/>
              <a:t>(3) </a:t>
            </a:r>
            <a:r>
              <a:rPr lang="zh-CN" altLang="en-US" sz="2400" dirty="0"/>
              <a:t>训练所需空间大：</a:t>
            </a:r>
            <a:r>
              <a:rPr lang="en-US" altLang="zh-CN" sz="2400" dirty="0"/>
              <a:t>R-CNN</a:t>
            </a:r>
            <a:r>
              <a:rPr lang="zh-CN" altLang="en-US" sz="2400" dirty="0"/>
              <a:t>中独立的</a:t>
            </a:r>
            <a:r>
              <a:rPr lang="en-US" altLang="zh-CN" sz="2400" dirty="0"/>
              <a:t>SVM</a:t>
            </a:r>
            <a:r>
              <a:rPr lang="zh-CN" altLang="en-US" sz="2400" dirty="0"/>
              <a:t>分类器和回归器需要大量特征作为训练样本，需要大量的硬盘空间</a:t>
            </a:r>
            <a:r>
              <a:rPr lang="en-US" altLang="zh-CN" sz="2400" dirty="0"/>
              <a:t>.</a:t>
            </a:r>
          </a:p>
          <a:p>
            <a:pPr marL="228600" indent="-228600">
              <a:lnSpc>
                <a:spcPct val="90000"/>
              </a:lnSpc>
              <a:spcBef>
                <a:spcPts val="1000"/>
              </a:spcBef>
              <a:buFont typeface="Arial" panose="020B0604020202020204" pitchFamily="34" charset="0"/>
              <a:buChar char="•"/>
            </a:pPr>
            <a:r>
              <a:rPr lang="en-US" altLang="zh-CN" sz="2400" dirty="0"/>
              <a:t>FAST-RCNN</a:t>
            </a:r>
            <a:r>
              <a:rPr lang="zh-CN" altLang="en-US" sz="2400" dirty="0"/>
              <a:t>把类别判断和位置回归统一用深度网络实现，不再需要额外存储</a:t>
            </a:r>
            <a:r>
              <a:rPr lang="en-US" altLang="zh-CN" sz="2400" dirty="0"/>
              <a:t>.</a:t>
            </a:r>
            <a:endParaRPr lang="zh-CN" altLang="en-US" sz="2400" dirty="0"/>
          </a:p>
        </p:txBody>
      </p:sp>
    </p:spTree>
    <p:extLst>
      <p:ext uri="{BB962C8B-B14F-4D97-AF65-F5344CB8AC3E}">
        <p14:creationId xmlns:p14="http://schemas.microsoft.com/office/powerpoint/2010/main" val="70081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框架</a:t>
            </a:r>
          </a:p>
        </p:txBody>
      </p:sp>
      <p:pic>
        <p:nvPicPr>
          <p:cNvPr id="6" name="图片 5">
            <a:extLst>
              <a:ext uri="{FF2B5EF4-FFF2-40B4-BE49-F238E27FC236}">
                <a16:creationId xmlns:a16="http://schemas.microsoft.com/office/drawing/2014/main" id="{DC2D3BF9-81F6-432F-A6A7-3377DCD2EA7B}"/>
              </a:ext>
            </a:extLst>
          </p:cNvPr>
          <p:cNvPicPr>
            <a:picLocks noChangeAspect="1"/>
          </p:cNvPicPr>
          <p:nvPr/>
        </p:nvPicPr>
        <p:blipFill>
          <a:blip r:embed="rId3"/>
          <a:stretch>
            <a:fillRect/>
          </a:stretch>
        </p:blipFill>
        <p:spPr>
          <a:xfrm>
            <a:off x="1126760" y="1374255"/>
            <a:ext cx="9938479" cy="4347146"/>
          </a:xfrm>
          <a:prstGeom prst="rect">
            <a:avLst/>
          </a:prstGeom>
        </p:spPr>
      </p:pic>
    </p:spTree>
    <p:extLst>
      <p:ext uri="{BB962C8B-B14F-4D97-AF65-F5344CB8AC3E}">
        <p14:creationId xmlns:p14="http://schemas.microsoft.com/office/powerpoint/2010/main" val="270532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框架</a:t>
            </a:r>
          </a:p>
        </p:txBody>
      </p:sp>
      <p:pic>
        <p:nvPicPr>
          <p:cNvPr id="3" name="图片 2">
            <a:extLst>
              <a:ext uri="{FF2B5EF4-FFF2-40B4-BE49-F238E27FC236}">
                <a16:creationId xmlns:a16="http://schemas.microsoft.com/office/drawing/2014/main" id="{8BB12D0D-6EAC-469E-9DC4-F1764A56E529}"/>
              </a:ext>
            </a:extLst>
          </p:cNvPr>
          <p:cNvPicPr>
            <a:picLocks noChangeAspect="1"/>
          </p:cNvPicPr>
          <p:nvPr/>
        </p:nvPicPr>
        <p:blipFill>
          <a:blip r:embed="rId3"/>
          <a:stretch>
            <a:fillRect/>
          </a:stretch>
        </p:blipFill>
        <p:spPr>
          <a:xfrm>
            <a:off x="2146223" y="1224318"/>
            <a:ext cx="7632854" cy="4980864"/>
          </a:xfrm>
          <a:prstGeom prst="rect">
            <a:avLst/>
          </a:prstGeom>
        </p:spPr>
      </p:pic>
    </p:spTree>
    <p:extLst>
      <p:ext uri="{BB962C8B-B14F-4D97-AF65-F5344CB8AC3E}">
        <p14:creationId xmlns:p14="http://schemas.microsoft.com/office/powerpoint/2010/main" val="37377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流程</a:t>
            </a:r>
          </a:p>
        </p:txBody>
      </p:sp>
      <p:sp>
        <p:nvSpPr>
          <p:cNvPr id="3" name="内容占位符 2"/>
          <p:cNvSpPr>
            <a:spLocks noGrp="1"/>
          </p:cNvSpPr>
          <p:nvPr>
            <p:ph idx="1"/>
          </p:nvPr>
        </p:nvSpPr>
        <p:spPr/>
        <p:txBody>
          <a:bodyPr>
            <a:normAutofit/>
          </a:bodyPr>
          <a:lstStyle/>
          <a:p>
            <a:r>
              <a:rPr lang="en-US" altLang="zh-CN" sz="2400" dirty="0"/>
              <a:t>(1)</a:t>
            </a:r>
            <a:r>
              <a:rPr lang="zh-CN" altLang="en-US" sz="2400" dirty="0"/>
              <a:t>输入测试图像；</a:t>
            </a:r>
          </a:p>
          <a:p>
            <a:r>
              <a:rPr lang="en-US" altLang="zh-CN" sz="2400" dirty="0"/>
              <a:t>(2)</a:t>
            </a:r>
            <a:r>
              <a:rPr lang="zh-CN" altLang="en-US" sz="2400" dirty="0"/>
              <a:t>利用</a:t>
            </a:r>
            <a:r>
              <a:rPr lang="en-US" altLang="zh-CN" sz="2400" dirty="0"/>
              <a:t>selective search </a:t>
            </a:r>
            <a:r>
              <a:rPr lang="zh-CN" altLang="en-US" sz="2400" dirty="0"/>
              <a:t>算法在图像中从上到下提取</a:t>
            </a:r>
            <a:r>
              <a:rPr lang="en-US" altLang="zh-CN" sz="2400" dirty="0"/>
              <a:t>2000</a:t>
            </a:r>
            <a:r>
              <a:rPr lang="zh-CN" altLang="en-US" sz="2400" dirty="0"/>
              <a:t>个左右的建议窗口</a:t>
            </a:r>
            <a:r>
              <a:rPr lang="en-US" altLang="zh-CN" sz="2400" dirty="0"/>
              <a:t>(Region Proposal)</a:t>
            </a:r>
            <a:r>
              <a:rPr lang="zh-CN" altLang="en-US" sz="2400" dirty="0"/>
              <a:t>；</a:t>
            </a:r>
          </a:p>
          <a:p>
            <a:r>
              <a:rPr lang="en-US" altLang="zh-CN" sz="2400" dirty="0"/>
              <a:t>(3)</a:t>
            </a:r>
            <a:r>
              <a:rPr lang="zh-CN" altLang="en-US" sz="2400" dirty="0"/>
              <a:t>将整张图片输入</a:t>
            </a:r>
            <a:r>
              <a:rPr lang="en-US" altLang="zh-CN" sz="2400" dirty="0"/>
              <a:t>CNN</a:t>
            </a:r>
            <a:r>
              <a:rPr lang="zh-CN" altLang="en-US" sz="2400" dirty="0"/>
              <a:t>，进行特征提取；</a:t>
            </a:r>
          </a:p>
          <a:p>
            <a:r>
              <a:rPr lang="en-US" altLang="zh-CN" sz="2400" dirty="0"/>
              <a:t>(4)</a:t>
            </a:r>
            <a:r>
              <a:rPr lang="zh-CN" altLang="en-US" sz="2400" dirty="0"/>
              <a:t>把建议窗口映射到</a:t>
            </a:r>
            <a:r>
              <a:rPr lang="en-US" altLang="zh-CN" sz="2400" dirty="0"/>
              <a:t>CNN</a:t>
            </a:r>
            <a:r>
              <a:rPr lang="zh-CN" altLang="en-US" sz="2400" dirty="0"/>
              <a:t>的最后一层卷积</a:t>
            </a:r>
            <a:r>
              <a:rPr lang="en-US" altLang="zh-CN" sz="2400" dirty="0"/>
              <a:t>feature map</a:t>
            </a:r>
            <a:r>
              <a:rPr lang="zh-CN" altLang="en-US" sz="2400" dirty="0"/>
              <a:t>上；</a:t>
            </a:r>
          </a:p>
          <a:p>
            <a:r>
              <a:rPr lang="en-US" altLang="zh-CN" sz="2400" dirty="0"/>
              <a:t>(5)</a:t>
            </a:r>
            <a:r>
              <a:rPr lang="zh-CN" altLang="en-US" sz="2400" dirty="0"/>
              <a:t>通过</a:t>
            </a:r>
            <a:r>
              <a:rPr lang="en-US" altLang="zh-CN" sz="2400" dirty="0" err="1"/>
              <a:t>RoI</a:t>
            </a:r>
            <a:r>
              <a:rPr lang="en-US" altLang="zh-CN" sz="2400" dirty="0"/>
              <a:t> pooling</a:t>
            </a:r>
            <a:r>
              <a:rPr lang="zh-CN" altLang="en-US" sz="2400" dirty="0"/>
              <a:t>层使每个建议窗口生成固定尺寸的</a:t>
            </a:r>
            <a:r>
              <a:rPr lang="en-US" altLang="zh-CN" sz="2400" dirty="0"/>
              <a:t>feature map</a:t>
            </a:r>
            <a:r>
              <a:rPr lang="zh-CN" altLang="en-US" sz="2400" dirty="0"/>
              <a:t>；</a:t>
            </a:r>
          </a:p>
          <a:p>
            <a:r>
              <a:rPr lang="en-US" altLang="zh-CN" sz="2400" dirty="0"/>
              <a:t>(6)</a:t>
            </a:r>
            <a:r>
              <a:rPr lang="zh-CN" altLang="en-US" sz="2400" dirty="0"/>
              <a:t>利用</a:t>
            </a:r>
            <a:r>
              <a:rPr lang="en-US" altLang="zh-CN" sz="2400" dirty="0" err="1"/>
              <a:t>Softmax</a:t>
            </a:r>
            <a:r>
              <a:rPr lang="en-US" altLang="zh-CN" sz="2400" dirty="0"/>
              <a:t> Loss(</a:t>
            </a:r>
            <a:r>
              <a:rPr lang="zh-CN" altLang="en-US" sz="2400" dirty="0"/>
              <a:t>探测分类概率</a:t>
            </a:r>
            <a:r>
              <a:rPr lang="en-US" altLang="zh-CN" sz="2400" dirty="0"/>
              <a:t>) </a:t>
            </a:r>
            <a:r>
              <a:rPr lang="zh-CN" altLang="en-US" sz="2400" dirty="0"/>
              <a:t>和</a:t>
            </a:r>
            <a:r>
              <a:rPr lang="en-US" altLang="zh-CN" sz="2400" dirty="0"/>
              <a:t>Smooth L1 Loss(</a:t>
            </a:r>
            <a:r>
              <a:rPr lang="zh-CN" altLang="en-US" sz="2400" dirty="0"/>
              <a:t>探测边框回归</a:t>
            </a:r>
            <a:r>
              <a:rPr lang="en-US" altLang="zh-CN" sz="2400" dirty="0"/>
              <a:t>)</a:t>
            </a:r>
            <a:r>
              <a:rPr lang="zh-CN" altLang="en-US" sz="2400" dirty="0"/>
              <a:t>对分类概率和边框回归</a:t>
            </a:r>
            <a:r>
              <a:rPr lang="en-US" altLang="zh-CN" sz="2400" dirty="0"/>
              <a:t>(Bounding box regression)</a:t>
            </a:r>
            <a:r>
              <a:rPr lang="zh-CN" altLang="en-US" sz="2400" dirty="0"/>
              <a:t>联合训练</a:t>
            </a:r>
            <a:r>
              <a:rPr lang="en-US" altLang="zh-CN" sz="2400" dirty="0"/>
              <a:t>.</a:t>
            </a:r>
            <a:endParaRPr lang="zh-CN" altLang="en-US" sz="2400" dirty="0"/>
          </a:p>
        </p:txBody>
      </p:sp>
    </p:spTree>
    <p:extLst>
      <p:ext uri="{BB962C8B-B14F-4D97-AF65-F5344CB8AC3E}">
        <p14:creationId xmlns:p14="http://schemas.microsoft.com/office/powerpoint/2010/main" val="316531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流程</a:t>
            </a:r>
          </a:p>
        </p:txBody>
      </p:sp>
      <p:sp>
        <p:nvSpPr>
          <p:cNvPr id="3" name="内容占位符 2"/>
          <p:cNvSpPr>
            <a:spLocks noGrp="1"/>
          </p:cNvSpPr>
          <p:nvPr>
            <p:ph idx="1"/>
          </p:nvPr>
        </p:nvSpPr>
        <p:spPr/>
        <p:txBody>
          <a:bodyPr>
            <a:normAutofit fontScale="92500"/>
          </a:bodyPr>
          <a:lstStyle/>
          <a:p>
            <a:r>
              <a:rPr lang="zh-CN" altLang="en-US" sz="2400" dirty="0"/>
              <a:t>首先是读入一张图像，这里有两个分支，一路送入</a:t>
            </a:r>
            <a:r>
              <a:rPr lang="en-US" altLang="zh-CN" sz="2400" dirty="0"/>
              <a:t>FCN</a:t>
            </a:r>
            <a:r>
              <a:rPr lang="zh-CN" altLang="en-US" sz="2400" dirty="0"/>
              <a:t>，输出 </a:t>
            </a:r>
            <a:r>
              <a:rPr lang="en-US" altLang="zh-CN" sz="2400" dirty="0"/>
              <a:t>feature maps</a:t>
            </a:r>
            <a:r>
              <a:rPr lang="zh-CN" altLang="en-US" sz="2400" dirty="0"/>
              <a:t>，另一路通过</a:t>
            </a:r>
            <a:r>
              <a:rPr lang="en-US" altLang="zh-CN" sz="2400" dirty="0"/>
              <a:t>selective search</a:t>
            </a:r>
            <a:r>
              <a:rPr lang="zh-CN" altLang="en-US" sz="2400" dirty="0"/>
              <a:t>提取</a:t>
            </a:r>
            <a:r>
              <a:rPr lang="en-US" altLang="zh-CN" sz="2400" dirty="0"/>
              <a:t>region proposals</a:t>
            </a:r>
            <a:r>
              <a:rPr lang="zh-CN" altLang="en-US" sz="2400" dirty="0"/>
              <a:t>（注意，</a:t>
            </a:r>
            <a:r>
              <a:rPr lang="en-US" altLang="zh-CN" sz="2400" dirty="0"/>
              <a:t>Fast R-CNN</a:t>
            </a:r>
            <a:r>
              <a:rPr lang="zh-CN" altLang="en-US" sz="2400" dirty="0"/>
              <a:t>论文中并没有明确说明使用</a:t>
            </a:r>
            <a:r>
              <a:rPr lang="en-US" altLang="zh-CN" sz="2400" dirty="0"/>
              <a:t>selective search</a:t>
            </a:r>
            <a:r>
              <a:rPr lang="zh-CN" altLang="en-US" sz="2400" dirty="0"/>
              <a:t>提取</a:t>
            </a:r>
            <a:r>
              <a:rPr lang="en-US" altLang="zh-CN" sz="2400" dirty="0"/>
              <a:t>region proposals</a:t>
            </a:r>
            <a:r>
              <a:rPr lang="zh-CN" altLang="en-US" sz="2400" dirty="0"/>
              <a:t>，但是</a:t>
            </a:r>
            <a:r>
              <a:rPr lang="en-US" altLang="zh-CN" sz="2400" dirty="0"/>
              <a:t>Fast R-CNN</a:t>
            </a:r>
            <a:r>
              <a:rPr lang="zh-CN" altLang="en-US" sz="2400" dirty="0"/>
              <a:t>是基于</a:t>
            </a:r>
            <a:r>
              <a:rPr lang="en-US" altLang="zh-CN" sz="2400" dirty="0"/>
              <a:t>R-CNN</a:t>
            </a:r>
            <a:r>
              <a:rPr lang="zh-CN" altLang="en-US" sz="2400" dirty="0"/>
              <a:t>的，姑且默认采用</a:t>
            </a:r>
            <a:r>
              <a:rPr lang="en-US" altLang="zh-CN" sz="2400" dirty="0"/>
              <a:t>selective search</a:t>
            </a:r>
            <a:r>
              <a:rPr lang="zh-CN" altLang="en-US" sz="2400" dirty="0"/>
              <a:t>提取</a:t>
            </a:r>
            <a:r>
              <a:rPr lang="en-US" altLang="zh-CN" sz="2400" dirty="0"/>
              <a:t>region proposals</a:t>
            </a:r>
            <a:r>
              <a:rPr lang="zh-CN" altLang="en-US" sz="2400" dirty="0"/>
              <a:t>吧。），提取的每个</a:t>
            </a:r>
            <a:r>
              <a:rPr lang="en-US" altLang="zh-CN" sz="2400" dirty="0"/>
              <a:t>region proposal </a:t>
            </a:r>
            <a:r>
              <a:rPr lang="zh-CN" altLang="en-US" sz="2400" dirty="0"/>
              <a:t>都有一个对应的</a:t>
            </a:r>
            <a:r>
              <a:rPr lang="en-US" altLang="zh-CN" sz="2400" dirty="0"/>
              <a:t>Ground-truth Bounding Box</a:t>
            </a:r>
            <a:r>
              <a:rPr lang="zh-CN" altLang="en-US" sz="2400" dirty="0"/>
              <a:t>和</a:t>
            </a:r>
            <a:r>
              <a:rPr lang="en-US" altLang="zh-CN" sz="2400" dirty="0"/>
              <a:t>Ground-truth class label</a:t>
            </a:r>
            <a:r>
              <a:rPr lang="zh-CN" altLang="en-US" sz="2400" dirty="0"/>
              <a:t>。其中每个</a:t>
            </a:r>
            <a:r>
              <a:rPr lang="en-US" altLang="zh-CN" sz="2400" dirty="0"/>
              <a:t>region proposals</a:t>
            </a:r>
            <a:r>
              <a:rPr lang="zh-CN" altLang="en-US" sz="2400" dirty="0"/>
              <a:t>用四元数组进行定义，即</a:t>
            </a:r>
            <a:r>
              <a:rPr lang="en-US" altLang="zh-CN" sz="2400" dirty="0"/>
              <a:t>(r, c, h, w)</a:t>
            </a:r>
            <a:r>
              <a:rPr lang="zh-CN" altLang="en-US" sz="2400" dirty="0"/>
              <a:t>，即窗口的左上行列坐标与高和宽。值得注意的是，这里的坐标均是对应原图像的，而不是输出的</a:t>
            </a:r>
            <a:r>
              <a:rPr lang="en-US" altLang="zh-CN" sz="2400" dirty="0"/>
              <a:t>feature maps</a:t>
            </a:r>
            <a:r>
              <a:rPr lang="zh-CN" altLang="en-US" sz="2400" dirty="0"/>
              <a:t>。因此，还需要把原图像的坐标系映射到</a:t>
            </a:r>
            <a:r>
              <a:rPr lang="en-US" altLang="zh-CN" sz="2400" dirty="0"/>
              <a:t>feature maps</a:t>
            </a:r>
            <a:r>
              <a:rPr lang="zh-CN" altLang="en-US" sz="2400" dirty="0"/>
              <a:t>上。这一点也很简单，比如采用的是</a:t>
            </a:r>
            <a:r>
              <a:rPr lang="en-US" altLang="zh-CN" sz="2400" dirty="0"/>
              <a:t>pre-trained </a:t>
            </a:r>
            <a:r>
              <a:rPr lang="zh-CN" altLang="en-US" sz="2400" dirty="0"/>
              <a:t>网络模型为</a:t>
            </a:r>
            <a:r>
              <a:rPr lang="en-US" altLang="zh-CN" sz="2400" dirty="0"/>
              <a:t>VGG16</a:t>
            </a:r>
            <a:r>
              <a:rPr lang="zh-CN" altLang="en-US" sz="2400" dirty="0"/>
              <a:t>的话，</a:t>
            </a:r>
            <a:r>
              <a:rPr lang="en-US" altLang="zh-CN" sz="2400" dirty="0" err="1"/>
              <a:t>RoIPooling</a:t>
            </a:r>
            <a:r>
              <a:rPr lang="zh-CN" altLang="en-US" sz="2400" dirty="0"/>
              <a:t>替换掉最后一个</a:t>
            </a:r>
            <a:r>
              <a:rPr lang="en-US" altLang="zh-CN" sz="2400" dirty="0"/>
              <a:t>max pooling</a:t>
            </a:r>
            <a:r>
              <a:rPr lang="zh-CN" altLang="en-US" sz="2400" dirty="0"/>
              <a:t>层的话，则原图像要经过</a:t>
            </a:r>
            <a:r>
              <a:rPr lang="en-US" altLang="zh-CN" sz="2400" dirty="0"/>
              <a:t>4</a:t>
            </a:r>
            <a:r>
              <a:rPr lang="zh-CN" altLang="en-US" sz="2400" dirty="0"/>
              <a:t>个</a:t>
            </a:r>
            <a:r>
              <a:rPr lang="en-US" altLang="zh-CN" sz="2400" dirty="0"/>
              <a:t>max pooling</a:t>
            </a:r>
            <a:r>
              <a:rPr lang="zh-CN" altLang="en-US" sz="2400" dirty="0"/>
              <a:t>层，输出的</a:t>
            </a:r>
            <a:r>
              <a:rPr lang="en-US" altLang="zh-CN" sz="2400" dirty="0"/>
              <a:t>feature maps</a:t>
            </a:r>
            <a:r>
              <a:rPr lang="zh-CN" altLang="en-US" sz="2400" dirty="0"/>
              <a:t>是原图像的</a:t>
            </a:r>
            <a:r>
              <a:rPr lang="en-US" altLang="zh-CN" sz="2400" dirty="0"/>
              <a:t>1/16</a:t>
            </a:r>
            <a:r>
              <a:rPr lang="zh-CN" altLang="en-US" sz="2400" dirty="0"/>
              <a:t>，因此，将原图像对应的四元数组转换到</a:t>
            </a:r>
            <a:r>
              <a:rPr lang="en-US" altLang="zh-CN" sz="2400" dirty="0"/>
              <a:t>feature maps</a:t>
            </a:r>
            <a:r>
              <a:rPr lang="zh-CN" altLang="en-US" sz="2400" dirty="0"/>
              <a:t>上就是每个值都除以</a:t>
            </a:r>
            <a:r>
              <a:rPr lang="en-US" altLang="zh-CN" sz="2400" dirty="0"/>
              <a:t>16</a:t>
            </a:r>
            <a:r>
              <a:rPr lang="zh-CN" altLang="en-US" sz="2400" dirty="0"/>
              <a:t>，并量化到最接近的整数。那么将</a:t>
            </a:r>
            <a:r>
              <a:rPr lang="en-US" altLang="zh-CN" sz="2400" dirty="0"/>
              <a:t>region proposal</a:t>
            </a:r>
            <a:r>
              <a:rPr lang="zh-CN" altLang="en-US" sz="2400" dirty="0"/>
              <a:t>的四元组坐标映射到</a:t>
            </a:r>
            <a:r>
              <a:rPr lang="en-US" altLang="zh-CN" sz="2400" dirty="0"/>
              <a:t>feature maps</a:t>
            </a:r>
            <a:r>
              <a:rPr lang="zh-CN" altLang="en-US" sz="2400" dirty="0"/>
              <a:t>上之后接下干什么呢？接下来就是把</a:t>
            </a:r>
            <a:r>
              <a:rPr lang="en-US" altLang="zh-CN" sz="2400" dirty="0"/>
              <a:t>region proposal</a:t>
            </a:r>
            <a:r>
              <a:rPr lang="zh-CN" altLang="en-US" sz="2400" dirty="0"/>
              <a:t>窗口框起来的那部分</a:t>
            </a:r>
            <a:r>
              <a:rPr lang="en-US" altLang="zh-CN" sz="2400" dirty="0"/>
              <a:t>feature maps</a:t>
            </a:r>
            <a:r>
              <a:rPr lang="zh-CN" altLang="en-US" sz="2400" dirty="0"/>
              <a:t>输入到</a:t>
            </a:r>
            <a:r>
              <a:rPr lang="en-US" altLang="zh-CN" sz="2400" dirty="0" err="1"/>
              <a:t>RoIPooling</a:t>
            </a:r>
            <a:r>
              <a:rPr lang="zh-CN" altLang="en-US" sz="2400" dirty="0"/>
              <a:t>（</a:t>
            </a:r>
            <a:r>
              <a:rPr lang="en-US" altLang="zh-CN" sz="2400" dirty="0"/>
              <a:t>R-CNN</a:t>
            </a:r>
            <a:r>
              <a:rPr lang="zh-CN" altLang="en-US" sz="2400" dirty="0"/>
              <a:t>是将其缩放到</a:t>
            </a:r>
            <a:r>
              <a:rPr lang="en-US" altLang="zh-CN" sz="2400" dirty="0"/>
              <a:t>224x224</a:t>
            </a:r>
            <a:r>
              <a:rPr lang="zh-CN" altLang="en-US" sz="2400" dirty="0"/>
              <a:t>，然后送入经过</a:t>
            </a:r>
            <a:r>
              <a:rPr lang="en-US" altLang="zh-CN" sz="2400" dirty="0"/>
              <a:t>Fine-tuning</a:t>
            </a:r>
            <a:r>
              <a:rPr lang="zh-CN" altLang="en-US" sz="2400" dirty="0"/>
              <a:t>的网络模型），得到固定大小的输出</a:t>
            </a:r>
            <a:r>
              <a:rPr lang="en-US" altLang="zh-CN" sz="2400" dirty="0"/>
              <a:t>maps</a:t>
            </a:r>
            <a:r>
              <a:rPr lang="zh-CN" altLang="en-US" sz="2400" dirty="0"/>
              <a:t>。</a:t>
            </a:r>
          </a:p>
        </p:txBody>
      </p:sp>
    </p:spTree>
    <p:extLst>
      <p:ext uri="{BB962C8B-B14F-4D97-AF65-F5344CB8AC3E}">
        <p14:creationId xmlns:p14="http://schemas.microsoft.com/office/powerpoint/2010/main" val="327453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err="1"/>
              <a:t>RoIPooling</a:t>
            </a:r>
            <a:endParaRPr lang="zh-CN" altLang="en-US" dirty="0"/>
          </a:p>
        </p:txBody>
      </p:sp>
      <p:pic>
        <p:nvPicPr>
          <p:cNvPr id="8" name="图片 7">
            <a:extLst>
              <a:ext uri="{FF2B5EF4-FFF2-40B4-BE49-F238E27FC236}">
                <a16:creationId xmlns:a16="http://schemas.microsoft.com/office/drawing/2014/main" id="{F0842E46-AEDA-4D19-89E3-F9B28C91A378}"/>
              </a:ext>
            </a:extLst>
          </p:cNvPr>
          <p:cNvPicPr>
            <a:picLocks noChangeAspect="1"/>
          </p:cNvPicPr>
          <p:nvPr/>
        </p:nvPicPr>
        <p:blipFill>
          <a:blip r:embed="rId3"/>
          <a:stretch>
            <a:fillRect/>
          </a:stretch>
        </p:blipFill>
        <p:spPr>
          <a:xfrm>
            <a:off x="1929960" y="1212043"/>
            <a:ext cx="3099239" cy="5148262"/>
          </a:xfrm>
          <a:prstGeom prst="rect">
            <a:avLst/>
          </a:prstGeom>
        </p:spPr>
      </p:pic>
      <p:sp>
        <p:nvSpPr>
          <p:cNvPr id="9" name="矩形 8">
            <a:extLst>
              <a:ext uri="{FF2B5EF4-FFF2-40B4-BE49-F238E27FC236}">
                <a16:creationId xmlns:a16="http://schemas.microsoft.com/office/drawing/2014/main" id="{BAA2488F-0659-4C96-9768-245115063D95}"/>
              </a:ext>
            </a:extLst>
          </p:cNvPr>
          <p:cNvSpPr/>
          <p:nvPr/>
        </p:nvSpPr>
        <p:spPr>
          <a:xfrm>
            <a:off x="6000750" y="1173943"/>
            <a:ext cx="4333875" cy="5078313"/>
          </a:xfrm>
          <a:prstGeom prst="rect">
            <a:avLst/>
          </a:prstGeom>
        </p:spPr>
        <p:txBody>
          <a:bodyPr wrap="square">
            <a:spAutoFit/>
          </a:bodyPr>
          <a:lstStyle/>
          <a:p>
            <a:r>
              <a:rPr lang="zh-CN" altLang="en-US" dirty="0"/>
              <a:t>最外层蓝色的框即表示</a:t>
            </a:r>
            <a:r>
              <a:rPr lang="en-US" altLang="zh-CN" dirty="0"/>
              <a:t>region proposal</a:t>
            </a:r>
            <a:r>
              <a:rPr lang="zh-CN" altLang="en-US" dirty="0"/>
              <a:t>的四元组坐标映射到</a:t>
            </a:r>
            <a:r>
              <a:rPr lang="en-US" altLang="zh-CN" dirty="0"/>
              <a:t>feature maps</a:t>
            </a:r>
            <a:r>
              <a:rPr lang="zh-CN" altLang="en-US" dirty="0"/>
              <a:t>上，然后此框再经过划分网格，这里为</a:t>
            </a:r>
            <a:r>
              <a:rPr lang="en-US" altLang="zh-CN" dirty="0"/>
              <a:t>2x2</a:t>
            </a:r>
            <a:r>
              <a:rPr lang="zh-CN" altLang="en-US" dirty="0"/>
              <a:t>，所以最终的输出</a:t>
            </a:r>
            <a:r>
              <a:rPr lang="en-US" altLang="zh-CN" dirty="0"/>
              <a:t>feature maps</a:t>
            </a:r>
            <a:r>
              <a:rPr lang="zh-CN" altLang="en-US" dirty="0"/>
              <a:t>大小为</a:t>
            </a:r>
            <a:r>
              <a:rPr lang="en-US" altLang="zh-CN" dirty="0"/>
              <a:t>2x2</a:t>
            </a:r>
            <a:r>
              <a:rPr lang="zh-CN" altLang="en-US" dirty="0"/>
              <a:t>。值得注意的是，本应把</a:t>
            </a:r>
            <a:r>
              <a:rPr lang="en-US" altLang="zh-CN" dirty="0"/>
              <a:t>region proposal</a:t>
            </a:r>
            <a:r>
              <a:rPr lang="zh-CN" altLang="en-US" dirty="0"/>
              <a:t>的矩形框（</a:t>
            </a:r>
            <a:r>
              <a:rPr lang="en-US" altLang="zh-CN" dirty="0"/>
              <a:t>window</a:t>
            </a:r>
            <a:r>
              <a:rPr lang="zh-CN" altLang="en-US" dirty="0"/>
              <a:t>）均匀分成</a:t>
            </a:r>
            <a:r>
              <a:rPr lang="en-US" altLang="zh-CN" dirty="0"/>
              <a:t>2x2</a:t>
            </a:r>
            <a:r>
              <a:rPr lang="zh-CN" altLang="en-US" dirty="0"/>
              <a:t>的网格，但是</a:t>
            </a:r>
            <a:r>
              <a:rPr lang="en-US" altLang="zh-CN" dirty="0" err="1"/>
              <a:t>feture</a:t>
            </a:r>
            <a:r>
              <a:rPr lang="en-US" altLang="zh-CN" dirty="0"/>
              <a:t> map</a:t>
            </a:r>
            <a:r>
              <a:rPr lang="zh-CN" altLang="en-US" dirty="0"/>
              <a:t>的坐标值均为整数值，不可避免存在一个就近取整的量化，导致有时无法实现均匀分割，（这个问题在</a:t>
            </a:r>
            <a:r>
              <a:rPr lang="en-US" altLang="zh-CN" dirty="0"/>
              <a:t>Mask R-CNN</a:t>
            </a:r>
            <a:r>
              <a:rPr lang="zh-CN" altLang="en-US" dirty="0"/>
              <a:t>中提出的</a:t>
            </a:r>
            <a:r>
              <a:rPr lang="en-US" altLang="zh-CN" dirty="0" err="1"/>
              <a:t>RoIAlign</a:t>
            </a:r>
            <a:r>
              <a:rPr lang="zh-CN" altLang="en-US" dirty="0"/>
              <a:t>层专门解决这个问题）。在</a:t>
            </a:r>
            <a:r>
              <a:rPr lang="en-US" altLang="zh-CN" dirty="0"/>
              <a:t>Fast R-CNN</a:t>
            </a:r>
            <a:r>
              <a:rPr lang="zh-CN" altLang="en-US" dirty="0"/>
              <a:t>论文中，在采用</a:t>
            </a:r>
            <a:r>
              <a:rPr lang="en-US" altLang="zh-CN" dirty="0"/>
              <a:t>VGG16</a:t>
            </a:r>
            <a:r>
              <a:rPr lang="zh-CN" altLang="en-US" dirty="0"/>
              <a:t>的时候，</a:t>
            </a:r>
            <a:r>
              <a:rPr lang="en-US" altLang="zh-CN" dirty="0"/>
              <a:t>Conv5_x</a:t>
            </a:r>
            <a:r>
              <a:rPr lang="zh-CN" altLang="en-US" dirty="0"/>
              <a:t>的输入</a:t>
            </a:r>
            <a:r>
              <a:rPr lang="en-US" altLang="zh-CN" dirty="0"/>
              <a:t>feature map</a:t>
            </a:r>
            <a:r>
              <a:rPr lang="zh-CN" altLang="en-US" dirty="0"/>
              <a:t>的</a:t>
            </a:r>
            <a:r>
              <a:rPr lang="en-US" altLang="zh-CN" dirty="0"/>
              <a:t>spatial size</a:t>
            </a:r>
            <a:r>
              <a:rPr lang="zh-CN" altLang="en-US" dirty="0"/>
              <a:t>是</a:t>
            </a:r>
            <a:r>
              <a:rPr lang="en-US" altLang="zh-CN" dirty="0"/>
              <a:t>7x7</a:t>
            </a:r>
            <a:r>
              <a:rPr lang="zh-CN" altLang="en-US" dirty="0"/>
              <a:t>的，所以在论文中把每个</a:t>
            </a:r>
            <a:r>
              <a:rPr lang="en-US" altLang="zh-CN" dirty="0"/>
              <a:t>region proposal</a:t>
            </a:r>
            <a:r>
              <a:rPr lang="zh-CN" altLang="en-US" dirty="0"/>
              <a:t>划分为</a:t>
            </a:r>
            <a:r>
              <a:rPr lang="en-US" altLang="zh-CN" dirty="0"/>
              <a:t>7x7</a:t>
            </a:r>
            <a:r>
              <a:rPr lang="zh-CN" altLang="en-US" dirty="0"/>
              <a:t>的网格，那么最终经过</a:t>
            </a:r>
            <a:r>
              <a:rPr lang="en-US" altLang="zh-CN" dirty="0" err="1"/>
              <a:t>RoIPooling</a:t>
            </a:r>
            <a:r>
              <a:rPr lang="zh-CN" altLang="en-US" dirty="0"/>
              <a:t>输出的</a:t>
            </a:r>
            <a:r>
              <a:rPr lang="en-US" altLang="zh-CN" dirty="0"/>
              <a:t>feature maps</a:t>
            </a:r>
            <a:r>
              <a:rPr lang="zh-CN" altLang="en-US" dirty="0"/>
              <a:t>的</a:t>
            </a:r>
            <a:r>
              <a:rPr lang="en-US" altLang="zh-CN" dirty="0"/>
              <a:t>spatial size</a:t>
            </a:r>
            <a:r>
              <a:rPr lang="zh-CN" altLang="en-US" dirty="0"/>
              <a:t>为</a:t>
            </a:r>
            <a:r>
              <a:rPr lang="en-US" altLang="zh-CN" dirty="0"/>
              <a:t>7x7</a:t>
            </a:r>
            <a:r>
              <a:rPr lang="zh-CN" altLang="en-US" dirty="0"/>
              <a:t>的。</a:t>
            </a:r>
            <a:r>
              <a:rPr lang="en-US" altLang="zh-CN" dirty="0" err="1"/>
              <a:t>RoIPooling</a:t>
            </a:r>
            <a:r>
              <a:rPr lang="zh-CN" altLang="en-US" dirty="0"/>
              <a:t>跟标准的 </a:t>
            </a:r>
            <a:r>
              <a:rPr lang="en-US" altLang="zh-CN" dirty="0"/>
              <a:t>max pooling</a:t>
            </a:r>
            <a:r>
              <a:rPr lang="zh-CN" altLang="en-US" dirty="0"/>
              <a:t>一样，是逐</a:t>
            </a:r>
            <a:r>
              <a:rPr lang="en-US" altLang="zh-CN" dirty="0"/>
              <a:t>channel</a:t>
            </a:r>
            <a:r>
              <a:rPr lang="zh-CN" altLang="en-US" dirty="0"/>
              <a:t>的。</a:t>
            </a:r>
          </a:p>
        </p:txBody>
      </p:sp>
    </p:spTree>
    <p:extLst>
      <p:ext uri="{BB962C8B-B14F-4D97-AF65-F5344CB8AC3E}">
        <p14:creationId xmlns:p14="http://schemas.microsoft.com/office/powerpoint/2010/main" val="34823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效果</a:t>
            </a:r>
          </a:p>
        </p:txBody>
      </p:sp>
      <p:pic>
        <p:nvPicPr>
          <p:cNvPr id="4" name="图片 3">
            <a:extLst>
              <a:ext uri="{FF2B5EF4-FFF2-40B4-BE49-F238E27FC236}">
                <a16:creationId xmlns:a16="http://schemas.microsoft.com/office/drawing/2014/main" id="{E417C007-C86A-4C58-A9CD-DC9FC6D88395}"/>
              </a:ext>
            </a:extLst>
          </p:cNvPr>
          <p:cNvPicPr>
            <a:picLocks noChangeAspect="1"/>
          </p:cNvPicPr>
          <p:nvPr/>
        </p:nvPicPr>
        <p:blipFill>
          <a:blip r:embed="rId3"/>
          <a:stretch>
            <a:fillRect/>
          </a:stretch>
        </p:blipFill>
        <p:spPr>
          <a:xfrm>
            <a:off x="2124410" y="1097756"/>
            <a:ext cx="7809829" cy="5017294"/>
          </a:xfrm>
          <a:prstGeom prst="rect">
            <a:avLst/>
          </a:prstGeom>
        </p:spPr>
      </p:pic>
    </p:spTree>
    <p:extLst>
      <p:ext uri="{BB962C8B-B14F-4D97-AF65-F5344CB8AC3E}">
        <p14:creationId xmlns:p14="http://schemas.microsoft.com/office/powerpoint/2010/main" val="934205926"/>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1568</TotalTime>
  <Words>860</Words>
  <Application>Microsoft Office PowerPoint</Application>
  <PresentationFormat>宽屏</PresentationFormat>
  <Paragraphs>35</Paragraphs>
  <Slides>10</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Arial</vt:lpstr>
      <vt:lpstr>Impact</vt:lpstr>
      <vt:lpstr>A000120140530A99PPBG</vt:lpstr>
      <vt:lpstr>Fast-RCNN</vt:lpstr>
      <vt:lpstr>论文信息</vt:lpstr>
      <vt:lpstr>背景与改进</vt:lpstr>
      <vt:lpstr>框架</vt:lpstr>
      <vt:lpstr>框架</vt:lpstr>
      <vt:lpstr>流程</vt:lpstr>
      <vt:lpstr>流程</vt:lpstr>
      <vt:lpstr>RoIPooling</vt:lpstr>
      <vt:lpstr>效果</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辛雨菡</cp:lastModifiedBy>
  <cp:revision>55</cp:revision>
  <dcterms:created xsi:type="dcterms:W3CDTF">2018-08-10T09:41:38Z</dcterms:created>
  <dcterms:modified xsi:type="dcterms:W3CDTF">2019-06-05T07:04:24Z</dcterms:modified>
</cp:coreProperties>
</file>