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7" r:id="rId3"/>
    <p:sldId id="283" r:id="rId4"/>
    <p:sldId id="657" r:id="rId5"/>
    <p:sldId id="268" r:id="rId6"/>
    <p:sldId id="656" r:id="rId7"/>
    <p:sldId id="290" r:id="rId8"/>
    <p:sldId id="658" r:id="rId9"/>
    <p:sldId id="289"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924" autoAdjust="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281688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1933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163235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157955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9606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169497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Faster-RCNN</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normAutofit/>
          </a:bodyPr>
          <a:lstStyle/>
          <a:p>
            <a:r>
              <a:rPr lang="en-US" altLang="zh-CN" dirty="0"/>
              <a:t>Shaoqing Ren, </a:t>
            </a:r>
            <a:r>
              <a:rPr lang="en-US" altLang="zh-CN" dirty="0" err="1"/>
              <a:t>Kaiming</a:t>
            </a:r>
            <a:r>
              <a:rPr lang="en-US" altLang="zh-CN" dirty="0"/>
              <a:t> He, Ross B. </a:t>
            </a:r>
            <a:r>
              <a:rPr lang="en-US" altLang="zh-CN" dirty="0" err="1"/>
              <a:t>Girshick</a:t>
            </a:r>
            <a:r>
              <a:rPr lang="en-US" altLang="zh-CN" dirty="0"/>
              <a:t>, Jian Sun. Faster R-CNN: Towards Real-Time Object Detection with Region Proposal Networks. IEEE Trans. Pattern Anal. Mach. </a:t>
            </a:r>
            <a:r>
              <a:rPr lang="en-US" altLang="zh-CN" dirty="0" err="1"/>
              <a:t>Intell</a:t>
            </a:r>
            <a:r>
              <a:rPr lang="en-US" altLang="zh-CN" dirty="0"/>
              <a:t>. 39(6): 1137-1149 (2017)</a:t>
            </a:r>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背景与改进</a:t>
            </a:r>
          </a:p>
        </p:txBody>
      </p:sp>
      <p:sp>
        <p:nvSpPr>
          <p:cNvPr id="5" name="矩形 4">
            <a:extLst>
              <a:ext uri="{FF2B5EF4-FFF2-40B4-BE49-F238E27FC236}">
                <a16:creationId xmlns:a16="http://schemas.microsoft.com/office/drawing/2014/main" id="{49EE4ABC-450D-41DE-9FB5-88C49A82E76E}"/>
              </a:ext>
            </a:extLst>
          </p:cNvPr>
          <p:cNvSpPr/>
          <p:nvPr/>
        </p:nvSpPr>
        <p:spPr>
          <a:xfrm>
            <a:off x="581025" y="1300162"/>
            <a:ext cx="11220450" cy="1754326"/>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文章</a:t>
            </a:r>
            <a:r>
              <a:rPr lang="en-US" altLang="zh-CN" sz="2400" dirty="0"/>
              <a:t>《Faster R-CNN: Towards Real-Time Object Detection with Region Proposal Networks》</a:t>
            </a:r>
            <a:r>
              <a:rPr lang="zh-CN" altLang="en-US" sz="2400" dirty="0"/>
              <a:t>是为了改进</a:t>
            </a:r>
            <a:r>
              <a:rPr lang="en-US" altLang="zh-CN" sz="2400" dirty="0"/>
              <a:t>Fast R-CNN</a:t>
            </a:r>
            <a:r>
              <a:rPr lang="zh-CN" altLang="en-US" sz="2400" dirty="0"/>
              <a:t>而提出来的。因为在</a:t>
            </a:r>
            <a:r>
              <a:rPr lang="en-US" altLang="zh-CN" sz="2400" dirty="0"/>
              <a:t>Fast R-CNN</a:t>
            </a:r>
            <a:r>
              <a:rPr lang="zh-CN" altLang="en-US" sz="2400" dirty="0"/>
              <a:t>文章中的测试时间是不包括</a:t>
            </a:r>
            <a:r>
              <a:rPr lang="en-US" altLang="zh-CN" sz="2400" dirty="0"/>
              <a:t>search selective</a:t>
            </a:r>
            <a:r>
              <a:rPr lang="zh-CN" altLang="en-US" sz="2400" dirty="0"/>
              <a:t>时间的，而在测试时很大的一部分时间要耗费在候选区域的提取上。</a:t>
            </a:r>
            <a:r>
              <a:rPr lang="en-US" altLang="zh-CN" sz="2400" dirty="0"/>
              <a:t>(</a:t>
            </a:r>
            <a:r>
              <a:rPr lang="zh-CN" altLang="en-US" sz="2400" dirty="0"/>
              <a:t>对于</a:t>
            </a:r>
            <a:r>
              <a:rPr lang="en-US" altLang="zh-CN" sz="2400" dirty="0"/>
              <a:t>Fast R-CNN</a:t>
            </a:r>
            <a:r>
              <a:rPr lang="zh-CN" altLang="en-US" sz="2400" dirty="0"/>
              <a:t>的详细知识，请查看</a:t>
            </a:r>
            <a:r>
              <a:rPr lang="en-US" altLang="zh-CN" sz="2400" dirty="0"/>
              <a:t>Fast R-CNN</a:t>
            </a:r>
            <a:r>
              <a:rPr lang="zh-CN" altLang="en-US" sz="2400" dirty="0"/>
              <a:t>文章详细解读。</a:t>
            </a:r>
            <a:r>
              <a:rPr lang="en-US" altLang="zh-CN" sz="2400" dirty="0"/>
              <a:t>)Faster R-CNN</a:t>
            </a:r>
            <a:r>
              <a:rPr lang="zh-CN" altLang="en-US" sz="2400" dirty="0"/>
              <a:t>正是为解决这个问题而提出来的。</a:t>
            </a:r>
          </a:p>
        </p:txBody>
      </p:sp>
    </p:spTree>
    <p:extLst>
      <p:ext uri="{BB962C8B-B14F-4D97-AF65-F5344CB8AC3E}">
        <p14:creationId xmlns:p14="http://schemas.microsoft.com/office/powerpoint/2010/main" val="7008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框架</a:t>
            </a:r>
          </a:p>
        </p:txBody>
      </p:sp>
      <p:pic>
        <p:nvPicPr>
          <p:cNvPr id="3" name="图片 2">
            <a:extLst>
              <a:ext uri="{FF2B5EF4-FFF2-40B4-BE49-F238E27FC236}">
                <a16:creationId xmlns:a16="http://schemas.microsoft.com/office/drawing/2014/main" id="{0B82A3B1-DF01-4594-B895-FCE2286B74ED}"/>
              </a:ext>
            </a:extLst>
          </p:cNvPr>
          <p:cNvPicPr>
            <a:picLocks noChangeAspect="1"/>
          </p:cNvPicPr>
          <p:nvPr/>
        </p:nvPicPr>
        <p:blipFill>
          <a:blip r:embed="rId3"/>
          <a:stretch>
            <a:fillRect/>
          </a:stretch>
        </p:blipFill>
        <p:spPr>
          <a:xfrm>
            <a:off x="3879912" y="1413304"/>
            <a:ext cx="4432176" cy="4755292"/>
          </a:xfrm>
          <a:prstGeom prst="rect">
            <a:avLst/>
          </a:prstGeom>
        </p:spPr>
      </p:pic>
    </p:spTree>
    <p:extLst>
      <p:ext uri="{BB962C8B-B14F-4D97-AF65-F5344CB8AC3E}">
        <p14:creationId xmlns:p14="http://schemas.microsoft.com/office/powerpoint/2010/main" val="244992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框架</a:t>
            </a:r>
          </a:p>
        </p:txBody>
      </p:sp>
      <p:pic>
        <p:nvPicPr>
          <p:cNvPr id="7" name="图片 6">
            <a:extLst>
              <a:ext uri="{FF2B5EF4-FFF2-40B4-BE49-F238E27FC236}">
                <a16:creationId xmlns:a16="http://schemas.microsoft.com/office/drawing/2014/main" id="{87F8F9F0-3B96-4983-9855-A22C47FCE01F}"/>
              </a:ext>
            </a:extLst>
          </p:cNvPr>
          <p:cNvPicPr>
            <a:picLocks noChangeAspect="1"/>
          </p:cNvPicPr>
          <p:nvPr/>
        </p:nvPicPr>
        <p:blipFill>
          <a:blip r:embed="rId3"/>
          <a:stretch>
            <a:fillRect/>
          </a:stretch>
        </p:blipFill>
        <p:spPr>
          <a:xfrm>
            <a:off x="1666477" y="1222297"/>
            <a:ext cx="8859046" cy="4931084"/>
          </a:xfrm>
          <a:prstGeom prst="rect">
            <a:avLst/>
          </a:prstGeom>
        </p:spPr>
      </p:pic>
    </p:spTree>
    <p:extLst>
      <p:ext uri="{BB962C8B-B14F-4D97-AF65-F5344CB8AC3E}">
        <p14:creationId xmlns:p14="http://schemas.microsoft.com/office/powerpoint/2010/main" val="270532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组成部分</a:t>
            </a:r>
          </a:p>
        </p:txBody>
      </p:sp>
      <p:sp>
        <p:nvSpPr>
          <p:cNvPr id="3" name="内容占位符 2"/>
          <p:cNvSpPr>
            <a:spLocks noGrp="1"/>
          </p:cNvSpPr>
          <p:nvPr>
            <p:ph idx="1"/>
          </p:nvPr>
        </p:nvSpPr>
        <p:spPr/>
        <p:txBody>
          <a:bodyPr>
            <a:normAutofit/>
          </a:bodyPr>
          <a:lstStyle/>
          <a:p>
            <a:r>
              <a:rPr lang="en-US" altLang="zh-CN" sz="2400" dirty="0"/>
              <a:t>1</a:t>
            </a:r>
            <a:r>
              <a:rPr lang="zh-CN" altLang="en-US" sz="2400" dirty="0"/>
              <a:t>）卷积层</a:t>
            </a:r>
            <a:r>
              <a:rPr lang="en-US" altLang="zh-CN" sz="2400" dirty="0"/>
              <a:t>(conv layers)</a:t>
            </a:r>
            <a:r>
              <a:rPr lang="zh-CN" altLang="en-US" sz="2400" dirty="0"/>
              <a:t>，用于提取图片的特征，输入为整张图片，输出为提取出的特征称为</a:t>
            </a:r>
            <a:r>
              <a:rPr lang="en-US" altLang="zh-CN" sz="2400" dirty="0"/>
              <a:t>feature maps </a:t>
            </a:r>
          </a:p>
          <a:p>
            <a:r>
              <a:rPr lang="en-US" altLang="zh-CN" sz="2400" dirty="0"/>
              <a:t>2</a:t>
            </a:r>
            <a:r>
              <a:rPr lang="zh-CN" altLang="en-US" sz="2400" dirty="0"/>
              <a:t>）</a:t>
            </a:r>
            <a:r>
              <a:rPr lang="en-US" altLang="zh-CN" sz="2400" dirty="0"/>
              <a:t>RPN</a:t>
            </a:r>
            <a:r>
              <a:rPr lang="zh-CN" altLang="en-US" sz="2400" dirty="0"/>
              <a:t>网络</a:t>
            </a:r>
            <a:r>
              <a:rPr lang="en-US" altLang="zh-CN" sz="2400" dirty="0"/>
              <a:t>(Region Proposal Network)</a:t>
            </a:r>
            <a:r>
              <a:rPr lang="zh-CN" altLang="en-US" sz="2400" dirty="0"/>
              <a:t>，用于推荐候选区域，这个网络是用来代替之前的</a:t>
            </a:r>
            <a:r>
              <a:rPr lang="en-US" altLang="zh-CN" sz="2400" dirty="0"/>
              <a:t>search selective</a:t>
            </a:r>
            <a:r>
              <a:rPr lang="zh-CN" altLang="en-US" sz="2400" dirty="0"/>
              <a:t>的。输入为图片</a:t>
            </a:r>
            <a:r>
              <a:rPr lang="en-US" altLang="zh-CN" sz="2400" dirty="0"/>
              <a:t>(</a:t>
            </a:r>
            <a:r>
              <a:rPr lang="zh-CN" altLang="en-US" sz="2400" dirty="0"/>
              <a:t>因为这里</a:t>
            </a:r>
            <a:r>
              <a:rPr lang="en-US" altLang="zh-CN" sz="2400" dirty="0"/>
              <a:t>RPN</a:t>
            </a:r>
            <a:r>
              <a:rPr lang="zh-CN" altLang="en-US" sz="2400" dirty="0"/>
              <a:t>网络和</a:t>
            </a:r>
            <a:r>
              <a:rPr lang="en-US" altLang="zh-CN" sz="2400" dirty="0"/>
              <a:t>Fast R-CNN</a:t>
            </a:r>
            <a:r>
              <a:rPr lang="zh-CN" altLang="en-US" sz="2400" dirty="0"/>
              <a:t>共用同一个</a:t>
            </a:r>
            <a:r>
              <a:rPr lang="en-US" altLang="zh-CN" sz="2400" dirty="0"/>
              <a:t>CNN</a:t>
            </a:r>
            <a:r>
              <a:rPr lang="zh-CN" altLang="en-US" sz="2400" dirty="0"/>
              <a:t>，所以这里输入也可以认为是</a:t>
            </a:r>
            <a:r>
              <a:rPr lang="en-US" altLang="zh-CN" sz="2400" dirty="0" err="1"/>
              <a:t>featrue</a:t>
            </a:r>
            <a:r>
              <a:rPr lang="en-US" altLang="zh-CN" sz="2400" dirty="0"/>
              <a:t> maps)</a:t>
            </a:r>
            <a:r>
              <a:rPr lang="zh-CN" altLang="en-US" sz="2400" dirty="0"/>
              <a:t>，输出为多个候选区域，这里的细节会在后面详细介绍。</a:t>
            </a:r>
            <a:endParaRPr lang="en-US" altLang="zh-CN" sz="2400" dirty="0"/>
          </a:p>
          <a:p>
            <a:r>
              <a:rPr lang="zh-CN" altLang="en-US" sz="2400" dirty="0"/>
              <a:t> </a:t>
            </a:r>
            <a:r>
              <a:rPr lang="en-US" altLang="zh-CN" sz="2400" dirty="0"/>
              <a:t>3</a:t>
            </a:r>
            <a:r>
              <a:rPr lang="zh-CN" altLang="en-US" sz="2400" dirty="0"/>
              <a:t>）</a:t>
            </a:r>
            <a:r>
              <a:rPr lang="en-US" altLang="zh-CN" sz="2400" dirty="0" err="1"/>
              <a:t>RoI</a:t>
            </a:r>
            <a:r>
              <a:rPr lang="en-US" altLang="zh-CN" sz="2400" dirty="0"/>
              <a:t> pooling</a:t>
            </a:r>
            <a:r>
              <a:rPr lang="zh-CN" altLang="en-US" sz="2400" dirty="0"/>
              <a:t>，和</a:t>
            </a:r>
            <a:r>
              <a:rPr lang="en-US" altLang="zh-CN" sz="2400" dirty="0"/>
              <a:t>Fast R-CNN</a:t>
            </a:r>
            <a:r>
              <a:rPr lang="zh-CN" altLang="en-US" sz="2400" dirty="0"/>
              <a:t>一样，将不同大小的输入转换为固定长度的输出，输入输出和</a:t>
            </a:r>
            <a:r>
              <a:rPr lang="en-US" altLang="zh-CN" sz="2400" dirty="0" err="1"/>
              <a:t>Faste</a:t>
            </a:r>
            <a:r>
              <a:rPr lang="en-US" altLang="zh-CN" sz="2400" dirty="0"/>
              <a:t> R-CNN</a:t>
            </a:r>
            <a:r>
              <a:rPr lang="zh-CN" altLang="en-US" sz="2400" dirty="0"/>
              <a:t>中</a:t>
            </a:r>
            <a:r>
              <a:rPr lang="en-US" altLang="zh-CN" sz="2400" dirty="0" err="1"/>
              <a:t>RoI</a:t>
            </a:r>
            <a:r>
              <a:rPr lang="en-US" altLang="zh-CN" sz="2400" dirty="0"/>
              <a:t> pooling</a:t>
            </a:r>
            <a:r>
              <a:rPr lang="zh-CN" altLang="en-US" sz="2400" dirty="0"/>
              <a:t>一样。 </a:t>
            </a:r>
            <a:endParaRPr lang="en-US" altLang="zh-CN" sz="2400" dirty="0"/>
          </a:p>
          <a:p>
            <a:r>
              <a:rPr lang="en-US" altLang="zh-CN" sz="2400" dirty="0"/>
              <a:t>4</a:t>
            </a:r>
            <a:r>
              <a:rPr lang="zh-CN" altLang="en-US" sz="2400" dirty="0"/>
              <a:t>）分类和回归，这一层的输出是最终目的，输出候选区域所属的类，和候选区域在图像中的精确位置。</a:t>
            </a:r>
          </a:p>
        </p:txBody>
      </p:sp>
    </p:spTree>
    <p:extLst>
      <p:ext uri="{BB962C8B-B14F-4D97-AF65-F5344CB8AC3E}">
        <p14:creationId xmlns:p14="http://schemas.microsoft.com/office/powerpoint/2010/main" val="478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RPN</a:t>
            </a:r>
            <a:endParaRPr lang="zh-CN" altLang="en-US" dirty="0"/>
          </a:p>
        </p:txBody>
      </p:sp>
      <p:sp>
        <p:nvSpPr>
          <p:cNvPr id="3" name="内容占位符 2"/>
          <p:cNvSpPr>
            <a:spLocks noGrp="1"/>
          </p:cNvSpPr>
          <p:nvPr>
            <p:ph idx="1"/>
          </p:nvPr>
        </p:nvSpPr>
        <p:spPr/>
        <p:txBody>
          <a:bodyPr>
            <a:normAutofit/>
          </a:bodyPr>
          <a:lstStyle/>
          <a:p>
            <a:r>
              <a:rPr lang="en-US" altLang="zh-CN" sz="2400" dirty="0"/>
              <a:t>Faster R-CNN</a:t>
            </a:r>
            <a:r>
              <a:rPr lang="zh-CN" altLang="en-US" sz="2400" dirty="0"/>
              <a:t>与</a:t>
            </a:r>
            <a:r>
              <a:rPr lang="en-US" altLang="zh-CN" sz="2400" dirty="0"/>
              <a:t>Fast R-CNN</a:t>
            </a:r>
            <a:r>
              <a:rPr lang="zh-CN" altLang="en-US" sz="2400" dirty="0"/>
              <a:t>最大的区别就是提出了一个叫</a:t>
            </a:r>
            <a:r>
              <a:rPr lang="en-US" altLang="zh-CN" sz="2400" dirty="0"/>
              <a:t>RPN(Region Proposal Networks)</a:t>
            </a:r>
            <a:r>
              <a:rPr lang="zh-CN" altLang="en-US" sz="2400" dirty="0"/>
              <a:t>的网络，专门用来推荐候选区域的，</a:t>
            </a:r>
            <a:r>
              <a:rPr lang="en-US" altLang="zh-CN" sz="2400" dirty="0"/>
              <a:t>RPN</a:t>
            </a:r>
            <a:r>
              <a:rPr lang="zh-CN" altLang="en-US" sz="2400" dirty="0"/>
              <a:t>可以理解为一种全卷积网络，该网络可以进行</a:t>
            </a:r>
            <a:r>
              <a:rPr lang="en-US" altLang="zh-CN" sz="2400" dirty="0"/>
              <a:t>end-to-end</a:t>
            </a:r>
            <a:r>
              <a:rPr lang="zh-CN" altLang="en-US" sz="2400" dirty="0"/>
              <a:t>的训练，最终目的是为了推荐候选区域，如下图所示。 </a:t>
            </a:r>
          </a:p>
        </p:txBody>
      </p:sp>
      <p:pic>
        <p:nvPicPr>
          <p:cNvPr id="4" name="图片 3">
            <a:extLst>
              <a:ext uri="{FF2B5EF4-FFF2-40B4-BE49-F238E27FC236}">
                <a16:creationId xmlns:a16="http://schemas.microsoft.com/office/drawing/2014/main" id="{D571E606-8122-4A63-A112-CB63BC15F27A}"/>
              </a:ext>
            </a:extLst>
          </p:cNvPr>
          <p:cNvPicPr>
            <a:picLocks noChangeAspect="1"/>
          </p:cNvPicPr>
          <p:nvPr/>
        </p:nvPicPr>
        <p:blipFill rotWithShape="1">
          <a:blip r:embed="rId3"/>
          <a:srcRect b="2962"/>
          <a:stretch/>
        </p:blipFill>
        <p:spPr>
          <a:xfrm>
            <a:off x="2872593" y="2962275"/>
            <a:ext cx="6947681" cy="2705100"/>
          </a:xfrm>
          <a:prstGeom prst="rect">
            <a:avLst/>
          </a:prstGeom>
        </p:spPr>
      </p:pic>
    </p:spTree>
    <p:extLst>
      <p:ext uri="{BB962C8B-B14F-4D97-AF65-F5344CB8AC3E}">
        <p14:creationId xmlns:p14="http://schemas.microsoft.com/office/powerpoint/2010/main" val="327453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权值共享</a:t>
            </a:r>
          </a:p>
        </p:txBody>
      </p:sp>
      <p:sp>
        <p:nvSpPr>
          <p:cNvPr id="3" name="内容占位符 2"/>
          <p:cNvSpPr>
            <a:spLocks noGrp="1"/>
          </p:cNvSpPr>
          <p:nvPr>
            <p:ph idx="1"/>
          </p:nvPr>
        </p:nvSpPr>
        <p:spPr/>
        <p:txBody>
          <a:bodyPr>
            <a:normAutofit/>
          </a:bodyPr>
          <a:lstStyle/>
          <a:p>
            <a:r>
              <a:rPr lang="en-US" altLang="zh-CN" sz="2400" dirty="0"/>
              <a:t>RPN</a:t>
            </a:r>
            <a:r>
              <a:rPr lang="zh-CN" altLang="en-US" sz="2400" dirty="0"/>
              <a:t>最终目的是得到候选区域，但在目标检测的最终目的是为了得到最终的物体的位置和相应的概率，这部分功能由</a:t>
            </a:r>
            <a:r>
              <a:rPr lang="en-US" altLang="zh-CN" sz="2400" dirty="0"/>
              <a:t>Fast R-CNN</a:t>
            </a:r>
            <a:r>
              <a:rPr lang="zh-CN" altLang="en-US" sz="2400" dirty="0"/>
              <a:t>做的。因为</a:t>
            </a:r>
            <a:r>
              <a:rPr lang="en-US" altLang="zh-CN" sz="2400" dirty="0"/>
              <a:t>RPN</a:t>
            </a:r>
            <a:r>
              <a:rPr lang="zh-CN" altLang="en-US" sz="2400" dirty="0"/>
              <a:t>和</a:t>
            </a:r>
            <a:r>
              <a:rPr lang="en-US" altLang="zh-CN" sz="2400" dirty="0"/>
              <a:t>Fast R-CNN</a:t>
            </a:r>
            <a:r>
              <a:rPr lang="zh-CN" altLang="en-US" sz="2400" dirty="0"/>
              <a:t>都会要求利用</a:t>
            </a:r>
            <a:r>
              <a:rPr lang="en-US" altLang="zh-CN" sz="2400" dirty="0"/>
              <a:t>CNN</a:t>
            </a:r>
            <a:r>
              <a:rPr lang="zh-CN" altLang="en-US" sz="2400" dirty="0"/>
              <a:t>网络提取特征，所以文章的做法是使</a:t>
            </a:r>
            <a:r>
              <a:rPr lang="en-US" altLang="zh-CN" sz="2400" dirty="0"/>
              <a:t>RPN</a:t>
            </a:r>
            <a:r>
              <a:rPr lang="zh-CN" altLang="en-US" sz="2400" dirty="0"/>
              <a:t>和</a:t>
            </a:r>
            <a:r>
              <a:rPr lang="en-US" altLang="zh-CN" sz="2400" dirty="0"/>
              <a:t>Fast R-CNN</a:t>
            </a:r>
            <a:r>
              <a:rPr lang="zh-CN" altLang="en-US" sz="2400" dirty="0"/>
              <a:t>共享同一个</a:t>
            </a:r>
            <a:r>
              <a:rPr lang="en-US" altLang="zh-CN" sz="2400" dirty="0"/>
              <a:t>CNN</a:t>
            </a:r>
            <a:r>
              <a:rPr lang="zh-CN" altLang="en-US" sz="2400" dirty="0"/>
              <a:t>部分。 </a:t>
            </a:r>
            <a:r>
              <a:rPr lang="en-US" altLang="zh-CN" sz="2400" dirty="0"/>
              <a:t>Faster R-CNN</a:t>
            </a:r>
            <a:r>
              <a:rPr lang="zh-CN" altLang="en-US" sz="2400" dirty="0"/>
              <a:t>的训练方法主要分为两个，目的都是使得</a:t>
            </a:r>
            <a:r>
              <a:rPr lang="en-US" altLang="zh-CN" sz="2400" dirty="0"/>
              <a:t>RPN</a:t>
            </a:r>
            <a:r>
              <a:rPr lang="zh-CN" altLang="en-US" sz="2400" dirty="0"/>
              <a:t>和</a:t>
            </a:r>
            <a:r>
              <a:rPr lang="en-US" altLang="zh-CN" sz="2400" dirty="0"/>
              <a:t>Fast R-CNN</a:t>
            </a:r>
            <a:r>
              <a:rPr lang="zh-CN" altLang="en-US" sz="2400" dirty="0"/>
              <a:t>共享</a:t>
            </a:r>
            <a:r>
              <a:rPr lang="en-US" altLang="zh-CN" sz="2400" dirty="0"/>
              <a:t>CNN</a:t>
            </a:r>
            <a:r>
              <a:rPr lang="zh-CN" altLang="en-US" sz="2400" dirty="0"/>
              <a:t>部分，如下图所示 </a:t>
            </a:r>
          </a:p>
        </p:txBody>
      </p:sp>
      <p:pic>
        <p:nvPicPr>
          <p:cNvPr id="6" name="图片 5">
            <a:extLst>
              <a:ext uri="{FF2B5EF4-FFF2-40B4-BE49-F238E27FC236}">
                <a16:creationId xmlns:a16="http://schemas.microsoft.com/office/drawing/2014/main" id="{D8483105-2C3A-47D8-A62B-BCC065017026}"/>
              </a:ext>
            </a:extLst>
          </p:cNvPr>
          <p:cNvPicPr>
            <a:picLocks noChangeAspect="1"/>
          </p:cNvPicPr>
          <p:nvPr/>
        </p:nvPicPr>
        <p:blipFill rotWithShape="1">
          <a:blip r:embed="rId3"/>
          <a:srcRect b="4149"/>
          <a:stretch/>
        </p:blipFill>
        <p:spPr>
          <a:xfrm>
            <a:off x="2643187" y="3194187"/>
            <a:ext cx="6905625" cy="2854188"/>
          </a:xfrm>
          <a:prstGeom prst="rect">
            <a:avLst/>
          </a:prstGeom>
        </p:spPr>
      </p:pic>
    </p:spTree>
    <p:extLst>
      <p:ext uri="{BB962C8B-B14F-4D97-AF65-F5344CB8AC3E}">
        <p14:creationId xmlns:p14="http://schemas.microsoft.com/office/powerpoint/2010/main" val="83089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效果</a:t>
            </a:r>
          </a:p>
        </p:txBody>
      </p:sp>
      <p:pic>
        <p:nvPicPr>
          <p:cNvPr id="3" name="图片 2">
            <a:extLst>
              <a:ext uri="{FF2B5EF4-FFF2-40B4-BE49-F238E27FC236}">
                <a16:creationId xmlns:a16="http://schemas.microsoft.com/office/drawing/2014/main" id="{71A9CA53-E1F1-4F9B-BF68-EB4DAF417441}"/>
              </a:ext>
            </a:extLst>
          </p:cNvPr>
          <p:cNvPicPr>
            <a:picLocks noChangeAspect="1"/>
          </p:cNvPicPr>
          <p:nvPr/>
        </p:nvPicPr>
        <p:blipFill>
          <a:blip r:embed="rId3"/>
          <a:stretch>
            <a:fillRect/>
          </a:stretch>
        </p:blipFill>
        <p:spPr>
          <a:xfrm>
            <a:off x="2252662" y="1214437"/>
            <a:ext cx="6938963" cy="4837508"/>
          </a:xfrm>
          <a:prstGeom prst="rect">
            <a:avLst/>
          </a:prstGeom>
        </p:spPr>
      </p:pic>
    </p:spTree>
    <p:extLst>
      <p:ext uri="{BB962C8B-B14F-4D97-AF65-F5344CB8AC3E}">
        <p14:creationId xmlns:p14="http://schemas.microsoft.com/office/powerpoint/2010/main" val="934205926"/>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476</Words>
  <Application>Microsoft Office PowerPoint</Application>
  <PresentationFormat>宽屏</PresentationFormat>
  <Paragraphs>28</Paragraphs>
  <Slides>10</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Arial</vt:lpstr>
      <vt:lpstr>Impact</vt:lpstr>
      <vt:lpstr>A000120140530A99PPBG</vt:lpstr>
      <vt:lpstr>Faster-RCNN</vt:lpstr>
      <vt:lpstr>论文信息</vt:lpstr>
      <vt:lpstr>背景与改进</vt:lpstr>
      <vt:lpstr>框架</vt:lpstr>
      <vt:lpstr>框架</vt:lpstr>
      <vt:lpstr>组成部分</vt:lpstr>
      <vt:lpstr>RPN</vt:lpstr>
      <vt:lpstr>权值共享</vt:lpstr>
      <vt:lpstr>效果</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58</cp:revision>
  <dcterms:created xsi:type="dcterms:W3CDTF">2018-08-10T09:41:38Z</dcterms:created>
  <dcterms:modified xsi:type="dcterms:W3CDTF">2019-06-05T06:57:54Z</dcterms:modified>
</cp:coreProperties>
</file>