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7" r:id="rId3"/>
    <p:sldId id="283" r:id="rId4"/>
    <p:sldId id="268" r:id="rId5"/>
    <p:sldId id="280" r:id="rId6"/>
    <p:sldId id="279" r:id="rId7"/>
    <p:sldId id="282" r:id="rId8"/>
    <p:sldId id="288" r:id="rId9"/>
    <p:sldId id="281"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79924" autoAdjust="0"/>
  </p:normalViewPr>
  <p:slideViewPr>
    <p:cSldViewPr snapToGrid="0" showGuides="1">
      <p:cViewPr varScale="1">
        <p:scale>
          <a:sx n="67" d="100"/>
          <a:sy n="67" d="100"/>
        </p:scale>
        <p:origin x="452"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2019/6/2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10</a:t>
            </a:fld>
            <a:endParaRPr lang="zh-CN" altLang="en-US"/>
          </a:p>
        </p:txBody>
      </p:sp>
    </p:spTree>
    <p:extLst>
      <p:ext uri="{BB962C8B-B14F-4D97-AF65-F5344CB8AC3E}">
        <p14:creationId xmlns:p14="http://schemas.microsoft.com/office/powerpoint/2010/main" val="36248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2</a:t>
            </a:fld>
            <a:endParaRPr lang="zh-CN" altLang="en-US"/>
          </a:p>
        </p:txBody>
      </p:sp>
    </p:spTree>
    <p:extLst>
      <p:ext uri="{BB962C8B-B14F-4D97-AF65-F5344CB8AC3E}">
        <p14:creationId xmlns:p14="http://schemas.microsoft.com/office/powerpoint/2010/main" val="391638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3</a:t>
            </a:fld>
            <a:endParaRPr lang="zh-CN" altLang="en-US"/>
          </a:p>
        </p:txBody>
      </p:sp>
    </p:spTree>
    <p:extLst>
      <p:ext uri="{BB962C8B-B14F-4D97-AF65-F5344CB8AC3E}">
        <p14:creationId xmlns:p14="http://schemas.microsoft.com/office/powerpoint/2010/main" val="281688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4</a:t>
            </a:fld>
            <a:endParaRPr lang="zh-CN" altLang="en-US"/>
          </a:p>
        </p:txBody>
      </p:sp>
    </p:spTree>
    <p:extLst>
      <p:ext uri="{BB962C8B-B14F-4D97-AF65-F5344CB8AC3E}">
        <p14:creationId xmlns:p14="http://schemas.microsoft.com/office/powerpoint/2010/main" val="180177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5</a:t>
            </a:fld>
            <a:endParaRPr lang="zh-CN" altLang="en-US"/>
          </a:p>
        </p:txBody>
      </p:sp>
    </p:spTree>
    <p:extLst>
      <p:ext uri="{BB962C8B-B14F-4D97-AF65-F5344CB8AC3E}">
        <p14:creationId xmlns:p14="http://schemas.microsoft.com/office/powerpoint/2010/main" val="74854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6</a:t>
            </a:fld>
            <a:endParaRPr lang="zh-CN" altLang="en-US"/>
          </a:p>
        </p:txBody>
      </p:sp>
    </p:spTree>
    <p:extLst>
      <p:ext uri="{BB962C8B-B14F-4D97-AF65-F5344CB8AC3E}">
        <p14:creationId xmlns:p14="http://schemas.microsoft.com/office/powerpoint/2010/main" val="48109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7</a:t>
            </a:fld>
            <a:endParaRPr lang="zh-CN" altLang="en-US"/>
          </a:p>
        </p:txBody>
      </p:sp>
    </p:spTree>
    <p:extLst>
      <p:ext uri="{BB962C8B-B14F-4D97-AF65-F5344CB8AC3E}">
        <p14:creationId xmlns:p14="http://schemas.microsoft.com/office/powerpoint/2010/main" val="1381240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8</a:t>
            </a:fld>
            <a:endParaRPr lang="zh-CN" altLang="en-US"/>
          </a:p>
        </p:txBody>
      </p:sp>
    </p:spTree>
    <p:extLst>
      <p:ext uri="{BB962C8B-B14F-4D97-AF65-F5344CB8AC3E}">
        <p14:creationId xmlns:p14="http://schemas.microsoft.com/office/powerpoint/2010/main" val="63018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9</a:t>
            </a:fld>
            <a:endParaRPr lang="zh-CN" altLang="en-US"/>
          </a:p>
        </p:txBody>
      </p:sp>
    </p:spTree>
    <p:extLst>
      <p:ext uri="{BB962C8B-B14F-4D97-AF65-F5344CB8AC3E}">
        <p14:creationId xmlns:p14="http://schemas.microsoft.com/office/powerpoint/2010/main" val="397720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2019/6/2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2019/6/2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6.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Drawing8.vsdx"/><Relationship Id="rId11" Type="http://schemas.openxmlformats.org/officeDocument/2006/relationships/image" Target="../media/image8.wmf"/><Relationship Id="rId5" Type="http://schemas.openxmlformats.org/officeDocument/2006/relationships/image" Target="../media/image5.emf"/><Relationship Id="rId10" Type="http://schemas.openxmlformats.org/officeDocument/2006/relationships/oleObject" Target="../embeddings/oleObject2.bin"/><Relationship Id="rId4" Type="http://schemas.openxmlformats.org/officeDocument/2006/relationships/package" Target="../embeddings/Microsoft_Visio_Drawing7.vsdx"/><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en-US" altLang="zh-CN" dirty="0"/>
              <a:t>Residual Neural Network</a:t>
            </a:r>
            <a:endParaRPr lang="zh-CN" altLang="en-US" b="1" dirty="0"/>
          </a:p>
        </p:txBody>
      </p:sp>
      <p:pic>
        <p:nvPicPr>
          <p:cNvPr id="6" name="图片 5"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555" y="358903"/>
            <a:ext cx="4265218" cy="900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096677" y="2252370"/>
            <a:ext cx="7998645" cy="2353260"/>
          </a:xfrm>
          <a:prstGeom prst="rect">
            <a:avLst/>
          </a:prstGeom>
        </p:spPr>
      </p:pic>
    </p:spTree>
    <p:extLst>
      <p:ext uri="{BB962C8B-B14F-4D97-AF65-F5344CB8AC3E}">
        <p14:creationId xmlns:p14="http://schemas.microsoft.com/office/powerpoint/2010/main" val="3960416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论文信息</a:t>
            </a:r>
          </a:p>
        </p:txBody>
      </p:sp>
      <p:sp>
        <p:nvSpPr>
          <p:cNvPr id="3" name="内容占位符 2"/>
          <p:cNvSpPr>
            <a:spLocks noGrp="1"/>
          </p:cNvSpPr>
          <p:nvPr>
            <p:ph idx="1"/>
          </p:nvPr>
        </p:nvSpPr>
        <p:spPr/>
        <p:txBody>
          <a:bodyPr/>
          <a:lstStyle/>
          <a:p>
            <a:r>
              <a:rPr lang="en-US" altLang="zh-CN" dirty="0" err="1"/>
              <a:t>Kaiming</a:t>
            </a:r>
            <a:r>
              <a:rPr lang="en-US" altLang="zh-CN" dirty="0"/>
              <a:t> He, </a:t>
            </a:r>
            <a:r>
              <a:rPr lang="en-US" altLang="zh-CN" dirty="0" err="1"/>
              <a:t>Xiangyu</a:t>
            </a:r>
            <a:r>
              <a:rPr lang="en-US" altLang="zh-CN" dirty="0"/>
              <a:t> Zhang, </a:t>
            </a:r>
            <a:r>
              <a:rPr lang="en-US" altLang="zh-CN" dirty="0" err="1"/>
              <a:t>Shaoqing</a:t>
            </a:r>
            <a:r>
              <a:rPr lang="en-US" altLang="zh-CN" dirty="0"/>
              <a:t> Ren, Jian Sun. Deep Residual Learning for Image Recognition. CVPR 2016: 770-778</a:t>
            </a:r>
          </a:p>
          <a:p>
            <a:r>
              <a:rPr lang="en-US" altLang="zh-CN" dirty="0"/>
              <a:t>ResNet</a:t>
            </a:r>
            <a:r>
              <a:rPr lang="zh-CN" altLang="en-US" dirty="0"/>
              <a:t>（</a:t>
            </a:r>
            <a:r>
              <a:rPr lang="en-US" altLang="zh-CN" dirty="0"/>
              <a:t>Residual Neural Network</a:t>
            </a:r>
            <a:r>
              <a:rPr lang="zh-CN" altLang="en-US" dirty="0"/>
              <a:t>），又叫做残差神经网络，是由微软研究院的何凯明等人</a:t>
            </a:r>
            <a:r>
              <a:rPr lang="en-US" altLang="zh-CN" dirty="0"/>
              <a:t>2015</a:t>
            </a:r>
            <a:r>
              <a:rPr lang="zh-CN" altLang="en-US" dirty="0"/>
              <a:t>年提出。获得</a:t>
            </a:r>
            <a:r>
              <a:rPr lang="en-US" altLang="zh-CN" dirty="0"/>
              <a:t>ImageNet ILSVRC 2015</a:t>
            </a:r>
            <a:r>
              <a:rPr lang="zh-CN" altLang="en-US" dirty="0"/>
              <a:t>比赛冠军。获得</a:t>
            </a:r>
            <a:r>
              <a:rPr lang="en-US" altLang="zh-CN" dirty="0"/>
              <a:t>CVPR2016</a:t>
            </a:r>
            <a:r>
              <a:rPr lang="zh-CN" altLang="en-US" dirty="0"/>
              <a:t>最佳论文奖。</a:t>
            </a:r>
          </a:p>
          <a:p>
            <a:endParaRPr lang="en-US" altLang="zh-CN" dirty="0"/>
          </a:p>
        </p:txBody>
      </p:sp>
    </p:spTree>
    <p:extLst>
      <p:ext uri="{BB962C8B-B14F-4D97-AF65-F5344CB8AC3E}">
        <p14:creationId xmlns:p14="http://schemas.microsoft.com/office/powerpoint/2010/main" val="10413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背景：增加网络深度导致性能下降</a:t>
            </a:r>
          </a:p>
        </p:txBody>
      </p:sp>
      <p:pic>
        <p:nvPicPr>
          <p:cNvPr id="4" name="图片 3">
            <a:extLst>
              <a:ext uri="{FF2B5EF4-FFF2-40B4-BE49-F238E27FC236}">
                <a16:creationId xmlns:a16="http://schemas.microsoft.com/office/drawing/2014/main" id="{78B76E09-6213-4EA9-89E7-F472493F8852}"/>
              </a:ext>
            </a:extLst>
          </p:cNvPr>
          <p:cNvPicPr>
            <a:picLocks noChangeAspect="1"/>
          </p:cNvPicPr>
          <p:nvPr/>
        </p:nvPicPr>
        <p:blipFill>
          <a:blip r:embed="rId3"/>
          <a:stretch>
            <a:fillRect/>
          </a:stretch>
        </p:blipFill>
        <p:spPr>
          <a:xfrm>
            <a:off x="3048000" y="1414462"/>
            <a:ext cx="6096000" cy="2486025"/>
          </a:xfrm>
          <a:prstGeom prst="rect">
            <a:avLst/>
          </a:prstGeom>
        </p:spPr>
      </p:pic>
      <p:sp>
        <p:nvSpPr>
          <p:cNvPr id="5" name="矩形 4">
            <a:extLst>
              <a:ext uri="{FF2B5EF4-FFF2-40B4-BE49-F238E27FC236}">
                <a16:creationId xmlns:a16="http://schemas.microsoft.com/office/drawing/2014/main" id="{49EE4ABC-450D-41DE-9FB5-88C49A82E76E}"/>
              </a:ext>
            </a:extLst>
          </p:cNvPr>
          <p:cNvSpPr/>
          <p:nvPr/>
        </p:nvSpPr>
        <p:spPr>
          <a:xfrm>
            <a:off x="581025" y="3900487"/>
            <a:ext cx="11220450" cy="2214965"/>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400" dirty="0"/>
              <a:t>自 </a:t>
            </a:r>
            <a:r>
              <a:rPr lang="en-US" altLang="zh-CN" sz="2400" dirty="0" err="1"/>
              <a:t>AlexNet</a:t>
            </a:r>
            <a:r>
              <a:rPr lang="en-US" altLang="zh-CN" sz="2400" dirty="0"/>
              <a:t> </a:t>
            </a:r>
            <a:r>
              <a:rPr lang="zh-CN" altLang="en-US" sz="2400" dirty="0"/>
              <a:t>以来，最先进的 </a:t>
            </a:r>
            <a:r>
              <a:rPr lang="en-US" altLang="zh-CN" sz="2400" dirty="0"/>
              <a:t>CNN </a:t>
            </a:r>
            <a:r>
              <a:rPr lang="zh-CN" altLang="en-US" sz="2400" dirty="0"/>
              <a:t>架构已经越来越深。</a:t>
            </a:r>
            <a:r>
              <a:rPr lang="en-US" altLang="zh-CN" sz="2400" dirty="0" err="1"/>
              <a:t>AlexNet</a:t>
            </a:r>
            <a:r>
              <a:rPr lang="en-US" altLang="zh-CN" sz="2400" dirty="0"/>
              <a:t> </a:t>
            </a:r>
            <a:r>
              <a:rPr lang="zh-CN" altLang="en-US" sz="2400" dirty="0"/>
              <a:t>只有 </a:t>
            </a:r>
            <a:r>
              <a:rPr lang="en-US" altLang="zh-CN" sz="2400" dirty="0"/>
              <a:t>5 </a:t>
            </a:r>
            <a:r>
              <a:rPr lang="zh-CN" altLang="en-US" sz="2400" dirty="0"/>
              <a:t>个卷积层，而之后的 </a:t>
            </a:r>
            <a:r>
              <a:rPr lang="en-US" altLang="zh-CN" sz="2400" dirty="0"/>
              <a:t>VGG </a:t>
            </a:r>
            <a:r>
              <a:rPr lang="zh-CN" altLang="en-US" sz="2400" dirty="0"/>
              <a:t>网络和 </a:t>
            </a:r>
            <a:r>
              <a:rPr lang="en-US" altLang="zh-CN" sz="2400" dirty="0" err="1"/>
              <a:t>GoogLeNet</a:t>
            </a:r>
            <a:r>
              <a:rPr lang="zh-CN" altLang="en-US" sz="2400" dirty="0"/>
              <a:t>分别有 </a:t>
            </a:r>
            <a:r>
              <a:rPr lang="en-US" altLang="zh-CN" sz="2400" dirty="0"/>
              <a:t>19 </a:t>
            </a:r>
            <a:r>
              <a:rPr lang="zh-CN" altLang="en-US" sz="2400" dirty="0"/>
              <a:t>层和 </a:t>
            </a:r>
            <a:r>
              <a:rPr lang="en-US" altLang="zh-CN" sz="2400" dirty="0"/>
              <a:t>22 </a:t>
            </a:r>
            <a:r>
              <a:rPr lang="zh-CN" altLang="en-US" sz="2400" dirty="0"/>
              <a:t>层。</a:t>
            </a:r>
          </a:p>
          <a:p>
            <a:pPr marL="228600" indent="-228600">
              <a:lnSpc>
                <a:spcPct val="90000"/>
              </a:lnSpc>
              <a:spcBef>
                <a:spcPts val="1000"/>
              </a:spcBef>
              <a:buFont typeface="Arial" panose="020B0604020202020204" pitchFamily="34" charset="0"/>
              <a:buChar char="•"/>
            </a:pPr>
            <a:r>
              <a:rPr lang="zh-CN" altLang="en-US" sz="2400" dirty="0"/>
              <a:t>但是，网络的深度提升不能通过层与层的简单堆叠来实现。由于臭名昭著的梯度消失问题，深层网络很难训练。因为梯度反向传播到前面的层，重复相乘可能使梯度无穷小。结果就是，随着网络的层数更深，其性能趋于饱和，甚至开始迅速下降。</a:t>
            </a:r>
          </a:p>
        </p:txBody>
      </p:sp>
    </p:spTree>
    <p:extLst>
      <p:ext uri="{BB962C8B-B14F-4D97-AF65-F5344CB8AC3E}">
        <p14:creationId xmlns:p14="http://schemas.microsoft.com/office/powerpoint/2010/main" val="70081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主要贡献</a:t>
            </a:r>
          </a:p>
        </p:txBody>
      </p:sp>
      <p:sp>
        <p:nvSpPr>
          <p:cNvPr id="3" name="内容占位符 2"/>
          <p:cNvSpPr>
            <a:spLocks noGrp="1"/>
          </p:cNvSpPr>
          <p:nvPr>
            <p:ph idx="1"/>
          </p:nvPr>
        </p:nvSpPr>
        <p:spPr/>
        <p:txBody>
          <a:bodyPr>
            <a:normAutofit/>
          </a:bodyPr>
          <a:lstStyle/>
          <a:p>
            <a:r>
              <a:rPr lang="zh-CN" altLang="en-US" sz="2400" dirty="0"/>
              <a:t>随着卷积网络层数的增加，误差的逆传播过程中存在的梯度消失和梯度爆炸问题同样也会导致模型的训练难以进行。</a:t>
            </a:r>
          </a:p>
          <a:p>
            <a:r>
              <a:rPr lang="zh-CN" altLang="en-US" sz="2400" dirty="0"/>
              <a:t>甚至会出现随着网络深度的加深，模型在训练集上的训练误差会出现先降低再升高的现象。</a:t>
            </a:r>
          </a:p>
          <a:p>
            <a:r>
              <a:rPr lang="zh-CN" altLang="en-US" sz="2400" dirty="0"/>
              <a:t>残差网络的引入则有助于解决梯度消失和梯度爆炸问题。</a:t>
            </a:r>
            <a:endParaRPr lang="en-US" altLang="zh-CN" sz="2400" dirty="0"/>
          </a:p>
          <a:p>
            <a:r>
              <a:rPr lang="en-US" altLang="zh-CN" sz="2400" dirty="0"/>
              <a:t>ResNet</a:t>
            </a:r>
            <a:r>
              <a:rPr lang="zh-CN" altLang="en-US" sz="2400" dirty="0"/>
              <a:t>的结构可以极快的加速神经网络的训练，模型的准确率也有比较大的提升。同时推广性非常好，甚至可以直接用到</a:t>
            </a:r>
            <a:r>
              <a:rPr lang="en-US" altLang="zh-CN" sz="2400" dirty="0" err="1"/>
              <a:t>InceptionNet</a:t>
            </a:r>
            <a:r>
              <a:rPr lang="zh-CN" altLang="en-US" sz="2400" dirty="0"/>
              <a:t>网络中。</a:t>
            </a:r>
          </a:p>
        </p:txBody>
      </p:sp>
    </p:spTree>
    <p:extLst>
      <p:ext uri="{BB962C8B-B14F-4D97-AF65-F5344CB8AC3E}">
        <p14:creationId xmlns:p14="http://schemas.microsoft.com/office/powerpoint/2010/main" val="270532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Highway Network</a:t>
            </a:r>
            <a:endParaRPr lang="zh-CN" altLang="en-US" dirty="0"/>
          </a:p>
        </p:txBody>
      </p:sp>
      <p:sp>
        <p:nvSpPr>
          <p:cNvPr id="3" name="内容占位符 2"/>
          <p:cNvSpPr>
            <a:spLocks noGrp="1"/>
          </p:cNvSpPr>
          <p:nvPr>
            <p:ph idx="1"/>
          </p:nvPr>
        </p:nvSpPr>
        <p:spPr/>
        <p:txBody>
          <a:bodyPr>
            <a:normAutofit/>
          </a:bodyPr>
          <a:lstStyle/>
          <a:p>
            <a:r>
              <a:rPr lang="en-US" altLang="zh-CN" sz="2400" dirty="0"/>
              <a:t> ResNet</a:t>
            </a:r>
            <a:r>
              <a:rPr lang="zh-CN" altLang="en-US" sz="2400" dirty="0"/>
              <a:t>的主要思想是在网络中增加了直连通道，即</a:t>
            </a:r>
            <a:r>
              <a:rPr lang="en-US" altLang="zh-CN" sz="2400" dirty="0"/>
              <a:t>Highway Network</a:t>
            </a:r>
            <a:r>
              <a:rPr lang="zh-CN" altLang="en-US" sz="2400" dirty="0"/>
              <a:t>的思想。此前的网络结构是性能输入做一个非线性变换，而</a:t>
            </a:r>
            <a:r>
              <a:rPr lang="en-US" altLang="zh-CN" sz="2400" dirty="0"/>
              <a:t>Highway Network</a:t>
            </a:r>
            <a:r>
              <a:rPr lang="zh-CN" altLang="en-US" sz="2400" dirty="0"/>
              <a:t>则允许保留之前网络层的一定比例的输出。</a:t>
            </a:r>
            <a:r>
              <a:rPr lang="en-US" altLang="zh-CN" sz="2400" dirty="0"/>
              <a:t>ResNet</a:t>
            </a:r>
            <a:r>
              <a:rPr lang="zh-CN" altLang="en-US" sz="2400" dirty="0"/>
              <a:t>的思想和</a:t>
            </a:r>
            <a:r>
              <a:rPr lang="en-US" altLang="zh-CN" sz="2400" dirty="0"/>
              <a:t>Highway Network</a:t>
            </a:r>
            <a:r>
              <a:rPr lang="zh-CN" altLang="en-US" sz="2400" dirty="0"/>
              <a:t>的思想也非常类似，允许原始输入信息直接传到后面的层中，如下图所示。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这样的话这一层的神经网络可以不用学习整个的输出，而是学习上一个网络输出的残差，因此</a:t>
            </a:r>
            <a:r>
              <a:rPr lang="en-US" altLang="zh-CN" sz="2400" dirty="0"/>
              <a:t>ResNet</a:t>
            </a:r>
            <a:r>
              <a:rPr lang="zh-CN" altLang="en-US" sz="2400" dirty="0"/>
              <a:t>又叫做残差网络。</a:t>
            </a:r>
            <a:endParaRPr lang="zh-CN" altLang="en-US" sz="2000" dirty="0"/>
          </a:p>
        </p:txBody>
      </p:sp>
      <p:pic>
        <p:nvPicPr>
          <p:cNvPr id="4" name="图片 3">
            <a:extLst>
              <a:ext uri="{FF2B5EF4-FFF2-40B4-BE49-F238E27FC236}">
                <a16:creationId xmlns:a16="http://schemas.microsoft.com/office/drawing/2014/main" id="{0A0333CD-1931-461B-8744-1FCB7763CCF5}"/>
              </a:ext>
            </a:extLst>
          </p:cNvPr>
          <p:cNvPicPr>
            <a:picLocks noChangeAspect="1"/>
          </p:cNvPicPr>
          <p:nvPr/>
        </p:nvPicPr>
        <p:blipFill rotWithShape="1">
          <a:blip r:embed="rId3"/>
          <a:srcRect b="15023"/>
          <a:stretch/>
        </p:blipFill>
        <p:spPr>
          <a:xfrm>
            <a:off x="4352904" y="2780896"/>
            <a:ext cx="3486192" cy="2029229"/>
          </a:xfrm>
          <a:prstGeom prst="rect">
            <a:avLst/>
          </a:prstGeom>
        </p:spPr>
      </p:pic>
    </p:spTree>
    <p:extLst>
      <p:ext uri="{BB962C8B-B14F-4D97-AF65-F5344CB8AC3E}">
        <p14:creationId xmlns:p14="http://schemas.microsoft.com/office/powerpoint/2010/main" val="324698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normAutofit/>
          </a:bodyPr>
          <a:lstStyle/>
          <a:p>
            <a:r>
              <a:rPr lang="zh-CN" altLang="en-US" dirty="0"/>
              <a:t>残差块</a:t>
            </a:r>
          </a:p>
        </p:txBody>
      </p:sp>
      <p:sp>
        <p:nvSpPr>
          <p:cNvPr id="6" name="文本框 5">
            <a:extLst>
              <a:ext uri="{FF2B5EF4-FFF2-40B4-BE49-F238E27FC236}">
                <a16:creationId xmlns:a16="http://schemas.microsoft.com/office/drawing/2014/main" id="{5EFE1E98-8E1B-4479-A4AC-D9756AA4A425}"/>
              </a:ext>
            </a:extLst>
          </p:cNvPr>
          <p:cNvSpPr txBox="1"/>
          <p:nvPr/>
        </p:nvSpPr>
        <p:spPr>
          <a:xfrm>
            <a:off x="838200" y="1108688"/>
            <a:ext cx="10812884" cy="113441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defRPr/>
            </a:pPr>
            <a:r>
              <a:rPr lang="en-US" altLang="zh-CN" sz="2400" dirty="0"/>
              <a:t>ResNet</a:t>
            </a:r>
            <a:r>
              <a:rPr lang="zh-CN" altLang="en-US" sz="2400" dirty="0"/>
              <a:t>的核心是叫做残差块（</a:t>
            </a:r>
            <a:r>
              <a:rPr lang="en-US" altLang="zh-CN" sz="2400" dirty="0"/>
              <a:t>Residual block</a:t>
            </a:r>
            <a:r>
              <a:rPr lang="zh-CN" altLang="en-US" sz="2400" dirty="0"/>
              <a:t>）的小单元，残差块可以视作在标准神经网络基础上加入了跳跃连接（</a:t>
            </a:r>
            <a:r>
              <a:rPr lang="en-US" altLang="zh-CN" sz="2400" dirty="0"/>
              <a:t>Skip connection</a:t>
            </a:r>
            <a:r>
              <a:rPr lang="zh-CN" altLang="en-US" sz="2400" dirty="0"/>
              <a:t>）。</a:t>
            </a:r>
            <a:endParaRPr lang="en-US" altLang="zh-CN" sz="2400" dirty="0"/>
          </a:p>
        </p:txBody>
      </p:sp>
      <p:graphicFrame>
        <p:nvGraphicFramePr>
          <p:cNvPr id="7" name="对象 6">
            <a:extLst>
              <a:ext uri="{FF2B5EF4-FFF2-40B4-BE49-F238E27FC236}">
                <a16:creationId xmlns:a16="http://schemas.microsoft.com/office/drawing/2014/main" id="{84E3AC11-8479-42ED-B682-A64FF9944B5A}"/>
              </a:ext>
            </a:extLst>
          </p:cNvPr>
          <p:cNvGraphicFramePr>
            <a:graphicFrameLocks noChangeAspect="1"/>
          </p:cNvGraphicFramePr>
          <p:nvPr>
            <p:extLst>
              <p:ext uri="{D42A27DB-BD31-4B8C-83A1-F6EECF244321}">
                <p14:modId xmlns:p14="http://schemas.microsoft.com/office/powerpoint/2010/main" val="3557763571"/>
              </p:ext>
            </p:extLst>
          </p:nvPr>
        </p:nvGraphicFramePr>
        <p:xfrm>
          <a:off x="2087866" y="2550268"/>
          <a:ext cx="3356331" cy="2264866"/>
        </p:xfrm>
        <a:graphic>
          <a:graphicData uri="http://schemas.openxmlformats.org/presentationml/2006/ole">
            <mc:AlternateContent xmlns:mc="http://schemas.openxmlformats.org/markup-compatibility/2006">
              <mc:Choice xmlns:v="urn:schemas-microsoft-com:vml" Requires="v">
                <p:oleObj spid="_x0000_s1038" name="Visio" r:id="rId4" imgW="2066790" imgH="1390676" progId="Visio.Drawing.15">
                  <p:embed/>
                </p:oleObj>
              </mc:Choice>
              <mc:Fallback>
                <p:oleObj name="Visio" r:id="rId4" imgW="2066790" imgH="1390676" progId="Visio.Drawing.15">
                  <p:embed/>
                  <p:pic>
                    <p:nvPicPr>
                      <p:cNvPr id="5" name="对象 4">
                        <a:extLst>
                          <a:ext uri="{FF2B5EF4-FFF2-40B4-BE49-F238E27FC236}">
                            <a16:creationId xmlns:a16="http://schemas.microsoft.com/office/drawing/2014/main" id="{E69F5AF1-0A23-486E-B63E-95ED429B2D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866" y="2550268"/>
                        <a:ext cx="3356331" cy="2264866"/>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B2A412C0-2F1C-4DAC-84B3-E08E00EAA249}"/>
              </a:ext>
            </a:extLst>
          </p:cNvPr>
          <p:cNvGraphicFramePr>
            <a:graphicFrameLocks noChangeAspect="1"/>
          </p:cNvGraphicFramePr>
          <p:nvPr>
            <p:extLst>
              <p:ext uri="{D42A27DB-BD31-4B8C-83A1-F6EECF244321}">
                <p14:modId xmlns:p14="http://schemas.microsoft.com/office/powerpoint/2010/main" val="2080042561"/>
              </p:ext>
            </p:extLst>
          </p:nvPr>
        </p:nvGraphicFramePr>
        <p:xfrm>
          <a:off x="6611815" y="1954231"/>
          <a:ext cx="3492319" cy="2860903"/>
        </p:xfrm>
        <a:graphic>
          <a:graphicData uri="http://schemas.openxmlformats.org/presentationml/2006/ole">
            <mc:AlternateContent xmlns:mc="http://schemas.openxmlformats.org/markup-compatibility/2006">
              <mc:Choice xmlns:v="urn:schemas-microsoft-com:vml" Requires="v">
                <p:oleObj spid="_x0000_s1039" name="Visio" r:id="rId6" imgW="2066753" imgH="1828800" progId="Visio.Drawing.15">
                  <p:embed/>
                </p:oleObj>
              </mc:Choice>
              <mc:Fallback>
                <p:oleObj name="Visio" r:id="rId6" imgW="2066753" imgH="1828800" progId="Visio.Drawing.15">
                  <p:embed/>
                  <p:pic>
                    <p:nvPicPr>
                      <p:cNvPr id="8" name="对象 7">
                        <a:extLst>
                          <a:ext uri="{FF2B5EF4-FFF2-40B4-BE49-F238E27FC236}">
                            <a16:creationId xmlns:a16="http://schemas.microsoft.com/office/drawing/2014/main" id="{B3C84194-DA5E-439B-9082-FFFDD6FD7287}"/>
                          </a:ext>
                        </a:extLst>
                      </p:cNvPr>
                      <p:cNvPicPr>
                        <a:picLocks noChangeAspect="1" noChangeArrowheads="1"/>
                      </p:cNvPicPr>
                      <p:nvPr/>
                    </p:nvPicPr>
                    <p:blipFill>
                      <a:blip r:embed="rId7"/>
                      <a:srcRect/>
                      <a:stretch>
                        <a:fillRect/>
                      </a:stretch>
                    </p:blipFill>
                    <p:spPr bwMode="auto">
                      <a:xfrm>
                        <a:off x="6611815" y="1954231"/>
                        <a:ext cx="3492319" cy="2860903"/>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4DA50549-B951-4C7E-ADF3-439CD5B351CA}"/>
              </a:ext>
            </a:extLst>
          </p:cNvPr>
          <p:cNvGraphicFramePr>
            <a:graphicFrameLocks noChangeAspect="1"/>
          </p:cNvGraphicFramePr>
          <p:nvPr>
            <p:extLst>
              <p:ext uri="{D42A27DB-BD31-4B8C-83A1-F6EECF244321}">
                <p14:modId xmlns:p14="http://schemas.microsoft.com/office/powerpoint/2010/main" val="3623202363"/>
              </p:ext>
            </p:extLst>
          </p:nvPr>
        </p:nvGraphicFramePr>
        <p:xfrm>
          <a:off x="2209801" y="5013081"/>
          <a:ext cx="2743199" cy="799612"/>
        </p:xfrm>
        <a:graphic>
          <a:graphicData uri="http://schemas.openxmlformats.org/presentationml/2006/ole">
            <mc:AlternateContent xmlns:mc="http://schemas.openxmlformats.org/markup-compatibility/2006">
              <mc:Choice xmlns:v="urn:schemas-microsoft-com:vml" Requires="v">
                <p:oleObj spid="_x0000_s1040" name="Equation" r:id="rId8" imgW="1435100" imgH="457200" progId="Equation.DSMT4">
                  <p:embed/>
                </p:oleObj>
              </mc:Choice>
              <mc:Fallback>
                <p:oleObj name="Equation" r:id="rId8" imgW="1435100" imgH="457200" progId="Equation.DSMT4">
                  <p:embed/>
                  <p:pic>
                    <p:nvPicPr>
                      <p:cNvPr id="11" name="对象 10">
                        <a:extLst>
                          <a:ext uri="{FF2B5EF4-FFF2-40B4-BE49-F238E27FC236}">
                            <a16:creationId xmlns:a16="http://schemas.microsoft.com/office/drawing/2014/main" id="{108DD678-5A44-46A7-902A-604C6BD224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1" y="5013081"/>
                        <a:ext cx="2743199" cy="799612"/>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25E10487-7BFB-42F6-9AE8-2C1CBE96A0B3}"/>
              </a:ext>
            </a:extLst>
          </p:cNvPr>
          <p:cNvGraphicFramePr>
            <a:graphicFrameLocks noChangeAspect="1"/>
          </p:cNvGraphicFramePr>
          <p:nvPr>
            <p:extLst>
              <p:ext uri="{D42A27DB-BD31-4B8C-83A1-F6EECF244321}">
                <p14:modId xmlns:p14="http://schemas.microsoft.com/office/powerpoint/2010/main" val="1827951981"/>
              </p:ext>
            </p:extLst>
          </p:nvPr>
        </p:nvGraphicFramePr>
        <p:xfrm>
          <a:off x="6977575" y="5013081"/>
          <a:ext cx="3126559" cy="799612"/>
        </p:xfrm>
        <a:graphic>
          <a:graphicData uri="http://schemas.openxmlformats.org/presentationml/2006/ole">
            <mc:AlternateContent xmlns:mc="http://schemas.openxmlformats.org/markup-compatibility/2006">
              <mc:Choice xmlns:v="urn:schemas-microsoft-com:vml" Requires="v">
                <p:oleObj spid="_x0000_s1041" name="Equation" r:id="rId10" imgW="1689100" imgH="457200" progId="Equation.DSMT4">
                  <p:embed/>
                </p:oleObj>
              </mc:Choice>
              <mc:Fallback>
                <p:oleObj name="Equation" r:id="rId10" imgW="1689100" imgH="457200" progId="Equation.DSMT4">
                  <p:embed/>
                  <p:pic>
                    <p:nvPicPr>
                      <p:cNvPr id="13" name="对象 12">
                        <a:extLst>
                          <a:ext uri="{FF2B5EF4-FFF2-40B4-BE49-F238E27FC236}">
                            <a16:creationId xmlns:a16="http://schemas.microsoft.com/office/drawing/2014/main" id="{3E53088F-6AA2-43E7-BB56-F9050F4EC3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77575" y="5013081"/>
                        <a:ext cx="3126559" cy="799612"/>
                      </a:xfrm>
                      <a:prstGeom prst="rect">
                        <a:avLst/>
                      </a:prstGeom>
                      <a:noFill/>
                    </p:spPr>
                  </p:pic>
                </p:oleObj>
              </mc:Fallback>
            </mc:AlternateContent>
          </a:graphicData>
        </a:graphic>
      </p:graphicFrame>
    </p:spTree>
    <p:extLst>
      <p:ext uri="{BB962C8B-B14F-4D97-AF65-F5344CB8AC3E}">
        <p14:creationId xmlns:p14="http://schemas.microsoft.com/office/powerpoint/2010/main" val="251117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网络结构</a:t>
            </a:r>
          </a:p>
        </p:txBody>
      </p:sp>
      <p:sp>
        <p:nvSpPr>
          <p:cNvPr id="3" name="矩形 2">
            <a:extLst>
              <a:ext uri="{FF2B5EF4-FFF2-40B4-BE49-F238E27FC236}">
                <a16:creationId xmlns:a16="http://schemas.microsoft.com/office/drawing/2014/main" id="{F0AEB6E8-AE62-4AA8-939D-558519D781BE}"/>
              </a:ext>
            </a:extLst>
          </p:cNvPr>
          <p:cNvSpPr/>
          <p:nvPr/>
        </p:nvSpPr>
        <p:spPr>
          <a:xfrm>
            <a:off x="704850" y="1185080"/>
            <a:ext cx="11029950" cy="458459"/>
          </a:xfrm>
          <a:prstGeom prst="rect">
            <a:avLst/>
          </a:prstGeom>
        </p:spPr>
        <p:txBody>
          <a:bodyPr wrap="square">
            <a:spAutoFit/>
          </a:bodyPr>
          <a:lstStyle/>
          <a:p>
            <a:pPr marL="457200" indent="-457200" algn="just">
              <a:lnSpc>
                <a:spcPct val="150000"/>
              </a:lnSpc>
              <a:buFont typeface="Arial" panose="020B0604020202020204" pitchFamily="34" charset="0"/>
              <a:buChar char="•"/>
              <a:defRPr/>
            </a:pPr>
            <a:r>
              <a:rPr lang="zh-CN" altLang="en-US" dirty="0"/>
              <a:t>作者由</a:t>
            </a:r>
            <a:r>
              <a:rPr lang="en-US" altLang="zh-CN" dirty="0"/>
              <a:t>VGG19</a:t>
            </a:r>
            <a:r>
              <a:rPr lang="zh-CN" altLang="en-US" dirty="0"/>
              <a:t>设计出了</a:t>
            </a:r>
            <a:r>
              <a:rPr lang="en-US" altLang="zh-CN" dirty="0"/>
              <a:t>plain </a:t>
            </a:r>
            <a:r>
              <a:rPr lang="zh-CN" altLang="en-US" dirty="0"/>
              <a:t>网络和残差网络，然后利用这两种网络进行实验对比。</a:t>
            </a:r>
          </a:p>
        </p:txBody>
      </p:sp>
      <p:pic>
        <p:nvPicPr>
          <p:cNvPr id="4" name="图片 3">
            <a:extLst>
              <a:ext uri="{FF2B5EF4-FFF2-40B4-BE49-F238E27FC236}">
                <a16:creationId xmlns:a16="http://schemas.microsoft.com/office/drawing/2014/main" id="{31B63322-6B0E-4E1B-8A96-CD4363760B65}"/>
              </a:ext>
            </a:extLst>
          </p:cNvPr>
          <p:cNvPicPr>
            <a:picLocks noChangeAspect="1"/>
          </p:cNvPicPr>
          <p:nvPr/>
        </p:nvPicPr>
        <p:blipFill>
          <a:blip r:embed="rId3"/>
          <a:stretch>
            <a:fillRect/>
          </a:stretch>
        </p:blipFill>
        <p:spPr>
          <a:xfrm rot="16200000">
            <a:off x="3938110" y="-694681"/>
            <a:ext cx="4315780" cy="9319294"/>
          </a:xfrm>
          <a:prstGeom prst="rect">
            <a:avLst/>
          </a:prstGeom>
        </p:spPr>
      </p:pic>
    </p:spTree>
    <p:extLst>
      <p:ext uri="{BB962C8B-B14F-4D97-AF65-F5344CB8AC3E}">
        <p14:creationId xmlns:p14="http://schemas.microsoft.com/office/powerpoint/2010/main" val="169343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网络细节</a:t>
            </a:r>
          </a:p>
        </p:txBody>
      </p:sp>
      <p:sp>
        <p:nvSpPr>
          <p:cNvPr id="5" name="矩形 4">
            <a:extLst>
              <a:ext uri="{FF2B5EF4-FFF2-40B4-BE49-F238E27FC236}">
                <a16:creationId xmlns:a16="http://schemas.microsoft.com/office/drawing/2014/main" id="{022183D3-204B-4C9B-9136-DA3D21F728D5}"/>
              </a:ext>
            </a:extLst>
          </p:cNvPr>
          <p:cNvSpPr/>
          <p:nvPr/>
        </p:nvSpPr>
        <p:spPr>
          <a:xfrm>
            <a:off x="500062" y="4962525"/>
            <a:ext cx="11191875" cy="1134413"/>
          </a:xfrm>
          <a:prstGeom prst="rect">
            <a:avLst/>
          </a:prstGeom>
        </p:spPr>
        <p:txBody>
          <a:bodyPr wrap="square">
            <a:spAutoFit/>
          </a:bodyPr>
          <a:lstStyle/>
          <a:p>
            <a:pPr marL="457200" indent="-457200" algn="just">
              <a:lnSpc>
                <a:spcPct val="150000"/>
              </a:lnSpc>
              <a:buFont typeface="Arial" panose="020B0604020202020204" pitchFamily="34" charset="0"/>
              <a:buChar char="•"/>
              <a:defRPr/>
            </a:pPr>
            <a:r>
              <a:rPr lang="en-US" altLang="zh-CN" sz="2400" dirty="0"/>
              <a:t>ResNet-18 </a:t>
            </a:r>
            <a:r>
              <a:rPr lang="zh-CN" altLang="en-US" sz="2400" dirty="0"/>
              <a:t>和 </a:t>
            </a:r>
            <a:r>
              <a:rPr lang="en-US" altLang="zh-CN" sz="2400" dirty="0"/>
              <a:t>ResNet-34 </a:t>
            </a:r>
            <a:r>
              <a:rPr lang="zh-CN" altLang="en-US" sz="2400" dirty="0"/>
              <a:t>采用 </a:t>
            </a:r>
            <a:r>
              <a:rPr lang="en-US" altLang="zh-CN" sz="2400" dirty="0"/>
              <a:t>Figure5(</a:t>
            </a:r>
            <a:r>
              <a:rPr lang="zh-CN" altLang="en-US" sz="2400" dirty="0"/>
              <a:t>左</a:t>
            </a:r>
            <a:r>
              <a:rPr lang="en-US" altLang="zh-CN" sz="2400" dirty="0"/>
              <a:t>) </a:t>
            </a:r>
            <a:r>
              <a:rPr lang="zh-CN" altLang="en-US" sz="2400" dirty="0"/>
              <a:t>的两层 </a:t>
            </a:r>
            <a:r>
              <a:rPr lang="en-US" altLang="zh-CN" sz="2400" dirty="0"/>
              <a:t>bottleneck </a:t>
            </a:r>
            <a:r>
              <a:rPr lang="zh-CN" altLang="en-US" sz="2400" dirty="0"/>
              <a:t>结构；</a:t>
            </a:r>
            <a:r>
              <a:rPr lang="en-US" altLang="zh-CN" sz="2400" dirty="0"/>
              <a:t>ResNet-50</a:t>
            </a:r>
            <a:r>
              <a:rPr lang="zh-CN" altLang="en-US" sz="2400" dirty="0"/>
              <a:t>，</a:t>
            </a:r>
            <a:r>
              <a:rPr lang="en-US" altLang="zh-CN" sz="2400" dirty="0"/>
              <a:t>ResNet-101 </a:t>
            </a:r>
            <a:r>
              <a:rPr lang="zh-CN" altLang="en-US" sz="2400" dirty="0"/>
              <a:t>和 </a:t>
            </a:r>
            <a:r>
              <a:rPr lang="en-US" altLang="zh-CN" sz="2400" dirty="0"/>
              <a:t>ResNet-152 </a:t>
            </a:r>
            <a:r>
              <a:rPr lang="zh-CN" altLang="en-US" sz="2400" dirty="0"/>
              <a:t>采用 </a:t>
            </a:r>
            <a:r>
              <a:rPr lang="en-US" altLang="zh-CN" sz="2400" dirty="0"/>
              <a:t>Figure5(</a:t>
            </a:r>
            <a:r>
              <a:rPr lang="zh-CN" altLang="en-US" sz="2400" dirty="0"/>
              <a:t>右</a:t>
            </a:r>
            <a:r>
              <a:rPr lang="en-US" altLang="zh-CN" sz="2400" dirty="0"/>
              <a:t>) </a:t>
            </a:r>
            <a:r>
              <a:rPr lang="zh-CN" altLang="en-US" sz="2400" dirty="0"/>
              <a:t>的三层 </a:t>
            </a:r>
            <a:r>
              <a:rPr lang="en-US" altLang="zh-CN" sz="2400" dirty="0"/>
              <a:t>bottleneck </a:t>
            </a:r>
            <a:r>
              <a:rPr lang="zh-CN" altLang="en-US" sz="2400" dirty="0"/>
              <a:t>结构</a:t>
            </a:r>
            <a:r>
              <a:rPr lang="en-US" altLang="zh-CN" sz="2400" dirty="0"/>
              <a:t>.</a:t>
            </a:r>
            <a:endParaRPr lang="zh-CN" altLang="en-US" sz="2400" dirty="0"/>
          </a:p>
        </p:txBody>
      </p:sp>
      <p:pic>
        <p:nvPicPr>
          <p:cNvPr id="6" name="图片 5">
            <a:extLst>
              <a:ext uri="{FF2B5EF4-FFF2-40B4-BE49-F238E27FC236}">
                <a16:creationId xmlns:a16="http://schemas.microsoft.com/office/drawing/2014/main" id="{C3806236-79FF-4471-A111-D563992DE8B2}"/>
              </a:ext>
            </a:extLst>
          </p:cNvPr>
          <p:cNvPicPr>
            <a:picLocks noChangeAspect="1"/>
          </p:cNvPicPr>
          <p:nvPr/>
        </p:nvPicPr>
        <p:blipFill rotWithShape="1">
          <a:blip r:embed="rId3"/>
          <a:srcRect l="13751" r="13476" b="12347"/>
          <a:stretch/>
        </p:blipFill>
        <p:spPr>
          <a:xfrm>
            <a:off x="1871662" y="1252537"/>
            <a:ext cx="8872538" cy="3805238"/>
          </a:xfrm>
          <a:prstGeom prst="rect">
            <a:avLst/>
          </a:prstGeom>
        </p:spPr>
      </p:pic>
    </p:spTree>
    <p:extLst>
      <p:ext uri="{BB962C8B-B14F-4D97-AF65-F5344CB8AC3E}">
        <p14:creationId xmlns:p14="http://schemas.microsoft.com/office/powerpoint/2010/main" val="177644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更深的瓶颈结构</a:t>
            </a:r>
          </a:p>
        </p:txBody>
      </p:sp>
      <p:pic>
        <p:nvPicPr>
          <p:cNvPr id="3" name="图片 2">
            <a:extLst>
              <a:ext uri="{FF2B5EF4-FFF2-40B4-BE49-F238E27FC236}">
                <a16:creationId xmlns:a16="http://schemas.microsoft.com/office/drawing/2014/main" id="{3D762882-5EA4-43F4-B7D2-989A3463A9D5}"/>
              </a:ext>
            </a:extLst>
          </p:cNvPr>
          <p:cNvPicPr>
            <a:picLocks noChangeAspect="1"/>
          </p:cNvPicPr>
          <p:nvPr/>
        </p:nvPicPr>
        <p:blipFill>
          <a:blip r:embed="rId3"/>
          <a:stretch>
            <a:fillRect/>
          </a:stretch>
        </p:blipFill>
        <p:spPr>
          <a:xfrm>
            <a:off x="2976562" y="1128712"/>
            <a:ext cx="6569255" cy="2576513"/>
          </a:xfrm>
          <a:prstGeom prst="rect">
            <a:avLst/>
          </a:prstGeom>
        </p:spPr>
      </p:pic>
      <p:sp>
        <p:nvSpPr>
          <p:cNvPr id="5" name="矩形 4">
            <a:extLst>
              <a:ext uri="{FF2B5EF4-FFF2-40B4-BE49-F238E27FC236}">
                <a16:creationId xmlns:a16="http://schemas.microsoft.com/office/drawing/2014/main" id="{022183D3-204B-4C9B-9136-DA3D21F728D5}"/>
              </a:ext>
            </a:extLst>
          </p:cNvPr>
          <p:cNvSpPr/>
          <p:nvPr/>
        </p:nvSpPr>
        <p:spPr>
          <a:xfrm>
            <a:off x="500062" y="3429000"/>
            <a:ext cx="11191875" cy="2796407"/>
          </a:xfrm>
          <a:prstGeom prst="rect">
            <a:avLst/>
          </a:prstGeom>
        </p:spPr>
        <p:txBody>
          <a:bodyPr wrap="square">
            <a:spAutoFit/>
          </a:bodyPr>
          <a:lstStyle/>
          <a:p>
            <a:pPr marL="457200" indent="-457200" algn="just">
              <a:lnSpc>
                <a:spcPct val="150000"/>
              </a:lnSpc>
              <a:buFont typeface="Arial" panose="020B0604020202020204" pitchFamily="34" charset="0"/>
              <a:buChar char="•"/>
              <a:defRPr/>
            </a:pPr>
            <a:r>
              <a:rPr lang="zh-CN" altLang="en-US" sz="2400" dirty="0"/>
              <a:t>作者探索的更深的网络。 考虑到时间花费，将原来的</a:t>
            </a:r>
            <a:r>
              <a:rPr lang="en-US" altLang="zh-CN" sz="2400" dirty="0"/>
              <a:t>building block(</a:t>
            </a:r>
            <a:r>
              <a:rPr lang="zh-CN" altLang="en-US" sz="2400" dirty="0"/>
              <a:t>残差学习结构</a:t>
            </a:r>
            <a:r>
              <a:rPr lang="en-US" altLang="zh-CN" sz="2400" dirty="0"/>
              <a:t>)</a:t>
            </a:r>
            <a:r>
              <a:rPr lang="zh-CN" altLang="en-US" sz="2400" dirty="0"/>
              <a:t>改为瓶颈结构，如上图。首端和末端的</a:t>
            </a:r>
            <a:r>
              <a:rPr lang="en-US" altLang="zh-CN" sz="2400" dirty="0"/>
              <a:t>1x1</a:t>
            </a:r>
            <a:r>
              <a:rPr lang="zh-CN" altLang="en-US" sz="2400" dirty="0"/>
              <a:t>卷积用来削减和恢复维度，相比于原本结构，只有中间</a:t>
            </a:r>
            <a:r>
              <a:rPr lang="en-US" altLang="zh-CN" sz="2400" dirty="0"/>
              <a:t>3x3</a:t>
            </a:r>
            <a:r>
              <a:rPr lang="zh-CN" altLang="en-US" sz="2400" dirty="0"/>
              <a:t>成为瓶颈部分。这两种结构的时间复杂度相似。此时投影法映射带来的参数成为不可忽略的部分（以为输入维度的增大），所以要使用</a:t>
            </a:r>
            <a:r>
              <a:rPr lang="en-US" altLang="zh-CN" sz="2400" dirty="0"/>
              <a:t>zero padding</a:t>
            </a:r>
            <a:r>
              <a:rPr lang="zh-CN" altLang="en-US" sz="2400" dirty="0"/>
              <a:t>的同等映射。</a:t>
            </a:r>
          </a:p>
        </p:txBody>
      </p:sp>
    </p:spTree>
    <p:extLst>
      <p:ext uri="{BB962C8B-B14F-4D97-AF65-F5344CB8AC3E}">
        <p14:creationId xmlns:p14="http://schemas.microsoft.com/office/powerpoint/2010/main" val="3547766698"/>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990</TotalTime>
  <Words>483</Words>
  <Application>Microsoft Office PowerPoint</Application>
  <PresentationFormat>宽屏</PresentationFormat>
  <Paragraphs>39</Paragraphs>
  <Slides>10</Slides>
  <Notes>10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10</vt:i4>
      </vt:variant>
    </vt:vector>
  </HeadingPairs>
  <TitlesOfParts>
    <vt:vector size="16" baseType="lpstr">
      <vt:lpstr>等线</vt:lpstr>
      <vt:lpstr>Arial</vt:lpstr>
      <vt:lpstr>Impact</vt:lpstr>
      <vt:lpstr>A000120140530A99PPBG</vt:lpstr>
      <vt:lpstr>Visio</vt:lpstr>
      <vt:lpstr>Equation</vt:lpstr>
      <vt:lpstr>Residual Neural Network</vt:lpstr>
      <vt:lpstr>论文信息</vt:lpstr>
      <vt:lpstr>背景：增加网络深度导致性能下降</vt:lpstr>
      <vt:lpstr>主要贡献</vt:lpstr>
      <vt:lpstr>Highway Network</vt:lpstr>
      <vt:lpstr>残差块</vt:lpstr>
      <vt:lpstr>网络结构</vt:lpstr>
      <vt:lpstr>网络细节</vt:lpstr>
      <vt:lpstr>更深的瓶颈结构</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辛雨菡</cp:lastModifiedBy>
  <cp:revision>41</cp:revision>
  <dcterms:created xsi:type="dcterms:W3CDTF">2018-08-10T09:41:38Z</dcterms:created>
  <dcterms:modified xsi:type="dcterms:W3CDTF">2019-06-02T15:03:20Z</dcterms:modified>
</cp:coreProperties>
</file>