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67" r:id="rId3"/>
    <p:sldId id="283" r:id="rId4"/>
    <p:sldId id="657" r:id="rId5"/>
    <p:sldId id="268" r:id="rId6"/>
    <p:sldId id="656" r:id="rId7"/>
    <p:sldId id="290" r:id="rId8"/>
    <p:sldId id="659" r:id="rId9"/>
    <p:sldId id="289" r:id="rId10"/>
    <p:sldId id="658" r:id="rId11"/>
    <p:sldId id="660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9924" autoAdjust="0"/>
  </p:normalViewPr>
  <p:slideViewPr>
    <p:cSldViewPr snapToGrid="0" showGuides="1">
      <p:cViewPr varScale="1">
        <p:scale>
          <a:sx n="70" d="100"/>
          <a:sy n="70" d="100"/>
        </p:scale>
        <p:origin x="65" y="27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61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426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26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380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889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365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776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351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554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037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970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2019/6/5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2019/6/5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2019/6/5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2019/6/5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2019/6/5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2019/6/5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>
            <a:normAutofit/>
          </a:bodyPr>
          <a:lstStyle/>
          <a:p>
            <a:r>
              <a:rPr lang="en-US" altLang="zh-CN" dirty="0"/>
              <a:t>YOLO</a:t>
            </a:r>
            <a:endParaRPr lang="zh-CN" altLang="en-US" b="1" dirty="0"/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848664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效果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与实时性检测方法</a:t>
            </a:r>
            <a:r>
              <a:rPr lang="en-US" altLang="zh-CN" sz="2400" dirty="0"/>
              <a:t>DPM</a:t>
            </a:r>
            <a:r>
              <a:rPr lang="zh-CN" altLang="en-US" sz="2400" dirty="0"/>
              <a:t>对比，可以看到</a:t>
            </a:r>
            <a:r>
              <a:rPr lang="en-US" altLang="zh-CN" sz="2400" dirty="0"/>
              <a:t>Yolo</a:t>
            </a:r>
            <a:r>
              <a:rPr lang="zh-CN" altLang="en-US" sz="2400" dirty="0"/>
              <a:t>算法可以在较高的</a:t>
            </a:r>
            <a:r>
              <a:rPr lang="en-US" altLang="zh-CN" sz="2400" dirty="0" err="1"/>
              <a:t>mAP</a:t>
            </a:r>
            <a:r>
              <a:rPr lang="zh-CN" altLang="en-US" sz="2400" dirty="0"/>
              <a:t>上达到较快的检测速度，其中</a:t>
            </a:r>
            <a:r>
              <a:rPr lang="en-US" altLang="zh-CN" sz="2400" dirty="0"/>
              <a:t>Fast Yolo</a:t>
            </a:r>
            <a:r>
              <a:rPr lang="zh-CN" altLang="en-US" sz="2400" dirty="0"/>
              <a:t>算法比快速</a:t>
            </a:r>
            <a:r>
              <a:rPr lang="en-US" altLang="zh-CN" sz="2400" dirty="0"/>
              <a:t>DPM</a:t>
            </a:r>
            <a:r>
              <a:rPr lang="zh-CN" altLang="en-US" sz="2400" dirty="0"/>
              <a:t>还快，而且</a:t>
            </a:r>
            <a:r>
              <a:rPr lang="en-US" altLang="zh-CN" sz="2400" dirty="0" err="1"/>
              <a:t>mAP</a:t>
            </a:r>
            <a:r>
              <a:rPr lang="zh-CN" altLang="en-US" sz="2400" dirty="0"/>
              <a:t>是远高于</a:t>
            </a:r>
            <a:r>
              <a:rPr lang="en-US" altLang="zh-CN" sz="2400" dirty="0"/>
              <a:t>DPM</a:t>
            </a:r>
            <a:r>
              <a:rPr lang="zh-CN" altLang="en-US" sz="2400" dirty="0"/>
              <a:t>。但是相比</a:t>
            </a:r>
            <a:r>
              <a:rPr lang="en-US" altLang="zh-CN" sz="2400" dirty="0"/>
              <a:t>Faster R-CNN</a:t>
            </a:r>
            <a:r>
              <a:rPr lang="zh-CN" altLang="en-US" sz="2400" dirty="0"/>
              <a:t>，</a:t>
            </a:r>
            <a:r>
              <a:rPr lang="en-US" altLang="zh-CN" sz="2400" dirty="0"/>
              <a:t>Yolo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mAP</a:t>
            </a:r>
            <a:r>
              <a:rPr lang="zh-CN" altLang="en-US" sz="2400" dirty="0"/>
              <a:t>稍低，但是速度更快。所以。</a:t>
            </a:r>
            <a:r>
              <a:rPr lang="en-US" altLang="zh-CN" sz="2400" dirty="0"/>
              <a:t>Yolo</a:t>
            </a:r>
            <a:r>
              <a:rPr lang="zh-CN" altLang="en-US" sz="2400" dirty="0"/>
              <a:t>算法算是在速度与准确度上做了折中。</a:t>
            </a:r>
          </a:p>
        </p:txBody>
      </p:sp>
    </p:spTree>
    <p:extLst>
      <p:ext uri="{BB962C8B-B14F-4D97-AF65-F5344CB8AC3E}">
        <p14:creationId xmlns:p14="http://schemas.microsoft.com/office/powerpoint/2010/main" val="830892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现在来总结一下</a:t>
            </a:r>
            <a:r>
              <a:rPr lang="en-US" altLang="zh-CN" sz="2400" dirty="0"/>
              <a:t>Yolo</a:t>
            </a:r>
            <a:r>
              <a:rPr lang="zh-CN" altLang="en-US" sz="2400" dirty="0"/>
              <a:t>的优缺点。首先是优点，</a:t>
            </a:r>
            <a:r>
              <a:rPr lang="en-US" altLang="zh-CN" sz="2400" dirty="0"/>
              <a:t>Yolo</a:t>
            </a:r>
            <a:r>
              <a:rPr lang="zh-CN" altLang="en-US" sz="2400" dirty="0"/>
              <a:t>采用一个</a:t>
            </a:r>
            <a:r>
              <a:rPr lang="en-US" altLang="zh-CN" sz="2400" dirty="0"/>
              <a:t>CNN</a:t>
            </a:r>
            <a:r>
              <a:rPr lang="zh-CN" altLang="en-US" sz="2400" dirty="0"/>
              <a:t>网络来实现检测，是单管道策略，其训练与预测都是</a:t>
            </a:r>
            <a:r>
              <a:rPr lang="en-US" altLang="zh-CN" sz="2400" dirty="0"/>
              <a:t>end-to-end</a:t>
            </a:r>
            <a:r>
              <a:rPr lang="zh-CN" altLang="en-US" sz="2400" dirty="0"/>
              <a:t>，所以</a:t>
            </a:r>
            <a:r>
              <a:rPr lang="en-US" altLang="zh-CN" sz="2400" dirty="0"/>
              <a:t>Yolo</a:t>
            </a:r>
            <a:r>
              <a:rPr lang="zh-CN" altLang="en-US" sz="2400" dirty="0"/>
              <a:t>算法比较简洁且速度快。第二点由于</a:t>
            </a:r>
            <a:r>
              <a:rPr lang="en-US" altLang="zh-CN" sz="2400" dirty="0"/>
              <a:t>Yolo</a:t>
            </a:r>
            <a:r>
              <a:rPr lang="zh-CN" altLang="en-US" sz="2400" dirty="0"/>
              <a:t>是对整张图片做卷积，所以其在检测目标有更大的视野，它不容易对背景误判。其实我觉得全连接层也是对这个有贡献的，因为全连接起到了</a:t>
            </a:r>
            <a:r>
              <a:rPr lang="en-US" altLang="zh-CN" sz="2400" dirty="0"/>
              <a:t>attention</a:t>
            </a:r>
            <a:r>
              <a:rPr lang="zh-CN" altLang="en-US" sz="2400" dirty="0"/>
              <a:t>的作用。另外，</a:t>
            </a:r>
            <a:r>
              <a:rPr lang="en-US" altLang="zh-CN" sz="2400" dirty="0"/>
              <a:t>Yolo</a:t>
            </a:r>
            <a:r>
              <a:rPr lang="zh-CN" altLang="en-US" sz="2400" dirty="0"/>
              <a:t>的泛化能力强，在做迁移时，模型鲁棒性高。</a:t>
            </a:r>
          </a:p>
          <a:p>
            <a:endParaRPr lang="zh-CN" altLang="en-US" sz="2400" dirty="0"/>
          </a:p>
          <a:p>
            <a:r>
              <a:rPr lang="zh-CN" altLang="en-US" sz="2400" dirty="0"/>
              <a:t>最后不得不谈一下</a:t>
            </a:r>
            <a:r>
              <a:rPr lang="en-US" altLang="zh-CN" sz="2400" dirty="0"/>
              <a:t>Yolo</a:t>
            </a:r>
            <a:r>
              <a:rPr lang="zh-CN" altLang="en-US" sz="2400" dirty="0"/>
              <a:t>的缺点，首先</a:t>
            </a:r>
            <a:r>
              <a:rPr lang="en-US" altLang="zh-CN" sz="2400" dirty="0"/>
              <a:t>Yolo</a:t>
            </a:r>
            <a:r>
              <a:rPr lang="zh-CN" altLang="en-US" sz="2400" dirty="0"/>
              <a:t>各个单元格仅仅预测两个边界框，而且属于一个类别。对于小物体，</a:t>
            </a:r>
            <a:r>
              <a:rPr lang="en-US" altLang="zh-CN" sz="2400" dirty="0"/>
              <a:t>Yolo</a:t>
            </a:r>
            <a:r>
              <a:rPr lang="zh-CN" altLang="en-US" sz="2400" dirty="0"/>
              <a:t>的表现会不如人意。这方面的改进可以看</a:t>
            </a:r>
            <a:r>
              <a:rPr lang="en-US" altLang="zh-CN" sz="2400" dirty="0"/>
              <a:t>SSD</a:t>
            </a:r>
            <a:r>
              <a:rPr lang="zh-CN" altLang="en-US" sz="2400" dirty="0"/>
              <a:t>，其采用多尺度单元格。也可以看</a:t>
            </a:r>
            <a:r>
              <a:rPr lang="en-US" altLang="zh-CN" sz="2400" dirty="0"/>
              <a:t>Faster R-CNN</a:t>
            </a:r>
            <a:r>
              <a:rPr lang="zh-CN" altLang="en-US" sz="2400" dirty="0"/>
              <a:t>，其采用了</a:t>
            </a:r>
            <a:r>
              <a:rPr lang="en-US" altLang="zh-CN" sz="2400" dirty="0"/>
              <a:t>anchor boxes</a:t>
            </a:r>
            <a:r>
              <a:rPr lang="zh-CN" altLang="en-US" sz="2400" dirty="0"/>
              <a:t>。</a:t>
            </a:r>
            <a:r>
              <a:rPr lang="en-US" altLang="zh-CN" sz="2400" dirty="0"/>
              <a:t>Yolo</a:t>
            </a:r>
            <a:r>
              <a:rPr lang="zh-CN" altLang="en-US" sz="2400" dirty="0"/>
              <a:t>对于在物体的宽高比方面泛化率低，就是无法定位不寻常比例的物体。当然</a:t>
            </a:r>
            <a:r>
              <a:rPr lang="en-US" altLang="zh-CN" sz="2400" dirty="0"/>
              <a:t>Yolo</a:t>
            </a:r>
            <a:r>
              <a:rPr lang="zh-CN" altLang="en-US" sz="2400" dirty="0"/>
              <a:t>的定位不准确也是很大的问题。</a:t>
            </a:r>
          </a:p>
        </p:txBody>
      </p:sp>
    </p:spTree>
    <p:extLst>
      <p:ext uri="{BB962C8B-B14F-4D97-AF65-F5344CB8AC3E}">
        <p14:creationId xmlns:p14="http://schemas.microsoft.com/office/powerpoint/2010/main" val="1316673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1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论文信息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Joseph Redmon, Santosh Kumar </a:t>
            </a:r>
            <a:r>
              <a:rPr lang="en-US" altLang="zh-CN" dirty="0" err="1"/>
              <a:t>Divvala</a:t>
            </a:r>
            <a:r>
              <a:rPr lang="en-US" altLang="zh-CN" dirty="0"/>
              <a:t>, Ross B. </a:t>
            </a:r>
            <a:r>
              <a:rPr lang="en-US" altLang="zh-CN" dirty="0" err="1"/>
              <a:t>Girshick</a:t>
            </a:r>
            <a:r>
              <a:rPr lang="en-US" altLang="zh-CN" dirty="0"/>
              <a:t>, Ali Farhadi. You Only Look Once: Unified, Real-Time Object Detection. CVPR 2016: 779-788</a:t>
            </a:r>
          </a:p>
        </p:txBody>
      </p:sp>
    </p:spTree>
    <p:extLst>
      <p:ext uri="{BB962C8B-B14F-4D97-AF65-F5344CB8AC3E}">
        <p14:creationId xmlns:p14="http://schemas.microsoft.com/office/powerpoint/2010/main" val="104136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背景与改进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EE4ABC-450D-41DE-9FB5-88C49A82E76E}"/>
              </a:ext>
            </a:extLst>
          </p:cNvPr>
          <p:cNvSpPr/>
          <p:nvPr/>
        </p:nvSpPr>
        <p:spPr>
          <a:xfrm>
            <a:off x="581025" y="1300162"/>
            <a:ext cx="11220450" cy="2547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近几年来，目标检测算法取得了很大的突破。比较流行的算法可以分为两类，一类是基于</a:t>
            </a:r>
            <a:r>
              <a:rPr lang="en-US" altLang="zh-CN" sz="2400" dirty="0"/>
              <a:t>Region Proposal</a:t>
            </a:r>
            <a:r>
              <a:rPr lang="zh-CN" altLang="en-US" sz="2400" dirty="0"/>
              <a:t>的</a:t>
            </a:r>
            <a:r>
              <a:rPr lang="en-US" altLang="zh-CN" sz="2400" dirty="0"/>
              <a:t>R-CNN</a:t>
            </a:r>
            <a:r>
              <a:rPr lang="zh-CN" altLang="en-US" sz="2400" dirty="0"/>
              <a:t>系算法（</a:t>
            </a:r>
            <a:r>
              <a:rPr lang="en-US" altLang="zh-CN" sz="2400" dirty="0"/>
              <a:t>R-CNN</a:t>
            </a:r>
            <a:r>
              <a:rPr lang="zh-CN" altLang="en-US" sz="2400" dirty="0"/>
              <a:t>，</a:t>
            </a:r>
            <a:r>
              <a:rPr lang="en-US" altLang="zh-CN" sz="2400" dirty="0"/>
              <a:t>Fast R-CNN, Faster R-CNN</a:t>
            </a:r>
            <a:r>
              <a:rPr lang="zh-CN" altLang="en-US" sz="2400" dirty="0"/>
              <a:t>），它们是</a:t>
            </a:r>
            <a:r>
              <a:rPr lang="en-US" altLang="zh-CN" sz="2400" dirty="0"/>
              <a:t>two-stage</a:t>
            </a:r>
            <a:r>
              <a:rPr lang="zh-CN" altLang="en-US" sz="2400" dirty="0"/>
              <a:t>的，需要先使用启发式方法（</a:t>
            </a:r>
            <a:r>
              <a:rPr lang="en-US" altLang="zh-CN" sz="2400" dirty="0"/>
              <a:t>selective search</a:t>
            </a:r>
            <a:r>
              <a:rPr lang="zh-CN" altLang="en-US" sz="2400" dirty="0"/>
              <a:t>）或者</a:t>
            </a:r>
            <a:r>
              <a:rPr lang="en-US" altLang="zh-CN" sz="2400" dirty="0"/>
              <a:t>CNN</a:t>
            </a:r>
            <a:r>
              <a:rPr lang="zh-CN" altLang="en-US" sz="2400" dirty="0"/>
              <a:t>网络（</a:t>
            </a:r>
            <a:r>
              <a:rPr lang="en-US" altLang="zh-CN" sz="2400" dirty="0"/>
              <a:t>RPN</a:t>
            </a:r>
            <a:r>
              <a:rPr lang="zh-CN" altLang="en-US" sz="2400" dirty="0"/>
              <a:t>）产生</a:t>
            </a:r>
            <a:r>
              <a:rPr lang="en-US" altLang="zh-CN" sz="2400" dirty="0"/>
              <a:t>Region Proposal</a:t>
            </a:r>
            <a:r>
              <a:rPr lang="zh-CN" altLang="en-US" sz="2400" dirty="0"/>
              <a:t>，然后再在</a:t>
            </a:r>
            <a:r>
              <a:rPr lang="en-US" altLang="zh-CN" sz="2400" dirty="0"/>
              <a:t>Region Proposal</a:t>
            </a:r>
            <a:r>
              <a:rPr lang="zh-CN" altLang="en-US" sz="2400" dirty="0"/>
              <a:t>上做分类与回归。</a:t>
            </a:r>
            <a:endParaRPr lang="en-US" altLang="zh-CN" sz="24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Yolo</a:t>
            </a:r>
            <a:r>
              <a:rPr lang="zh-CN" altLang="en-US" sz="2400" dirty="0"/>
              <a:t>是</a:t>
            </a:r>
            <a:r>
              <a:rPr lang="en-US" altLang="zh-CN" sz="2400" dirty="0"/>
              <a:t>one-stage</a:t>
            </a:r>
            <a:r>
              <a:rPr lang="zh-CN" altLang="en-US" sz="2400" dirty="0"/>
              <a:t>算法，其仅仅使用一个</a:t>
            </a:r>
            <a:r>
              <a:rPr lang="en-US" altLang="zh-CN" sz="2400" dirty="0"/>
              <a:t>CNN</a:t>
            </a:r>
            <a:r>
              <a:rPr lang="zh-CN" altLang="en-US" sz="2400" dirty="0"/>
              <a:t>网络直接预测不同目标的类别与位置。</a:t>
            </a:r>
          </a:p>
        </p:txBody>
      </p:sp>
    </p:spTree>
    <p:extLst>
      <p:ext uri="{BB962C8B-B14F-4D97-AF65-F5344CB8AC3E}">
        <p14:creationId xmlns:p14="http://schemas.microsoft.com/office/powerpoint/2010/main" val="70081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框架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2241D1-732C-48D9-B6C3-9E0412140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93" y="1459048"/>
            <a:ext cx="10687214" cy="239593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61B5A09-A9D7-4B31-A4BF-04BB0EA350E1}"/>
              </a:ext>
            </a:extLst>
          </p:cNvPr>
          <p:cNvSpPr/>
          <p:nvPr/>
        </p:nvSpPr>
        <p:spPr>
          <a:xfrm>
            <a:off x="752393" y="4292489"/>
            <a:ext cx="10501761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Yolo</a:t>
            </a:r>
            <a:r>
              <a:rPr lang="zh-CN" altLang="en-US" sz="2400" dirty="0"/>
              <a:t>算法采用一个单独的</a:t>
            </a:r>
            <a:r>
              <a:rPr lang="en-US" altLang="zh-CN" sz="2400" dirty="0"/>
              <a:t>CNN</a:t>
            </a:r>
            <a:r>
              <a:rPr lang="zh-CN" altLang="en-US" sz="2400" dirty="0"/>
              <a:t>模型实现</a:t>
            </a:r>
            <a:r>
              <a:rPr lang="en-US" altLang="zh-CN" sz="2400" dirty="0"/>
              <a:t>end-to-end</a:t>
            </a:r>
            <a:r>
              <a:rPr lang="zh-CN" altLang="en-US" sz="2400" dirty="0"/>
              <a:t>的目标检测，整个系统如图</a:t>
            </a:r>
            <a:r>
              <a:rPr lang="en-US" altLang="zh-CN" sz="2400" dirty="0"/>
              <a:t>5</a:t>
            </a:r>
            <a:r>
              <a:rPr lang="zh-CN" altLang="en-US" sz="2400" dirty="0"/>
              <a:t>所示：首先将输入图片</a:t>
            </a:r>
            <a:r>
              <a:rPr lang="en-US" altLang="zh-CN" sz="2400" dirty="0"/>
              <a:t>resize</a:t>
            </a:r>
            <a:r>
              <a:rPr lang="zh-CN" altLang="en-US" sz="2400" dirty="0"/>
              <a:t>到</a:t>
            </a:r>
            <a:r>
              <a:rPr lang="en-US" altLang="zh-CN" sz="2400" dirty="0"/>
              <a:t>448x448</a:t>
            </a:r>
            <a:r>
              <a:rPr lang="zh-CN" altLang="en-US" sz="2400" dirty="0"/>
              <a:t>，然后送入</a:t>
            </a:r>
            <a:r>
              <a:rPr lang="en-US" altLang="zh-CN" sz="2400" dirty="0"/>
              <a:t>CNN</a:t>
            </a:r>
            <a:r>
              <a:rPr lang="zh-CN" altLang="en-US" sz="2400" dirty="0"/>
              <a:t>网络，最后处理网络预测结果得到检测的目标。相比</a:t>
            </a:r>
            <a:r>
              <a:rPr lang="en-US" altLang="zh-CN" sz="2400" dirty="0"/>
              <a:t>R-CNN</a:t>
            </a:r>
            <a:r>
              <a:rPr lang="zh-CN" altLang="en-US" sz="2400" dirty="0"/>
              <a:t>算法，其是一个统一的框架，其速度更快，而且</a:t>
            </a:r>
            <a:r>
              <a:rPr lang="en-US" altLang="zh-CN" sz="2400" dirty="0"/>
              <a:t>Yolo</a:t>
            </a:r>
            <a:r>
              <a:rPr lang="zh-CN" altLang="en-US" sz="2400" dirty="0"/>
              <a:t>的训练过程也是</a:t>
            </a:r>
            <a:r>
              <a:rPr lang="en-US" altLang="zh-CN" sz="2400" dirty="0"/>
              <a:t>end-to-end</a:t>
            </a:r>
            <a:r>
              <a:rPr lang="zh-CN" altLang="en-US" sz="2400" dirty="0"/>
              <a:t>的</a:t>
            </a:r>
          </a:p>
        </p:txBody>
      </p:sp>
    </p:spTree>
    <p:extLst>
      <p:ext uri="{BB962C8B-B14F-4D97-AF65-F5344CB8AC3E}">
        <p14:creationId xmlns:p14="http://schemas.microsoft.com/office/powerpoint/2010/main" val="244992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网络设计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0BF05B-90BD-4C46-8016-6B2BEB0EFB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45" r="1832" b="22581"/>
          <a:stretch/>
        </p:blipFill>
        <p:spPr>
          <a:xfrm>
            <a:off x="1390850" y="1086339"/>
            <a:ext cx="9089581" cy="326029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29C7932-5FEC-4F2A-A41E-A90D020DC086}"/>
              </a:ext>
            </a:extLst>
          </p:cNvPr>
          <p:cNvSpPr/>
          <p:nvPr/>
        </p:nvSpPr>
        <p:spPr>
          <a:xfrm>
            <a:off x="492369" y="4411434"/>
            <a:ext cx="11207261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Yolo</a:t>
            </a:r>
            <a:r>
              <a:rPr lang="zh-CN" altLang="en-US" sz="2400" dirty="0"/>
              <a:t>采用卷积网络来提取特征，然后使用全连接层来得到预测值。网络结构参考</a:t>
            </a:r>
            <a:r>
              <a:rPr lang="en-US" altLang="zh-CN" sz="2400" dirty="0" err="1"/>
              <a:t>GooLeNet</a:t>
            </a:r>
            <a:r>
              <a:rPr lang="zh-CN" altLang="en-US" sz="2400" dirty="0"/>
              <a:t>模型，包含</a:t>
            </a:r>
            <a:r>
              <a:rPr lang="en-US" altLang="zh-CN" sz="2400" dirty="0"/>
              <a:t>24</a:t>
            </a:r>
            <a:r>
              <a:rPr lang="zh-CN" altLang="en-US" sz="2400" dirty="0"/>
              <a:t>个卷积层和</a:t>
            </a:r>
            <a:r>
              <a:rPr lang="en-US" altLang="zh-CN" sz="2400" dirty="0"/>
              <a:t>2</a:t>
            </a:r>
            <a:r>
              <a:rPr lang="zh-CN" altLang="en-US" sz="2400" dirty="0"/>
              <a:t>个全连接层，如图</a:t>
            </a:r>
            <a:r>
              <a:rPr lang="en-US" altLang="zh-CN" sz="2400" dirty="0"/>
              <a:t>8</a:t>
            </a:r>
            <a:r>
              <a:rPr lang="zh-CN" altLang="en-US" sz="2400" dirty="0"/>
              <a:t>所示。对于卷积层，主要使用</a:t>
            </a:r>
            <a:r>
              <a:rPr lang="en-US" altLang="zh-CN" sz="2400" dirty="0"/>
              <a:t>1x1</a:t>
            </a:r>
            <a:r>
              <a:rPr lang="zh-CN" altLang="en-US" sz="2400" dirty="0"/>
              <a:t>卷积来做</a:t>
            </a:r>
            <a:r>
              <a:rPr lang="en-US" altLang="zh-CN" sz="2400" dirty="0" err="1"/>
              <a:t>channle</a:t>
            </a:r>
            <a:r>
              <a:rPr lang="en-US" altLang="zh-CN" sz="2400" dirty="0"/>
              <a:t> reduction</a:t>
            </a:r>
            <a:r>
              <a:rPr lang="zh-CN" altLang="en-US" sz="2400" dirty="0"/>
              <a:t>，然后紧跟</a:t>
            </a:r>
            <a:r>
              <a:rPr lang="en-US" altLang="zh-CN" sz="2400" dirty="0"/>
              <a:t>3x3</a:t>
            </a:r>
            <a:r>
              <a:rPr lang="zh-CN" altLang="en-US" sz="2400" dirty="0"/>
              <a:t>卷积。对于卷积层和全连接层，采用</a:t>
            </a:r>
            <a:r>
              <a:rPr lang="en-US" altLang="zh-CN" sz="2400" dirty="0"/>
              <a:t>Leaky </a:t>
            </a:r>
            <a:r>
              <a:rPr lang="en-US" altLang="zh-CN" sz="2400" dirty="0" err="1"/>
              <a:t>ReLU</a:t>
            </a:r>
            <a:r>
              <a:rPr lang="zh-CN" altLang="en-US" sz="2400" dirty="0"/>
              <a:t>激活函数。但是最后一层却采用线性激活函数。除了上面这个结构，文章还提出了一个轻量级版本</a:t>
            </a:r>
            <a:r>
              <a:rPr lang="en-US" altLang="zh-CN" sz="2400" dirty="0"/>
              <a:t>Fast Yolo</a:t>
            </a:r>
            <a:r>
              <a:rPr lang="zh-CN" altLang="en-US" sz="2400" dirty="0"/>
              <a:t>，其仅使用</a:t>
            </a:r>
            <a:r>
              <a:rPr lang="en-US" altLang="zh-CN" sz="2400" dirty="0"/>
              <a:t>9</a:t>
            </a:r>
            <a:r>
              <a:rPr lang="zh-CN" altLang="en-US" sz="2400" dirty="0"/>
              <a:t>个卷积层，并且卷积层中使用更少的卷积核。</a:t>
            </a:r>
          </a:p>
        </p:txBody>
      </p:sp>
    </p:spTree>
    <p:extLst>
      <p:ext uri="{BB962C8B-B14F-4D97-AF65-F5344CB8AC3E}">
        <p14:creationId xmlns:p14="http://schemas.microsoft.com/office/powerpoint/2010/main" val="270532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网络训练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在训练之前，先在</a:t>
            </a:r>
            <a:r>
              <a:rPr lang="en-US" altLang="zh-CN" sz="2400" dirty="0"/>
              <a:t>ImageNet</a:t>
            </a:r>
            <a:r>
              <a:rPr lang="zh-CN" altLang="en-US" sz="2400" dirty="0"/>
              <a:t>上进行了预训练，其预训练的分类模型采用前</a:t>
            </a:r>
            <a:r>
              <a:rPr lang="en-US" altLang="zh-CN" sz="2400" dirty="0"/>
              <a:t>20</a:t>
            </a:r>
            <a:r>
              <a:rPr lang="zh-CN" altLang="en-US" sz="2400" dirty="0"/>
              <a:t>个卷积层，然后添加一个</a:t>
            </a:r>
            <a:r>
              <a:rPr lang="en-US" altLang="zh-CN" sz="2400" dirty="0"/>
              <a:t>average-pool</a:t>
            </a:r>
            <a:r>
              <a:rPr lang="zh-CN" altLang="en-US" sz="2400" dirty="0"/>
              <a:t>层和全连接层。预训练之后，在预训练得到的</a:t>
            </a:r>
            <a:r>
              <a:rPr lang="en-US" altLang="zh-CN" sz="2400" dirty="0"/>
              <a:t>20</a:t>
            </a:r>
            <a:r>
              <a:rPr lang="zh-CN" altLang="en-US" sz="2400" dirty="0"/>
              <a:t>层卷积层之上加上随机初始化的</a:t>
            </a:r>
            <a:r>
              <a:rPr lang="en-US" altLang="zh-CN" sz="2400" dirty="0"/>
              <a:t>4</a:t>
            </a:r>
            <a:r>
              <a:rPr lang="zh-CN" altLang="en-US" sz="2400" dirty="0"/>
              <a:t>个卷积层和</a:t>
            </a:r>
            <a:r>
              <a:rPr lang="en-US" altLang="zh-CN" sz="2400" dirty="0"/>
              <a:t>2</a:t>
            </a:r>
            <a:r>
              <a:rPr lang="zh-CN" altLang="en-US" sz="2400" dirty="0"/>
              <a:t>个全连接层。由于检测任务一般需要更高清的图片，所以将网络的输入从</a:t>
            </a:r>
            <a:r>
              <a:rPr lang="en-US" altLang="zh-CN" sz="2400" dirty="0"/>
              <a:t>224x224</a:t>
            </a:r>
            <a:r>
              <a:rPr lang="zh-CN" altLang="en-US" sz="2400" dirty="0"/>
              <a:t>增加到了</a:t>
            </a:r>
            <a:r>
              <a:rPr lang="en-US" altLang="zh-CN" sz="2400" dirty="0"/>
              <a:t>448x448</a:t>
            </a:r>
            <a:r>
              <a:rPr lang="zh-CN" altLang="en-US" sz="2400" dirty="0"/>
              <a:t>。整个网络的流程如下图所示：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DFE46F-F8A5-46BB-BAA7-4C3532FEC1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23"/>
          <a:stretch/>
        </p:blipFill>
        <p:spPr>
          <a:xfrm>
            <a:off x="2579077" y="3076001"/>
            <a:ext cx="6604000" cy="3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损失函数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Yolo</a:t>
            </a:r>
            <a:r>
              <a:rPr lang="zh-CN" altLang="en-US" sz="2400" dirty="0"/>
              <a:t>算法将目标检测看成回归问题，所以采用的是均方差损失函数。但是对不同的部分采用了不同的权重值。首先区分定位误差和分类误差。对于定位误差，即边界框坐标预测误差，采用较大的权重。 </a:t>
            </a:r>
          </a:p>
          <a:p>
            <a:r>
              <a:rPr lang="zh-CN" altLang="en-US" sz="2400" dirty="0"/>
              <a:t>另外一点时，由于每个单元格预测多个边界框。但是其对应类别只有一个。那么在训练时，如果该单元格内确实存在目标，那么只选择与</a:t>
            </a:r>
            <a:r>
              <a:rPr lang="en-US" altLang="zh-CN" sz="2400" dirty="0"/>
              <a:t>ground truth</a:t>
            </a:r>
            <a:r>
              <a:rPr lang="zh-CN" altLang="en-US" sz="2400" dirty="0"/>
              <a:t>的</a:t>
            </a:r>
            <a:r>
              <a:rPr lang="en-US" altLang="zh-CN" sz="2400" dirty="0"/>
              <a:t>IOU</a:t>
            </a:r>
            <a:r>
              <a:rPr lang="zh-CN" altLang="en-US" sz="2400" dirty="0"/>
              <a:t>最大的那个边界框来负责预测该目标，而其它边界框认为不存在目标。这样设置的一个结果将会使一个单元格对应的边界框更加专业化，其可以分别适用不同大小，不同高宽比的目标，从而提升模型性能。大家可能会想如果一个单元格内存在多个目标怎么办，其实这时候</a:t>
            </a:r>
            <a:r>
              <a:rPr lang="en-US" altLang="zh-CN" sz="2400" dirty="0"/>
              <a:t>Yolo</a:t>
            </a:r>
            <a:r>
              <a:rPr lang="zh-CN" altLang="en-US" sz="2400" dirty="0"/>
              <a:t>算法就只能选择其中一个来训练，这也是</a:t>
            </a:r>
            <a:r>
              <a:rPr lang="en-US" altLang="zh-CN" sz="2400" dirty="0"/>
              <a:t>Yolo</a:t>
            </a:r>
            <a:r>
              <a:rPr lang="zh-CN" altLang="en-US" sz="2400" dirty="0"/>
              <a:t>算法的缺点之一。要注意的一点时，对于不存在对应目标的边界框，其误差项就是只有置信度，左标项误差是没法计算的。而只有当一个单元格内确实存在目标时，才计算分类误差项，否则该项也是无法计算的。 </a:t>
            </a:r>
          </a:p>
          <a:p>
            <a:r>
              <a:rPr lang="zh-CN" altLang="en-US" sz="2400" dirty="0"/>
              <a:t>综上讨论，最终的损失函数计算如下：</a:t>
            </a:r>
          </a:p>
        </p:txBody>
      </p:sp>
    </p:spTree>
    <p:extLst>
      <p:ext uri="{BB962C8B-B14F-4D97-AF65-F5344CB8AC3E}">
        <p14:creationId xmlns:p14="http://schemas.microsoft.com/office/powerpoint/2010/main" val="3274537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损失函数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06CCF9E-830B-48E9-9AD2-B12F10DB2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3120"/>
          <a:stretch/>
        </p:blipFill>
        <p:spPr>
          <a:xfrm>
            <a:off x="2279850" y="1341438"/>
            <a:ext cx="7632299" cy="490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01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效果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A707C7-AF49-476A-88A3-9005A82E4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20" y="1151946"/>
            <a:ext cx="10431160" cy="455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05926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1685</TotalTime>
  <Words>980</Words>
  <Application>Microsoft Office PowerPoint</Application>
  <PresentationFormat>宽屏</PresentationFormat>
  <Paragraphs>37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Arial</vt:lpstr>
      <vt:lpstr>Impact</vt:lpstr>
      <vt:lpstr>A000120140530A99PPBG</vt:lpstr>
      <vt:lpstr>YOLO</vt:lpstr>
      <vt:lpstr>论文信息</vt:lpstr>
      <vt:lpstr>背景与改进</vt:lpstr>
      <vt:lpstr>框架</vt:lpstr>
      <vt:lpstr>网络设计</vt:lpstr>
      <vt:lpstr>网络训练</vt:lpstr>
      <vt:lpstr>损失函数</vt:lpstr>
      <vt:lpstr>损失函数</vt:lpstr>
      <vt:lpstr>效果</vt:lpstr>
      <vt:lpstr>效果</vt:lpstr>
      <vt:lpstr>分析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辛雨菡</cp:lastModifiedBy>
  <cp:revision>64</cp:revision>
  <dcterms:created xsi:type="dcterms:W3CDTF">2018-08-10T09:41:38Z</dcterms:created>
  <dcterms:modified xsi:type="dcterms:W3CDTF">2019-06-05T08:32:28Z</dcterms:modified>
</cp:coreProperties>
</file>