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67" r:id="rId3"/>
    <p:sldId id="268" r:id="rId4"/>
    <p:sldId id="279" r:id="rId5"/>
    <p:sldId id="280" r:id="rId6"/>
    <p:sldId id="282" r:id="rId7"/>
    <p:sldId id="281" r:id="rId8"/>
    <p:sldId id="283" r:id="rId9"/>
    <p:sldId id="286" r:id="rId10"/>
    <p:sldId id="285" r:id="rId11"/>
    <p:sldId id="284" r:id="rId12"/>
    <p:sldId id="269" r:id="rId13"/>
    <p:sldId id="287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67" d="100"/>
          <a:sy n="67" d="100"/>
        </p:scale>
        <p:origin x="45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360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6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526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045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26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380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776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090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544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240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207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889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06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2019/6/2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2019/6/2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2019/6/2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2019/6/2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2019/6/2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2019/6/2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>
            <a:normAutofit/>
          </a:bodyPr>
          <a:lstStyle/>
          <a:p>
            <a:r>
              <a:rPr lang="en-US" altLang="zh-CN" dirty="0"/>
              <a:t>Show, attend and tell</a:t>
            </a:r>
            <a:endParaRPr lang="zh-CN" altLang="en-US" b="1" dirty="0"/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848664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隐变量生成</a:t>
            </a:r>
            <a:r>
              <a:rPr lang="en-US" altLang="zh-CN" dirty="0" err="1"/>
              <a:t>z→h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7EBC0E-4B66-4F0C-A44B-811073F473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665"/>
          <a:stretch/>
        </p:blipFill>
        <p:spPr>
          <a:xfrm>
            <a:off x="914400" y="1326342"/>
            <a:ext cx="101536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55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句子生成</a:t>
            </a:r>
            <a:r>
              <a:rPr lang="en-US" altLang="zh-CN" dirty="0" err="1"/>
              <a:t>h→y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EF9B1F-D9F5-4102-8198-0490B8ABE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638300"/>
            <a:ext cx="6667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30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>
            <a:normAutofit/>
          </a:bodyPr>
          <a:lstStyle/>
          <a:p>
            <a:r>
              <a:rPr lang="zh-CN" altLang="en-US" dirty="0"/>
              <a:t>注意力层结构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微软雅黑"/>
                    <a:cs typeface="Times New Roman" panose="02020603050405020304" pitchFamily="18" charset="0"/>
                  </a:rPr>
                  <a:t>Show, attend and Tell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/>
                  </a:rPr>
                  <a:t>注意力层结构如下图所示。注意力层利用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/>
                    <a:cs typeface="Times New Roman" panose="02020603050405020304" pitchFamily="18" charset="0"/>
                  </a:rPr>
                  <a:t>LSTM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/>
                  </a:rPr>
                  <a:t>上一步的状态输出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微软雅黑"/>
                  </a:rPr>
                  <a:t>计算上下文向量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微软雅黑"/>
                  </a:rPr>
                  <a:t>，并作为第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微软雅黑"/>
                  </a:rPr>
                  <a:t>步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/>
                    <a:cs typeface="Times New Roman" panose="02020603050405020304" pitchFamily="18" charset="0"/>
                  </a:rPr>
                  <a:t>LSTM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/>
                  </a:rPr>
                  <a:t>的输入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405A609-FB81-4BC5-96D1-EFA83BA9C4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1056"/>
          <a:stretch/>
        </p:blipFill>
        <p:spPr>
          <a:xfrm>
            <a:off x="4008607" y="2371763"/>
            <a:ext cx="3330656" cy="353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72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>
            <a:normAutofit/>
          </a:bodyPr>
          <a:lstStyle/>
          <a:p>
            <a:r>
              <a:rPr lang="zh-CN" altLang="en-US" dirty="0"/>
              <a:t>整体结构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316CA7-0372-4263-A19A-0FDCE5CC51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766"/>
          <a:stretch/>
        </p:blipFill>
        <p:spPr>
          <a:xfrm>
            <a:off x="838200" y="1333262"/>
            <a:ext cx="8382000" cy="23719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07A1A4B-3189-4867-B057-9657673D75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770" r="15230"/>
          <a:stretch/>
        </p:blipFill>
        <p:spPr>
          <a:xfrm>
            <a:off x="1028337" y="3876951"/>
            <a:ext cx="7106014" cy="237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71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1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论文信息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[Xu et al., 2015] K. Xu, J. Ba, R. </a:t>
            </a:r>
            <a:r>
              <a:rPr lang="en-US" altLang="zh-CN" dirty="0" err="1"/>
              <a:t>Kiros</a:t>
            </a:r>
            <a:r>
              <a:rPr lang="en-US" altLang="zh-CN" dirty="0"/>
              <a:t>, K. Cho, A. C. Courville, R. </a:t>
            </a:r>
            <a:r>
              <a:rPr lang="en-US" altLang="zh-CN" dirty="0" err="1"/>
              <a:t>Salakhutdinov</a:t>
            </a:r>
            <a:r>
              <a:rPr lang="en-US" altLang="zh-CN" dirty="0"/>
              <a:t>, R. S. </a:t>
            </a:r>
            <a:r>
              <a:rPr lang="en-US" altLang="zh-CN" dirty="0" err="1"/>
              <a:t>Zemel</a:t>
            </a:r>
            <a:r>
              <a:rPr lang="en-US" altLang="zh-CN" dirty="0"/>
              <a:t>, and Y. </a:t>
            </a:r>
            <a:r>
              <a:rPr lang="en-US" altLang="zh-CN" dirty="0" err="1"/>
              <a:t>Bengio</a:t>
            </a:r>
            <a:r>
              <a:rPr lang="en-US" altLang="zh-CN" dirty="0"/>
              <a:t>. Show, attend and tell: Neural image caption generation with visual attention. In ICML, pages 2048–2057, 2015.</a:t>
            </a:r>
          </a:p>
        </p:txBody>
      </p:sp>
    </p:spTree>
    <p:extLst>
      <p:ext uri="{BB962C8B-B14F-4D97-AF65-F5344CB8AC3E}">
        <p14:creationId xmlns:p14="http://schemas.microsoft.com/office/powerpoint/2010/main" val="104136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主要贡献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Show, attend and Tell</a:t>
            </a:r>
            <a:r>
              <a:rPr lang="zh-CN" altLang="en-US" sz="2400" dirty="0"/>
              <a:t>是对</a:t>
            </a:r>
            <a:r>
              <a:rPr lang="en-US" altLang="zh-CN" sz="2400" dirty="0"/>
              <a:t>show and tell</a:t>
            </a:r>
            <a:r>
              <a:rPr lang="zh-CN" altLang="en-US" sz="2400" dirty="0"/>
              <a:t>的一个扩展。</a:t>
            </a:r>
            <a:endParaRPr lang="en-US" altLang="zh-CN" sz="2400" dirty="0"/>
          </a:p>
          <a:p>
            <a:r>
              <a:rPr lang="zh-CN" altLang="en-US" sz="2400" dirty="0"/>
              <a:t>在基本的</a:t>
            </a:r>
            <a:r>
              <a:rPr lang="en-US" altLang="zh-CN" sz="2400" dirty="0"/>
              <a:t>Encoder-Decoder</a:t>
            </a:r>
            <a:r>
              <a:rPr lang="zh-CN" altLang="en-US" sz="2400" dirty="0"/>
              <a:t>结构上引入了视觉注意力机制（</a:t>
            </a:r>
            <a:r>
              <a:rPr lang="en-US" altLang="zh-CN" sz="2400" dirty="0"/>
              <a:t>attention mechanism</a:t>
            </a:r>
            <a:r>
              <a:rPr lang="zh-CN" altLang="en-US" sz="2400" dirty="0"/>
              <a:t>），可以在</a:t>
            </a:r>
            <a:r>
              <a:rPr lang="en-US" altLang="zh-CN" sz="2400" dirty="0"/>
              <a:t>Decoder</a:t>
            </a:r>
            <a:r>
              <a:rPr lang="zh-CN" altLang="en-US" sz="2400" dirty="0"/>
              <a:t>生成图像描述过程中动态关注图像的显著区域。模型结构如图所示。</a:t>
            </a:r>
          </a:p>
          <a:p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41440B-8F8B-4EA2-9A59-317EEDF97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137" y="2852737"/>
            <a:ext cx="8745176" cy="275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2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>
            <a:normAutofit/>
          </a:bodyPr>
          <a:lstStyle/>
          <a:p>
            <a:r>
              <a:rPr lang="zh-CN" altLang="en-US" dirty="0"/>
              <a:t>整体框架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60294D-E61B-4A1F-A15A-301873D45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50727"/>
            <a:ext cx="10566790" cy="374994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36C29A-DF78-466F-ADA2-BBC8E7E69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10" y="4972050"/>
            <a:ext cx="39433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7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编码</a:t>
            </a:r>
            <a:r>
              <a:rPr lang="en-US" altLang="zh-CN" dirty="0" err="1"/>
              <a:t>I→a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输入图像</a:t>
            </a:r>
            <a:r>
              <a:rPr lang="en-US" altLang="zh-CN" sz="2400" dirty="0"/>
              <a:t>I</a:t>
            </a:r>
            <a:r>
              <a:rPr lang="zh-CN" altLang="en-US" sz="2400" dirty="0"/>
              <a:t>归一化到</a:t>
            </a:r>
            <a:r>
              <a:rPr lang="en-US" altLang="zh-CN" sz="2400" dirty="0"/>
              <a:t>224×224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特征</a:t>
            </a:r>
            <a:r>
              <a:rPr lang="en-US" altLang="zh-CN" sz="2400" dirty="0"/>
              <a:t>a</a:t>
            </a:r>
            <a:r>
              <a:rPr lang="zh-CN" altLang="en-US" sz="2400" dirty="0"/>
              <a:t>直接使用现成的</a:t>
            </a:r>
            <a:r>
              <a:rPr lang="en-US" altLang="zh-CN" sz="2400" dirty="0"/>
              <a:t>VGG</a:t>
            </a:r>
            <a:r>
              <a:rPr lang="zh-CN" altLang="en-US" sz="2400" dirty="0"/>
              <a:t>网络</a:t>
            </a:r>
            <a:r>
              <a:rPr lang="en-US" altLang="zh-CN" sz="2400" dirty="0"/>
              <a:t>1</a:t>
            </a:r>
            <a:r>
              <a:rPr lang="zh-CN" altLang="en-US" sz="2400" dirty="0"/>
              <a:t>中</a:t>
            </a:r>
            <a:r>
              <a:rPr lang="en-US" altLang="zh-CN" sz="2400" dirty="0"/>
              <a:t>conv5_3</a:t>
            </a:r>
            <a:r>
              <a:rPr lang="zh-CN" altLang="en-US" sz="2400" dirty="0"/>
              <a:t>层的</a:t>
            </a:r>
            <a:r>
              <a:rPr lang="en-US" altLang="zh-CN" sz="2400" dirty="0"/>
              <a:t>14×14×512</a:t>
            </a:r>
            <a:r>
              <a:rPr lang="zh-CN" altLang="en-US" sz="2400" dirty="0"/>
              <a:t>维特征。</a:t>
            </a:r>
            <a:endParaRPr lang="en-US" altLang="zh-CN" sz="2400" dirty="0"/>
          </a:p>
          <a:p>
            <a:r>
              <a:rPr lang="zh-CN" altLang="en-US" sz="2400" dirty="0"/>
              <a:t>区域数量</a:t>
            </a:r>
            <a:r>
              <a:rPr lang="en-US" altLang="zh-CN" sz="2400" dirty="0"/>
              <a:t>L=14×14=196</a:t>
            </a:r>
            <a:r>
              <a:rPr lang="zh-CN" altLang="en-US" sz="2400" dirty="0"/>
              <a:t>，维度</a:t>
            </a:r>
            <a:r>
              <a:rPr lang="en-US" altLang="zh-CN" sz="2400" dirty="0"/>
              <a:t>D=512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 为了能够更好地描述局部内容，所以使用了较低层级的特征。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46987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上下文生成</a:t>
            </a:r>
            <a:r>
              <a:rPr lang="en-US" altLang="zh-CN" dirty="0" err="1"/>
              <a:t>a→z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F12E33-EC99-4AE2-A459-F89D50989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1283506"/>
            <a:ext cx="101441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3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上下文生成</a:t>
            </a:r>
            <a:r>
              <a:rPr lang="en-US" altLang="zh-CN" dirty="0" err="1"/>
              <a:t>a→z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FAE7DC-5D8B-4D6D-A0BD-7069137F6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1319212"/>
            <a:ext cx="102298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66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隐变量生成</a:t>
            </a:r>
            <a:r>
              <a:rPr lang="en-US" altLang="zh-CN" dirty="0" err="1"/>
              <a:t>z→h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7AF013-9879-4E8D-A9DA-B27FD3D51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7" y="1300162"/>
            <a:ext cx="102203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18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隐变量生成</a:t>
            </a:r>
            <a:r>
              <a:rPr lang="en-US" altLang="zh-CN" dirty="0" err="1"/>
              <a:t>z→h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7EBC0E-4B66-4F0C-A44B-811073F473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982"/>
          <a:stretch/>
        </p:blipFill>
        <p:spPr>
          <a:xfrm>
            <a:off x="1019175" y="1238250"/>
            <a:ext cx="101536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86143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</TotalTime>
  <Words>281</Words>
  <Application>Microsoft Office PowerPoint</Application>
  <PresentationFormat>宽屏</PresentationFormat>
  <Paragraphs>36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微软雅黑</vt:lpstr>
      <vt:lpstr>Arial</vt:lpstr>
      <vt:lpstr>Cambria Math</vt:lpstr>
      <vt:lpstr>Impact</vt:lpstr>
      <vt:lpstr>A000120140530A99PPBG</vt:lpstr>
      <vt:lpstr>Show, attend and tell</vt:lpstr>
      <vt:lpstr>论文信息</vt:lpstr>
      <vt:lpstr>主要贡献</vt:lpstr>
      <vt:lpstr>整体框架</vt:lpstr>
      <vt:lpstr>编码I→a</vt:lpstr>
      <vt:lpstr>上下文生成a→z</vt:lpstr>
      <vt:lpstr>上下文生成a→z</vt:lpstr>
      <vt:lpstr>隐变量生成z→h</vt:lpstr>
      <vt:lpstr>隐变量生成z→h</vt:lpstr>
      <vt:lpstr>隐变量生成z→h</vt:lpstr>
      <vt:lpstr>句子生成h→y</vt:lpstr>
      <vt:lpstr>注意力层结构</vt:lpstr>
      <vt:lpstr>整体结构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辛雨菡</cp:lastModifiedBy>
  <cp:revision>36</cp:revision>
  <dcterms:created xsi:type="dcterms:W3CDTF">2018-08-10T09:41:38Z</dcterms:created>
  <dcterms:modified xsi:type="dcterms:W3CDTF">2019-06-02T08:14:45Z</dcterms:modified>
</cp:coreProperties>
</file>