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7" r:id="rId3"/>
    <p:sldId id="657" r:id="rId4"/>
    <p:sldId id="283" r:id="rId5"/>
    <p:sldId id="268" r:id="rId6"/>
    <p:sldId id="656" r:id="rId7"/>
    <p:sldId id="290" r:id="rId8"/>
    <p:sldId id="667" r:id="rId9"/>
    <p:sldId id="664" r:id="rId10"/>
    <p:sldId id="666" r:id="rId11"/>
    <p:sldId id="661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9924" autoAdjust="0"/>
  </p:normalViewPr>
  <p:slideViewPr>
    <p:cSldViewPr snapToGrid="0" showGuides="1">
      <p:cViewPr varScale="1">
        <p:scale>
          <a:sx n="70" d="100"/>
          <a:sy n="70" d="100"/>
        </p:scale>
        <p:origin x="65" y="2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3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66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6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7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5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7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8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SegNet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2267D2-3E1E-4B01-BC0F-9FB535F4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084"/>
          <a:stretch/>
        </p:blipFill>
        <p:spPr>
          <a:xfrm>
            <a:off x="2096444" y="1341438"/>
            <a:ext cx="7999112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该论文提出了一种</a:t>
            </a:r>
            <a:r>
              <a:rPr lang="en-US" altLang="zh-CN" sz="2400" dirty="0"/>
              <a:t>encoder-decoder</a:t>
            </a:r>
            <a:r>
              <a:rPr lang="zh-CN" altLang="en-US" sz="2400" dirty="0"/>
              <a:t>的分割方法，相比较</a:t>
            </a:r>
            <a:r>
              <a:rPr lang="en-US" altLang="zh-CN" sz="2400" dirty="0"/>
              <a:t>FCN</a:t>
            </a:r>
            <a:r>
              <a:rPr lang="zh-CN" altLang="en-US" sz="2400" dirty="0"/>
              <a:t>，该方法采用了</a:t>
            </a:r>
            <a:r>
              <a:rPr lang="en-US" altLang="zh-CN" sz="2400" dirty="0"/>
              <a:t>max-pooling indices</a:t>
            </a:r>
            <a:r>
              <a:rPr lang="zh-CN" altLang="en-US" sz="2400" dirty="0"/>
              <a:t>进行上采样，有效的降低了</a:t>
            </a:r>
            <a:r>
              <a:rPr lang="en-US" altLang="zh-CN" sz="2400" dirty="0"/>
              <a:t>upsample</a:t>
            </a:r>
            <a:r>
              <a:rPr lang="zh-CN" altLang="en-US" sz="2400" dirty="0"/>
              <a:t>中的内存使用问题。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7164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论文信息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V. </a:t>
            </a:r>
            <a:r>
              <a:rPr lang="en-US" altLang="zh-CN" dirty="0" err="1"/>
              <a:t>Badrinarayanan</a:t>
            </a:r>
            <a:r>
              <a:rPr lang="en-US" altLang="zh-CN" dirty="0"/>
              <a:t>, A. Kendall, and R. </a:t>
            </a:r>
            <a:r>
              <a:rPr lang="en-US" altLang="zh-CN" dirty="0" err="1"/>
              <a:t>Cipolla</a:t>
            </a:r>
            <a:r>
              <a:rPr lang="en-US" altLang="zh-CN" dirty="0"/>
              <a:t>. </a:t>
            </a:r>
            <a:r>
              <a:rPr lang="en-US" altLang="zh-CN" dirty="0" err="1"/>
              <a:t>Segnet</a:t>
            </a:r>
            <a:r>
              <a:rPr lang="en-US" altLang="zh-CN" dirty="0"/>
              <a:t>: A deep convolutional encoder-decoder architecture for image segmentation,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arXiv:1511.00561, 2015.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C761D3-DFC8-4762-BEC1-6683852B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2" y="1917768"/>
            <a:ext cx="9610915" cy="34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E4ABC-450D-41DE-9FB5-88C49A82E76E}"/>
              </a:ext>
            </a:extLst>
          </p:cNvPr>
          <p:cNvSpPr/>
          <p:nvPr/>
        </p:nvSpPr>
        <p:spPr>
          <a:xfrm>
            <a:off x="573210" y="1276715"/>
            <a:ext cx="11220450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基础模型采用</a:t>
            </a:r>
            <a:r>
              <a:rPr lang="en-US" altLang="zh-CN" sz="2400" dirty="0"/>
              <a:t>VGG16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去掉</a:t>
            </a:r>
            <a:r>
              <a:rPr lang="en-US" altLang="zh-CN" sz="2400" dirty="0"/>
              <a:t>fc</a:t>
            </a:r>
            <a:r>
              <a:rPr lang="zh-CN" altLang="en-US" sz="2400" dirty="0"/>
              <a:t>层，使得</a:t>
            </a:r>
            <a:r>
              <a:rPr lang="en-US" altLang="zh-CN" sz="2400" dirty="0"/>
              <a:t>encoder</a:t>
            </a:r>
            <a:r>
              <a:rPr lang="zh-CN" altLang="en-US" sz="2400" dirty="0"/>
              <a:t>网络更小，更易训练</a:t>
            </a:r>
            <a:endParaRPr lang="en-US" altLang="zh-CN" sz="24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134M –&gt; 14.7M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decoder</a:t>
            </a:r>
            <a:r>
              <a:rPr lang="zh-CN" altLang="en-US" sz="2400" dirty="0"/>
              <a:t>网络将</a:t>
            </a:r>
            <a:r>
              <a:rPr lang="en-US" altLang="zh-CN" sz="2400" dirty="0"/>
              <a:t>encoder</a:t>
            </a:r>
            <a:r>
              <a:rPr lang="zh-CN" altLang="en-US" sz="2400" dirty="0"/>
              <a:t>网络中的低层像素映射到整张图像尺寸 </a:t>
            </a:r>
            <a:endParaRPr lang="en-US" altLang="zh-CN" sz="24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decoder</a:t>
            </a:r>
            <a:r>
              <a:rPr lang="zh-CN" altLang="en-US" sz="2400" dirty="0"/>
              <a:t>网络与</a:t>
            </a:r>
            <a:r>
              <a:rPr lang="en-US" altLang="zh-CN" sz="2400" dirty="0"/>
              <a:t>encoder</a:t>
            </a:r>
            <a:r>
              <a:rPr lang="zh-CN" altLang="en-US" sz="2400" dirty="0"/>
              <a:t>网络基本完全对成</a:t>
            </a:r>
            <a:endParaRPr lang="en-US" altLang="zh-CN" sz="24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最终，对每一个像素进行</a:t>
            </a:r>
            <a:r>
              <a:rPr lang="en-US" altLang="zh-CN" sz="2400" dirty="0"/>
              <a:t>multi-class soft-max</a:t>
            </a:r>
            <a:r>
              <a:rPr lang="zh-CN" altLang="en-US" sz="2400" dirty="0"/>
              <a:t>分类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decoder</a:t>
            </a:r>
            <a:r>
              <a:rPr lang="zh-CN" altLang="en-US" sz="2400" dirty="0"/>
              <a:t>网络进行上采样的采用</a:t>
            </a:r>
            <a:r>
              <a:rPr lang="en-US" altLang="zh-CN" sz="2400" dirty="0"/>
              <a:t>pool indices </a:t>
            </a:r>
          </a:p>
        </p:txBody>
      </p:sp>
    </p:spTree>
    <p:extLst>
      <p:ext uri="{BB962C8B-B14F-4D97-AF65-F5344CB8AC3E}">
        <p14:creationId xmlns:p14="http://schemas.microsoft.com/office/powerpoint/2010/main" val="70081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/>
              <a:t>pool indices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9C7932-5FEC-4F2A-A41E-A90D020DC086}"/>
              </a:ext>
            </a:extLst>
          </p:cNvPr>
          <p:cNvSpPr/>
          <p:nvPr/>
        </p:nvSpPr>
        <p:spPr>
          <a:xfrm>
            <a:off x="492369" y="1152418"/>
            <a:ext cx="11207261" cy="549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decoder</a:t>
            </a:r>
            <a:r>
              <a:rPr lang="zh-CN" altLang="en-US" sz="2400" dirty="0"/>
              <a:t>网络进行上采样的采用</a:t>
            </a:r>
            <a:r>
              <a:rPr lang="en-US" altLang="zh-CN" sz="2400" dirty="0"/>
              <a:t>pool indices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没有增加参数：稀疏，且不需要参与训练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降低内存：</a:t>
            </a:r>
            <a:r>
              <a:rPr lang="en-US" altLang="zh-CN" sz="2400" dirty="0"/>
              <a:t>decoder</a:t>
            </a:r>
            <a:r>
              <a:rPr lang="zh-CN" altLang="en-US" sz="2400" dirty="0"/>
              <a:t>不用存储</a:t>
            </a:r>
            <a:r>
              <a:rPr lang="en-US" altLang="zh-CN" sz="2400" dirty="0"/>
              <a:t>encoder</a:t>
            </a:r>
            <a:r>
              <a:rPr lang="zh-CN" altLang="en-US" sz="2400" dirty="0"/>
              <a:t>中的输出结果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提升了边界的描绘能力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该网络结构可以拓展到任意的</a:t>
            </a:r>
            <a:r>
              <a:rPr lang="en-US" altLang="zh-CN" sz="2400" dirty="0"/>
              <a:t>encoder-decoder</a:t>
            </a:r>
            <a:r>
              <a:rPr lang="zh-CN" altLang="en-US" sz="2400" dirty="0"/>
              <a:t>网络结构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0BFE98-0157-4E8C-A84E-9A4057F56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61"/>
          <a:stretch/>
        </p:blipFill>
        <p:spPr>
          <a:xfrm>
            <a:off x="671512" y="1490662"/>
            <a:ext cx="10848975" cy="28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Max-pooling</a:t>
            </a:r>
            <a:r>
              <a:rPr lang="zh-CN" altLang="en-US" sz="2400" dirty="0"/>
              <a:t>可以提高平移不变形： </a:t>
            </a:r>
            <a:endParaRPr lang="en-US" altLang="zh-CN" sz="2400" dirty="0"/>
          </a:p>
          <a:p>
            <a:pPr lvl="1"/>
            <a:r>
              <a:rPr lang="en-US" altLang="zh-CN" sz="2000" dirty="0"/>
              <a:t>Max-pooling is used to achieve translation invariance over small spatial shifts in the input image.</a:t>
            </a:r>
          </a:p>
          <a:p>
            <a:r>
              <a:rPr lang="zh-CN" altLang="en-US" sz="2400" dirty="0"/>
              <a:t>降采样是的</a:t>
            </a:r>
            <a:r>
              <a:rPr lang="en-US" altLang="zh-CN" sz="2400" dirty="0"/>
              <a:t>feature</a:t>
            </a:r>
            <a:r>
              <a:rPr lang="zh-CN" altLang="en-US" sz="2400" dirty="0"/>
              <a:t>层上的每一个点对应原图上一块很大的区域 </a:t>
            </a:r>
            <a:endParaRPr lang="en-US" altLang="zh-CN" sz="2400" dirty="0"/>
          </a:p>
          <a:p>
            <a:pPr lvl="1"/>
            <a:r>
              <a:rPr lang="en-US" altLang="zh-CN" sz="2000" dirty="0"/>
              <a:t>Sub-sampling results in a large input image context (spatial window) for each pixel in the feature map.</a:t>
            </a:r>
          </a:p>
          <a:p>
            <a:r>
              <a:rPr lang="zh-CN" altLang="en-US" sz="2400" dirty="0"/>
              <a:t>多次的</a:t>
            </a:r>
            <a:r>
              <a:rPr lang="en-US" altLang="zh-CN" sz="2400" dirty="0"/>
              <a:t>max-pooling</a:t>
            </a:r>
            <a:r>
              <a:rPr lang="zh-CN" altLang="en-US" sz="2400" dirty="0"/>
              <a:t>和降采样虽然能够提高模型的分类能力，但是缺丢失了图像中的空间边界能力 </a:t>
            </a:r>
            <a:endParaRPr lang="en-US" altLang="zh-CN" sz="2400" dirty="0"/>
          </a:p>
          <a:p>
            <a:pPr lvl="1"/>
            <a:r>
              <a:rPr lang="en-US" altLang="zh-CN" sz="2000" dirty="0"/>
              <a:t>While several layers of max-pooling and sub-sampling can achieve more translation invariance for robust classification correspondingly there is loss of spatial resolution of the feature maps.</a:t>
            </a:r>
          </a:p>
          <a:p>
            <a:r>
              <a:rPr lang="zh-CN" altLang="en-US" sz="2400" dirty="0"/>
              <a:t>特征层上的空间位置关系对于分割任务非常重要 </a:t>
            </a:r>
            <a:endParaRPr lang="en-US" altLang="zh-CN" sz="2400" dirty="0"/>
          </a:p>
          <a:p>
            <a:pPr lvl="1"/>
            <a:r>
              <a:rPr lang="en-US" altLang="zh-CN" sz="2000" dirty="0"/>
              <a:t>The increasingly lossy (boundary detail) image representation is not beneficial for segmentation where boundary delineation is vital</a:t>
            </a:r>
          </a:p>
        </p:txBody>
      </p:sp>
    </p:spTree>
    <p:extLst>
      <p:ext uri="{BB962C8B-B14F-4D97-AF65-F5344CB8AC3E}">
        <p14:creationId xmlns:p14="http://schemas.microsoft.com/office/powerpoint/2010/main" val="478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对比分析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EDDF76-B2B2-4FEC-B32F-FA984BF84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265"/>
            <a:ext cx="10515600" cy="41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对比分析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采用双线性插值进行上采样，固定参数</a:t>
            </a:r>
            <a:r>
              <a:rPr lang="en-US" altLang="zh-CN" sz="2400" dirty="0"/>
              <a:t>【</a:t>
            </a:r>
            <a:r>
              <a:rPr lang="zh-CN" altLang="en-US" sz="2400" dirty="0"/>
              <a:t>不参与学习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采用</a:t>
            </a:r>
            <a:r>
              <a:rPr lang="en-US" altLang="zh-CN" sz="2400" dirty="0"/>
              <a:t>max-pooling indices</a:t>
            </a:r>
            <a:r>
              <a:rPr lang="zh-CN" altLang="en-US" sz="2400" dirty="0"/>
              <a:t>进行上采样</a:t>
            </a:r>
            <a:r>
              <a:rPr lang="en-US" altLang="zh-CN" sz="2400" dirty="0"/>
              <a:t>【</a:t>
            </a:r>
            <a:r>
              <a:rPr lang="zh-CN" altLang="en-US" sz="2400" dirty="0"/>
              <a:t>不参与学习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采用双线性插值进行上采样，参数参与学习 </a:t>
            </a:r>
            <a:endParaRPr lang="en-US" altLang="zh-CN" sz="2400" dirty="0"/>
          </a:p>
          <a:p>
            <a:pPr lvl="1"/>
            <a:r>
              <a:rPr lang="zh-CN" altLang="en-US" sz="2000" dirty="0"/>
              <a:t>双线性插值进行初始化</a:t>
            </a:r>
            <a:endParaRPr lang="en-US" altLang="zh-CN" sz="2000" dirty="0"/>
          </a:p>
          <a:p>
            <a:r>
              <a:rPr lang="en-US" altLang="zh-CN" sz="2400" dirty="0" err="1"/>
              <a:t>SegNet</a:t>
            </a:r>
            <a:r>
              <a:rPr lang="en-US" altLang="zh-CN" sz="2400" dirty="0"/>
              <a:t>-Basic</a:t>
            </a:r>
            <a:r>
              <a:rPr lang="zh-CN" altLang="en-US" sz="2400" dirty="0"/>
              <a:t>采用类似</a:t>
            </a:r>
            <a:r>
              <a:rPr lang="en-US" altLang="zh-CN" sz="2400" dirty="0"/>
              <a:t>FCN</a:t>
            </a:r>
            <a:r>
              <a:rPr lang="zh-CN" altLang="en-US" sz="2400" dirty="0"/>
              <a:t>的</a:t>
            </a:r>
            <a:r>
              <a:rPr lang="en-US" altLang="zh-CN" sz="2400" dirty="0"/>
              <a:t>decoder</a:t>
            </a:r>
            <a:r>
              <a:rPr lang="zh-CN" altLang="en-US" sz="2400" dirty="0"/>
              <a:t>方式 </a:t>
            </a:r>
            <a:endParaRPr lang="en-US" altLang="zh-CN" sz="2400" dirty="0"/>
          </a:p>
          <a:p>
            <a:pPr lvl="1"/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encoder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decoder</a:t>
            </a:r>
          </a:p>
          <a:p>
            <a:pPr lvl="1"/>
            <a:r>
              <a:rPr lang="en-US" altLang="zh-CN" sz="2000" dirty="0"/>
              <a:t>upsample</a:t>
            </a:r>
            <a:r>
              <a:rPr lang="zh-CN" altLang="en-US" sz="2000" dirty="0"/>
              <a:t>上采样采用下采样</a:t>
            </a:r>
            <a:r>
              <a:rPr lang="en-US" altLang="zh-CN" sz="2000" dirty="0" err="1"/>
              <a:t>downsample</a:t>
            </a:r>
            <a:r>
              <a:rPr lang="zh-CN" altLang="en-US" sz="2000" dirty="0"/>
              <a:t>的</a:t>
            </a:r>
            <a:r>
              <a:rPr lang="en-US" altLang="zh-CN" sz="2000" dirty="0"/>
              <a:t>indices</a:t>
            </a:r>
          </a:p>
          <a:p>
            <a:pPr lvl="1"/>
            <a:r>
              <a:rPr lang="en-US" altLang="zh-CN" sz="2000" dirty="0"/>
              <a:t>encoder</a:t>
            </a:r>
            <a:r>
              <a:rPr lang="zh-CN" altLang="en-US" sz="2000" dirty="0"/>
              <a:t>／</a:t>
            </a:r>
            <a:r>
              <a:rPr lang="en-US" altLang="zh-CN" sz="2000" dirty="0"/>
              <a:t>decoder</a:t>
            </a:r>
            <a:r>
              <a:rPr lang="zh-CN" altLang="en-US" sz="2000" dirty="0"/>
              <a:t>上，每一个</a:t>
            </a:r>
            <a:r>
              <a:rPr lang="en-US" altLang="zh-CN" sz="2000" dirty="0"/>
              <a:t>conv</a:t>
            </a:r>
            <a:r>
              <a:rPr lang="zh-CN" altLang="en-US" sz="2000" dirty="0"/>
              <a:t>之后接一个</a:t>
            </a:r>
            <a:r>
              <a:rPr lang="en-US" altLang="zh-CN" sz="2000" dirty="0"/>
              <a:t>BN</a:t>
            </a:r>
            <a:r>
              <a:rPr lang="zh-CN" altLang="en-US" sz="2000" dirty="0"/>
              <a:t>操作。</a:t>
            </a:r>
            <a:endParaRPr lang="en-US" altLang="zh-CN" sz="2000" dirty="0"/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decoder</a:t>
            </a:r>
            <a:r>
              <a:rPr lang="zh-CN" altLang="en-US" sz="2000" dirty="0"/>
              <a:t>网络，</a:t>
            </a:r>
            <a:r>
              <a:rPr lang="en-US" altLang="zh-CN" sz="2000" dirty="0"/>
              <a:t>conv</a:t>
            </a:r>
            <a:r>
              <a:rPr lang="zh-CN" altLang="en-US" sz="2000" dirty="0"/>
              <a:t>中没有采用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非线性激活函数和</a:t>
            </a:r>
            <a:r>
              <a:rPr lang="en-US" altLang="zh-CN" sz="2000" dirty="0"/>
              <a:t>biases</a:t>
            </a:r>
            <a:r>
              <a:rPr lang="zh-CN" altLang="en-US" sz="2000" dirty="0"/>
              <a:t>偏置</a:t>
            </a:r>
            <a:endParaRPr lang="en-US" altLang="zh-CN" sz="2000" dirty="0"/>
          </a:p>
          <a:p>
            <a:pPr lvl="1"/>
            <a:r>
              <a:rPr lang="zh-CN" altLang="en-US" sz="2000" dirty="0"/>
              <a:t>采用</a:t>
            </a:r>
            <a:r>
              <a:rPr lang="en-US" altLang="zh-CN" sz="2000" dirty="0"/>
              <a:t>7x7</a:t>
            </a:r>
            <a:r>
              <a:rPr lang="zh-CN" altLang="en-US" sz="2000" dirty="0"/>
              <a:t>卷积核，则</a:t>
            </a:r>
            <a:r>
              <a:rPr lang="en-US" altLang="zh-CN" sz="2000" dirty="0"/>
              <a:t>VGG layer4</a:t>
            </a:r>
            <a:r>
              <a:rPr lang="zh-CN" altLang="en-US" sz="2000" dirty="0"/>
              <a:t>的感受野为</a:t>
            </a:r>
            <a:r>
              <a:rPr lang="en-US" altLang="zh-CN" sz="2000" dirty="0"/>
              <a:t>106x106</a:t>
            </a:r>
          </a:p>
          <a:p>
            <a:pPr lvl="1"/>
            <a:r>
              <a:rPr lang="en-US" altLang="zh-CN" sz="2000" dirty="0"/>
              <a:t>decoder</a:t>
            </a:r>
            <a:r>
              <a:rPr lang="zh-CN" altLang="en-US" sz="2000" dirty="0"/>
              <a:t>卷积的</a:t>
            </a:r>
            <a:r>
              <a:rPr lang="en-US" altLang="zh-CN" sz="2000" dirty="0"/>
              <a:t>filter</a:t>
            </a:r>
            <a:r>
              <a:rPr lang="zh-CN" altLang="en-US" sz="2000" dirty="0"/>
              <a:t>个数与对一个的</a:t>
            </a:r>
            <a:r>
              <a:rPr lang="en-US" altLang="zh-CN" sz="2000" dirty="0"/>
              <a:t>encoder</a:t>
            </a:r>
            <a:r>
              <a:rPr lang="zh-CN" altLang="en-US" sz="2000" dirty="0"/>
              <a:t>卷积</a:t>
            </a:r>
            <a:r>
              <a:rPr lang="en-US" altLang="zh-CN" sz="2000" dirty="0"/>
              <a:t>filter</a:t>
            </a:r>
            <a:r>
              <a:rPr lang="zh-CN" altLang="en-US" sz="2000" dirty="0"/>
              <a:t>个数相同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347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对比分析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SegNet-SingleChannelDecoder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000" dirty="0"/>
              <a:t>decoder</a:t>
            </a:r>
            <a:r>
              <a:rPr lang="zh-CN" altLang="en-US" sz="2000" dirty="0"/>
              <a:t>卷积核个数为</a:t>
            </a:r>
            <a:r>
              <a:rPr lang="en-US" altLang="zh-CN" sz="2000" dirty="0"/>
              <a:t>1</a:t>
            </a:r>
          </a:p>
          <a:p>
            <a:r>
              <a:rPr lang="en-US" altLang="zh-CN" sz="2400" dirty="0"/>
              <a:t>FCN-Basic-</a:t>
            </a:r>
            <a:r>
              <a:rPr lang="en-US" altLang="zh-CN" sz="2400" dirty="0" err="1"/>
              <a:t>NoDimReduction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000" dirty="0"/>
              <a:t>最终的维度和对应的</a:t>
            </a:r>
            <a:r>
              <a:rPr lang="en-US" altLang="zh-CN" sz="2000" dirty="0"/>
              <a:t>encoder</a:t>
            </a:r>
            <a:r>
              <a:rPr lang="zh-CN" altLang="en-US" sz="2000" dirty="0"/>
              <a:t>相对应</a:t>
            </a:r>
            <a:endParaRPr lang="en-US" altLang="zh-CN" sz="2000" dirty="0"/>
          </a:p>
          <a:p>
            <a:r>
              <a:rPr lang="zh-CN" altLang="en-US" sz="2400" dirty="0"/>
              <a:t>结论还是</a:t>
            </a:r>
            <a:r>
              <a:rPr lang="en-US" altLang="zh-CN" sz="2400" dirty="0"/>
              <a:t>FCN-Basic-</a:t>
            </a:r>
            <a:r>
              <a:rPr lang="en-US" altLang="zh-CN" sz="2400" dirty="0" err="1"/>
              <a:t>NoDimReduction</a:t>
            </a:r>
            <a:r>
              <a:rPr lang="zh-CN" altLang="en-US" sz="2400" dirty="0"/>
              <a:t>的效果最好</a:t>
            </a:r>
          </a:p>
        </p:txBody>
      </p:sp>
    </p:spTree>
    <p:extLst>
      <p:ext uri="{BB962C8B-B14F-4D97-AF65-F5344CB8AC3E}">
        <p14:creationId xmlns:p14="http://schemas.microsoft.com/office/powerpoint/2010/main" val="370285176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492</Words>
  <Application>Microsoft Office PowerPoint</Application>
  <PresentationFormat>宽屏</PresentationFormat>
  <Paragraphs>69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Arial</vt:lpstr>
      <vt:lpstr>Impact</vt:lpstr>
      <vt:lpstr>A000120140530A99PPBG</vt:lpstr>
      <vt:lpstr>SegNet</vt:lpstr>
      <vt:lpstr>论文信息</vt:lpstr>
      <vt:lpstr>框架</vt:lpstr>
      <vt:lpstr>说明</vt:lpstr>
      <vt:lpstr>pool indices</vt:lpstr>
      <vt:lpstr>注意</vt:lpstr>
      <vt:lpstr>对比分析</vt:lpstr>
      <vt:lpstr>对比分析</vt:lpstr>
      <vt:lpstr>对比分析</vt:lpstr>
      <vt:lpstr>效果</vt:lpstr>
      <vt:lpstr>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辛雨菡</cp:lastModifiedBy>
  <cp:revision>74</cp:revision>
  <dcterms:created xsi:type="dcterms:W3CDTF">2018-08-10T09:41:38Z</dcterms:created>
  <dcterms:modified xsi:type="dcterms:W3CDTF">2019-06-05T10:57:42Z</dcterms:modified>
</cp:coreProperties>
</file>