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67" r:id="rId3"/>
    <p:sldId id="283" r:id="rId4"/>
    <p:sldId id="657" r:id="rId5"/>
    <p:sldId id="268" r:id="rId6"/>
    <p:sldId id="656" r:id="rId7"/>
    <p:sldId id="290" r:id="rId8"/>
    <p:sldId id="662" r:id="rId9"/>
    <p:sldId id="289" r:id="rId10"/>
    <p:sldId id="660" r:id="rId11"/>
    <p:sldId id="661" r:id="rId12"/>
    <p:sldId id="26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324"/>
    <a:srgbClr val="0C4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9924" autoAdjust="0"/>
  </p:normalViewPr>
  <p:slideViewPr>
    <p:cSldViewPr snapToGrid="0" showGuides="1">
      <p:cViewPr varScale="1">
        <p:scale>
          <a:sx n="70" d="100"/>
          <a:sy n="70" d="100"/>
        </p:scale>
        <p:origin x="65" y="271"/>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BCEC9-DDE4-4B30-87D6-0017517D5E27}" type="datetimeFigureOut">
              <a:rPr lang="zh-CN" altLang="en-US" smtClean="0"/>
              <a:t>2019/6/5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4487E-253C-4F2A-AD3B-D7DF4058A670}" type="slidenum">
              <a:rPr lang="zh-CN" altLang="en-US" smtClean="0"/>
              <a:t>‹#›</a:t>
            </a:fld>
            <a:endParaRPr lang="zh-CN" altLang="en-US"/>
          </a:p>
        </p:txBody>
      </p:sp>
    </p:spTree>
    <p:extLst>
      <p:ext uri="{BB962C8B-B14F-4D97-AF65-F5344CB8AC3E}">
        <p14:creationId xmlns:p14="http://schemas.microsoft.com/office/powerpoint/2010/main" val="40672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照片为学生拍摄的礼堂</a:t>
            </a:r>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华文中宋" charset="0"/>
              </a:defRPr>
            </a:lvl1pPr>
            <a:lvl2pPr marL="742950" indent="-285750">
              <a:defRPr sz="2000" b="1">
                <a:solidFill>
                  <a:schemeClr val="tx1"/>
                </a:solidFill>
                <a:latin typeface="Arial" charset="0"/>
                <a:ea typeface="华文中宋" charset="0"/>
              </a:defRPr>
            </a:lvl2pPr>
            <a:lvl3pPr marL="1143000" indent="-228600">
              <a:defRPr sz="2000" b="1">
                <a:solidFill>
                  <a:schemeClr val="tx1"/>
                </a:solidFill>
                <a:latin typeface="Arial" charset="0"/>
                <a:ea typeface="华文中宋" charset="0"/>
              </a:defRPr>
            </a:lvl3pPr>
            <a:lvl4pPr marL="1600200" indent="-228600">
              <a:defRPr sz="2000" b="1">
                <a:solidFill>
                  <a:schemeClr val="tx1"/>
                </a:solidFill>
                <a:latin typeface="Arial" charset="0"/>
                <a:ea typeface="华文中宋" charset="0"/>
              </a:defRPr>
            </a:lvl4pPr>
            <a:lvl5pPr marL="2057400" indent="-228600">
              <a:defRPr sz="2000" b="1">
                <a:solidFill>
                  <a:schemeClr val="tx1"/>
                </a:solidFill>
                <a:latin typeface="Arial" charset="0"/>
                <a:ea typeface="华文中宋" charset="0"/>
              </a:defRPr>
            </a:lvl5pPr>
            <a:lvl6pPr marL="2514600" indent="-228600" eaLnBrk="0" fontAlgn="base" hangingPunct="0">
              <a:spcBef>
                <a:spcPct val="0"/>
              </a:spcBef>
              <a:spcAft>
                <a:spcPct val="0"/>
              </a:spcAft>
              <a:defRPr sz="2000" b="1">
                <a:solidFill>
                  <a:schemeClr val="tx1"/>
                </a:solidFill>
                <a:latin typeface="Arial" charset="0"/>
                <a:ea typeface="华文中宋" charset="0"/>
              </a:defRPr>
            </a:lvl6pPr>
            <a:lvl7pPr marL="2971800" indent="-228600" eaLnBrk="0" fontAlgn="base" hangingPunct="0">
              <a:spcBef>
                <a:spcPct val="0"/>
              </a:spcBef>
              <a:spcAft>
                <a:spcPct val="0"/>
              </a:spcAft>
              <a:defRPr sz="2000" b="1">
                <a:solidFill>
                  <a:schemeClr val="tx1"/>
                </a:solidFill>
                <a:latin typeface="Arial" charset="0"/>
                <a:ea typeface="华文中宋" charset="0"/>
              </a:defRPr>
            </a:lvl7pPr>
            <a:lvl8pPr marL="3429000" indent="-228600" eaLnBrk="0" fontAlgn="base" hangingPunct="0">
              <a:spcBef>
                <a:spcPct val="0"/>
              </a:spcBef>
              <a:spcAft>
                <a:spcPct val="0"/>
              </a:spcAft>
              <a:defRPr sz="2000" b="1">
                <a:solidFill>
                  <a:schemeClr val="tx1"/>
                </a:solidFill>
                <a:latin typeface="Arial" charset="0"/>
                <a:ea typeface="华文中宋" charset="0"/>
              </a:defRPr>
            </a:lvl8pPr>
            <a:lvl9pPr marL="3886200" indent="-228600" eaLnBrk="0" fontAlgn="base" hangingPunct="0">
              <a:spcBef>
                <a:spcPct val="0"/>
              </a:spcBef>
              <a:spcAft>
                <a:spcPct val="0"/>
              </a:spcAft>
              <a:defRPr sz="2000" b="1">
                <a:solidFill>
                  <a:schemeClr val="tx1"/>
                </a:solidFill>
                <a:latin typeface="Arial" charset="0"/>
                <a:ea typeface="华文中宋"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F000F6D-74D8-0C46-B428-4DE0EB034880}" type="slidenum">
              <a:rPr kumimoji="0" lang="zh-CN" altLang="en-US" sz="1200" b="0" i="0" u="none" strike="noStrike" kern="1200" cap="none" spc="0" normalizeH="0" baseline="0" noProof="0">
                <a:ln>
                  <a:noFill/>
                </a:ln>
                <a:solidFill>
                  <a:prstClr val="black"/>
                </a:solidFill>
                <a:effectLst/>
                <a:uLnTx/>
                <a:uFillTx/>
                <a:latin typeface="Arial" charset="0"/>
                <a:ea typeface="宋体"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Arial" charset="0"/>
              <a:ea typeface="宋体" charset="0"/>
              <a:cs typeface="+mn-cs"/>
            </a:endParaRPr>
          </a:p>
        </p:txBody>
      </p:sp>
    </p:spTree>
    <p:extLst>
      <p:ext uri="{BB962C8B-B14F-4D97-AF65-F5344CB8AC3E}">
        <p14:creationId xmlns:p14="http://schemas.microsoft.com/office/powerpoint/2010/main" val="1679339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10</a:t>
            </a:fld>
            <a:endParaRPr lang="zh-CN" altLang="en-US"/>
          </a:p>
        </p:txBody>
      </p:sp>
    </p:spTree>
    <p:extLst>
      <p:ext uri="{BB962C8B-B14F-4D97-AF65-F5344CB8AC3E}">
        <p14:creationId xmlns:p14="http://schemas.microsoft.com/office/powerpoint/2010/main" val="411842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11</a:t>
            </a:fld>
            <a:endParaRPr lang="zh-CN" altLang="en-US"/>
          </a:p>
        </p:txBody>
      </p:sp>
    </p:spTree>
    <p:extLst>
      <p:ext uri="{BB962C8B-B14F-4D97-AF65-F5344CB8AC3E}">
        <p14:creationId xmlns:p14="http://schemas.microsoft.com/office/powerpoint/2010/main" val="4235166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12</a:t>
            </a:fld>
            <a:endParaRPr lang="zh-CN" altLang="en-US"/>
          </a:p>
        </p:txBody>
      </p:sp>
    </p:spTree>
    <p:extLst>
      <p:ext uri="{BB962C8B-B14F-4D97-AF65-F5344CB8AC3E}">
        <p14:creationId xmlns:p14="http://schemas.microsoft.com/office/powerpoint/2010/main" val="362482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2</a:t>
            </a:fld>
            <a:endParaRPr lang="zh-CN" altLang="en-US"/>
          </a:p>
        </p:txBody>
      </p:sp>
    </p:spTree>
    <p:extLst>
      <p:ext uri="{BB962C8B-B14F-4D97-AF65-F5344CB8AC3E}">
        <p14:creationId xmlns:p14="http://schemas.microsoft.com/office/powerpoint/2010/main" val="3916380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3</a:t>
            </a:fld>
            <a:endParaRPr lang="zh-CN" altLang="en-US"/>
          </a:p>
        </p:txBody>
      </p:sp>
    </p:spTree>
    <p:extLst>
      <p:ext uri="{BB962C8B-B14F-4D97-AF65-F5344CB8AC3E}">
        <p14:creationId xmlns:p14="http://schemas.microsoft.com/office/powerpoint/2010/main" val="2816889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4</a:t>
            </a:fld>
            <a:endParaRPr lang="zh-CN" altLang="en-US"/>
          </a:p>
        </p:txBody>
      </p:sp>
    </p:spTree>
    <p:extLst>
      <p:ext uri="{BB962C8B-B14F-4D97-AF65-F5344CB8AC3E}">
        <p14:creationId xmlns:p14="http://schemas.microsoft.com/office/powerpoint/2010/main" val="1193365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5</a:t>
            </a:fld>
            <a:endParaRPr lang="zh-CN" altLang="en-US"/>
          </a:p>
        </p:txBody>
      </p:sp>
    </p:spTree>
    <p:extLst>
      <p:ext uri="{BB962C8B-B14F-4D97-AF65-F5344CB8AC3E}">
        <p14:creationId xmlns:p14="http://schemas.microsoft.com/office/powerpoint/2010/main" val="1801776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6</a:t>
            </a:fld>
            <a:endParaRPr lang="zh-CN" altLang="en-US"/>
          </a:p>
        </p:txBody>
      </p:sp>
    </p:spTree>
    <p:extLst>
      <p:ext uri="{BB962C8B-B14F-4D97-AF65-F5344CB8AC3E}">
        <p14:creationId xmlns:p14="http://schemas.microsoft.com/office/powerpoint/2010/main" val="1632351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7</a:t>
            </a:fld>
            <a:endParaRPr lang="zh-CN" altLang="en-US"/>
          </a:p>
        </p:txBody>
      </p:sp>
    </p:spTree>
    <p:extLst>
      <p:ext uri="{BB962C8B-B14F-4D97-AF65-F5344CB8AC3E}">
        <p14:creationId xmlns:p14="http://schemas.microsoft.com/office/powerpoint/2010/main" val="1579554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8</a:t>
            </a:fld>
            <a:endParaRPr lang="zh-CN" altLang="en-US"/>
          </a:p>
        </p:txBody>
      </p:sp>
    </p:spTree>
    <p:extLst>
      <p:ext uri="{BB962C8B-B14F-4D97-AF65-F5344CB8AC3E}">
        <p14:creationId xmlns:p14="http://schemas.microsoft.com/office/powerpoint/2010/main" val="2722767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FD4487E-253C-4F2A-AD3B-D7DF4058A670}" type="slidenum">
              <a:rPr lang="zh-CN" altLang="en-US" smtClean="0"/>
              <a:t>9</a:t>
            </a:fld>
            <a:endParaRPr lang="zh-CN" altLang="en-US"/>
          </a:p>
        </p:txBody>
      </p:sp>
    </p:spTree>
    <p:extLst>
      <p:ext uri="{BB962C8B-B14F-4D97-AF65-F5344CB8AC3E}">
        <p14:creationId xmlns:p14="http://schemas.microsoft.com/office/powerpoint/2010/main" val="1694970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32C326A-3541-E547-8C03-5779D23648EF}"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3597BDB-C194-6F4E-8639-1B954A600FDB}"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80679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0768"/>
            <a:ext cx="10515600" cy="5061482"/>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B7777B4F-0286-DE44-939A-59B26D3141B7}"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dirty="0"/>
              <a:t>单击此处编辑母版标题样式</a:t>
            </a:r>
            <a:endParaRPr lang="en-US" dirty="0"/>
          </a:p>
        </p:txBody>
      </p:sp>
      <p:grpSp>
        <p:nvGrpSpPr>
          <p:cNvPr id="16" name="组合 15"/>
          <p:cNvGrpSpPr/>
          <p:nvPr userDrawn="1"/>
        </p:nvGrpSpPr>
        <p:grpSpPr>
          <a:xfrm>
            <a:off x="815009" y="1021543"/>
            <a:ext cx="10538791" cy="0"/>
            <a:chOff x="815009" y="1021543"/>
            <a:chExt cx="10538791" cy="0"/>
          </a:xfrm>
        </p:grpSpPr>
        <p:cxnSp>
          <p:nvCxnSpPr>
            <p:cNvPr id="8" name="直接连接符 7"/>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10" name="图片 9"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154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87F89CA9-0F6A-E745-B1B5-0B3A7BE5D970}"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B721F5A-A6F2-4C4E-BFC8-8F7E8C0B0E84}"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15600" cy="1021543"/>
          </a:xfrm>
        </p:spPr>
        <p:txBody>
          <a:bodyPr vert="horz" lIns="91440" tIns="45720" rIns="91440" bIns="45720" rtlCol="0" anchor="b">
            <a:normAutofit/>
          </a:bodyPr>
          <a:lstStyle>
            <a:lvl1pPr>
              <a:lnSpc>
                <a:spcPct val="100000"/>
              </a:lnSpc>
              <a:defRPr lang="en-US" sz="4000" b="1" dirty="0"/>
            </a:lvl1pPr>
          </a:lstStyle>
          <a:p>
            <a:pPr lvl="0"/>
            <a:r>
              <a:rPr lang="zh-CN" altLang="en-US" dirty="0"/>
              <a:t>单击此处编辑母版标题样式</a:t>
            </a:r>
            <a:endParaRPr lang="en-US" dirty="0"/>
          </a:p>
        </p:txBody>
      </p:sp>
      <p:grpSp>
        <p:nvGrpSpPr>
          <p:cNvPr id="6" name="组合 5"/>
          <p:cNvGrpSpPr/>
          <p:nvPr userDrawn="1"/>
        </p:nvGrpSpPr>
        <p:grpSpPr>
          <a:xfrm>
            <a:off x="815009" y="1021543"/>
            <a:ext cx="10538791" cy="0"/>
            <a:chOff x="815009" y="1021543"/>
            <a:chExt cx="10538791" cy="0"/>
          </a:xfrm>
        </p:grpSpPr>
        <p:cxnSp>
          <p:nvCxnSpPr>
            <p:cNvPr id="7" name="直接连接符 6"/>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9" name="图片 8"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060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30E72066-6174-6145-AA6B-3DE5C9EA0DC8}"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16697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a:t>单击此处编辑母版标题样式</a:t>
            </a:r>
            <a:endParaRPr lang="en-US" dirty="0"/>
          </a:p>
        </p:txBody>
      </p:sp>
      <p:sp>
        <p:nvSpPr>
          <p:cNvPr id="3" name="KSO_FD"/>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41EA215-7A23-544C-A92E-4577682AAD9A}" type="datetimeFigureOut">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KSO_FT"/>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KSO_FN"/>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50E2911-4B38-3847-BB6A-657490750D80}" type="slidenum">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27462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A7C40F-0D87-4C47-A7B0-B93EF7B2BEDD}" type="datetimeFigureOut">
              <a:rPr lang="zh-CN" altLang="en-US" smtClean="0"/>
              <a:t>2019/6/5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116567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A7C40F-0D87-4C47-A7B0-B93EF7B2BEDD}" type="datetimeFigureOut">
              <a:rPr lang="zh-CN" altLang="en-US" smtClean="0"/>
              <a:t>2019/6/5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749575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63C5E0C2-28B8-CE44-9D60-588CFEE87B31}"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2019/6/5</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1093995-55F8-9440-9010-524D68AC1856}"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3675512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5" r:id="rId6"/>
    <p:sldLayoutId id="214748367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0" y="2088106"/>
            <a:ext cx="12192000" cy="255927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1" i="0" u="none" strike="noStrike" kern="1200" cap="none" spc="0" normalizeH="0" baseline="0" noProof="0" dirty="0">
              <a:ln>
                <a:noFill/>
              </a:ln>
              <a:solidFill>
                <a:prstClr val="white">
                  <a:alpha val="50000"/>
                </a:prstClr>
              </a:solidFill>
              <a:effectLst/>
              <a:uLnTx/>
              <a:uFillTx/>
              <a:latin typeface="Arial"/>
              <a:ea typeface="微软雅黑"/>
              <a:cs typeface="+mn-cs"/>
            </a:endParaRPr>
          </a:p>
        </p:txBody>
      </p:sp>
      <p:sp>
        <p:nvSpPr>
          <p:cNvPr id="2" name="标题 1"/>
          <p:cNvSpPr>
            <a:spLocks noGrp="1"/>
          </p:cNvSpPr>
          <p:nvPr>
            <p:ph type="ctrTitle"/>
          </p:nvPr>
        </p:nvSpPr>
        <p:spPr>
          <a:xfrm>
            <a:off x="1524000" y="1933085"/>
            <a:ext cx="9144000" cy="1992963"/>
          </a:xfrm>
        </p:spPr>
        <p:txBody>
          <a:bodyPr>
            <a:normAutofit/>
          </a:bodyPr>
          <a:lstStyle/>
          <a:p>
            <a:r>
              <a:rPr lang="en-US" altLang="zh-CN" dirty="0"/>
              <a:t>YOLO9000</a:t>
            </a:r>
            <a:endParaRPr lang="zh-CN" altLang="en-US" b="1" dirty="0"/>
          </a:p>
        </p:txBody>
      </p:sp>
      <p:pic>
        <p:nvPicPr>
          <p:cNvPr id="6" name="图片 5" descr="横版组合——透明.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23853" y="698565"/>
            <a:ext cx="5144295"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848664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分析</a:t>
            </a:r>
          </a:p>
        </p:txBody>
      </p:sp>
      <p:sp>
        <p:nvSpPr>
          <p:cNvPr id="3" name="内容占位符 2"/>
          <p:cNvSpPr>
            <a:spLocks noGrp="1"/>
          </p:cNvSpPr>
          <p:nvPr>
            <p:ph idx="1"/>
          </p:nvPr>
        </p:nvSpPr>
        <p:spPr/>
        <p:txBody>
          <a:bodyPr>
            <a:normAutofit/>
          </a:bodyPr>
          <a:lstStyle/>
          <a:p>
            <a:r>
              <a:rPr lang="en-US" altLang="zh-CN" sz="2400" dirty="0"/>
              <a:t>Yolo9000</a:t>
            </a:r>
            <a:r>
              <a:rPr lang="zh-CN" altLang="en-US" sz="2400" dirty="0"/>
              <a:t>目标检测算法改进如下： </a:t>
            </a:r>
          </a:p>
          <a:p>
            <a:r>
              <a:rPr lang="zh-CN" altLang="en-US" sz="2400" dirty="0"/>
              <a:t>使用</a:t>
            </a:r>
            <a:r>
              <a:rPr lang="en-US" altLang="zh-CN" sz="2400" dirty="0"/>
              <a:t>Anchor boxes</a:t>
            </a:r>
            <a:r>
              <a:rPr lang="zh-CN" altLang="en-US" sz="2400" dirty="0"/>
              <a:t>取代原始网格化的方法，使用</a:t>
            </a:r>
            <a:r>
              <a:rPr lang="en-US" altLang="zh-CN" sz="2400" dirty="0"/>
              <a:t>K-Means</a:t>
            </a:r>
            <a:r>
              <a:rPr lang="zh-CN" altLang="en-US" sz="2400" dirty="0"/>
              <a:t>聚类来选择</a:t>
            </a:r>
            <a:r>
              <a:rPr lang="en-US" altLang="zh-CN" sz="2400" dirty="0"/>
              <a:t>Anchor boxes</a:t>
            </a:r>
            <a:r>
              <a:rPr lang="zh-CN" altLang="en-US" sz="2400" dirty="0"/>
              <a:t>的大小，而不是手动选择采集。</a:t>
            </a:r>
          </a:p>
          <a:p>
            <a:r>
              <a:rPr lang="zh-CN" altLang="en-US" sz="2400" dirty="0"/>
              <a:t>将低维特征和高维特征数据融合</a:t>
            </a:r>
            <a:r>
              <a:rPr lang="en-US" altLang="zh-CN" sz="2400" dirty="0"/>
              <a:t>(</a:t>
            </a:r>
            <a:r>
              <a:rPr lang="zh-CN" altLang="en-US" sz="2400" dirty="0"/>
              <a:t>直通层</a:t>
            </a:r>
            <a:r>
              <a:rPr lang="en-US" altLang="zh-CN" sz="2400" dirty="0"/>
              <a:t>)</a:t>
            </a:r>
            <a:r>
              <a:rPr lang="zh-CN" altLang="en-US" sz="2400" dirty="0"/>
              <a:t>，低维特征是高维特征的下采样后重塑相同大小的尺寸。 </a:t>
            </a:r>
          </a:p>
          <a:p>
            <a:r>
              <a:rPr lang="zh-CN" altLang="en-US" sz="2400" dirty="0"/>
              <a:t>多尺度训练；类似于随机裁剪等数据增强，可以使网络在不同的尺度下保持稳健，与随机裁剪相比，多尺度方式更容易扩大较小尺寸的物体。 </a:t>
            </a:r>
            <a:endParaRPr lang="en-US" altLang="zh-CN" sz="2400" dirty="0"/>
          </a:p>
        </p:txBody>
      </p:sp>
    </p:spTree>
    <p:extLst>
      <p:ext uri="{BB962C8B-B14F-4D97-AF65-F5344CB8AC3E}">
        <p14:creationId xmlns:p14="http://schemas.microsoft.com/office/powerpoint/2010/main" val="1316673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分析</a:t>
            </a:r>
          </a:p>
        </p:txBody>
      </p:sp>
      <p:sp>
        <p:nvSpPr>
          <p:cNvPr id="3" name="内容占位符 2"/>
          <p:cNvSpPr>
            <a:spLocks noGrp="1"/>
          </p:cNvSpPr>
          <p:nvPr>
            <p:ph idx="1"/>
          </p:nvPr>
        </p:nvSpPr>
        <p:spPr/>
        <p:txBody>
          <a:bodyPr>
            <a:normAutofit/>
          </a:bodyPr>
          <a:lstStyle/>
          <a:p>
            <a:r>
              <a:rPr lang="zh-CN" altLang="en-US" sz="2400" dirty="0"/>
              <a:t>新颖性： </a:t>
            </a:r>
          </a:p>
          <a:p>
            <a:pPr lvl="1"/>
            <a:r>
              <a:rPr lang="zh-CN" altLang="en-US" sz="2000" dirty="0"/>
              <a:t>将检测和分类任务进行协同训练，使用分层树表示类别进行类别标记。结果令人印象深刻，该网络可以在检测任务中检测超过</a:t>
            </a:r>
            <a:r>
              <a:rPr lang="en-US" altLang="zh-CN" sz="2000" dirty="0"/>
              <a:t>9000</a:t>
            </a:r>
            <a:r>
              <a:rPr lang="zh-CN" altLang="en-US" sz="2000" dirty="0"/>
              <a:t>个类别。</a:t>
            </a:r>
          </a:p>
          <a:p>
            <a:pPr lvl="1"/>
            <a:r>
              <a:rPr lang="zh-CN" altLang="en-US" sz="2000" dirty="0"/>
              <a:t>引入自动</a:t>
            </a:r>
            <a:r>
              <a:rPr lang="en-US" altLang="zh-CN" sz="2000" dirty="0"/>
              <a:t>Anchor boxes</a:t>
            </a:r>
            <a:r>
              <a:rPr lang="zh-CN" altLang="en-US" sz="2000" dirty="0"/>
              <a:t>尺寸大小，特征融合，多尺度训练等新技术，提高检测性能。</a:t>
            </a:r>
          </a:p>
          <a:p>
            <a:pPr lvl="1"/>
            <a:r>
              <a:rPr lang="zh-CN" altLang="en-US" sz="2000" dirty="0"/>
              <a:t>对比当前</a:t>
            </a:r>
            <a:r>
              <a:rPr lang="en-US" altLang="zh-CN" sz="2000" dirty="0"/>
              <a:t>Faster-RCNN/SSD</a:t>
            </a:r>
            <a:r>
              <a:rPr lang="zh-CN" altLang="en-US" sz="2000" dirty="0"/>
              <a:t>等，在</a:t>
            </a:r>
            <a:r>
              <a:rPr lang="en-US" altLang="zh-CN" sz="2000" dirty="0"/>
              <a:t>VOC2012</a:t>
            </a:r>
            <a:r>
              <a:rPr lang="zh-CN" altLang="en-US" sz="2000" dirty="0"/>
              <a:t>结果更好，速度更快，泛化性能更强。 </a:t>
            </a:r>
          </a:p>
          <a:p>
            <a:r>
              <a:rPr lang="zh-CN" altLang="en-US" sz="2400" dirty="0"/>
              <a:t>不足： </a:t>
            </a:r>
          </a:p>
          <a:p>
            <a:pPr lvl="1"/>
            <a:r>
              <a:rPr lang="en-US" altLang="zh-CN" sz="2000" dirty="0"/>
              <a:t>COCO</a:t>
            </a:r>
            <a:r>
              <a:rPr lang="zh-CN" altLang="en-US" sz="2000" dirty="0"/>
              <a:t>数据集上评估结果并不是很理想。如果使用来自不同图层的更多特征图，检测性能将会进一步改进。仅仅使用最后一层可能会影响检测较小物体。文中提到通过”下采样”低维特征，这种在某种情况下削弱高分辨率优势。解决方法可以通过上采样高维特征与低维特征相结合会更加有效。</a:t>
            </a:r>
            <a:endParaRPr lang="en-US" altLang="zh-CN" sz="2000" dirty="0"/>
          </a:p>
        </p:txBody>
      </p:sp>
    </p:spTree>
    <p:extLst>
      <p:ext uri="{BB962C8B-B14F-4D97-AF65-F5344CB8AC3E}">
        <p14:creationId xmlns:p14="http://schemas.microsoft.com/office/powerpoint/2010/main" val="971641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9555" y="358903"/>
            <a:ext cx="4265218" cy="90000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096677" y="2252370"/>
            <a:ext cx="7998645" cy="2353260"/>
          </a:xfrm>
          <a:prstGeom prst="rect">
            <a:avLst/>
          </a:prstGeom>
        </p:spPr>
      </p:pic>
    </p:spTree>
    <p:extLst>
      <p:ext uri="{BB962C8B-B14F-4D97-AF65-F5344CB8AC3E}">
        <p14:creationId xmlns:p14="http://schemas.microsoft.com/office/powerpoint/2010/main" val="3960416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论文信息</a:t>
            </a:r>
          </a:p>
        </p:txBody>
      </p:sp>
      <p:sp>
        <p:nvSpPr>
          <p:cNvPr id="3" name="内容占位符 2"/>
          <p:cNvSpPr>
            <a:spLocks noGrp="1"/>
          </p:cNvSpPr>
          <p:nvPr>
            <p:ph idx="1"/>
          </p:nvPr>
        </p:nvSpPr>
        <p:spPr/>
        <p:txBody>
          <a:bodyPr>
            <a:normAutofit/>
          </a:bodyPr>
          <a:lstStyle/>
          <a:p>
            <a:r>
              <a:rPr lang="en-US" altLang="zh-CN" dirty="0"/>
              <a:t>Joseph Redmon, Ali Farhadi. YOLO9000: Better, Faster, Stronger. CVPR 2017: 6517-6525</a:t>
            </a:r>
          </a:p>
        </p:txBody>
      </p:sp>
    </p:spTree>
    <p:extLst>
      <p:ext uri="{BB962C8B-B14F-4D97-AF65-F5344CB8AC3E}">
        <p14:creationId xmlns:p14="http://schemas.microsoft.com/office/powerpoint/2010/main" val="104136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背景</a:t>
            </a:r>
          </a:p>
        </p:txBody>
      </p:sp>
      <p:sp>
        <p:nvSpPr>
          <p:cNvPr id="5" name="矩形 4">
            <a:extLst>
              <a:ext uri="{FF2B5EF4-FFF2-40B4-BE49-F238E27FC236}">
                <a16:creationId xmlns:a16="http://schemas.microsoft.com/office/drawing/2014/main" id="{49EE4ABC-450D-41DE-9FB5-88C49A82E76E}"/>
              </a:ext>
            </a:extLst>
          </p:cNvPr>
          <p:cNvSpPr/>
          <p:nvPr/>
        </p:nvSpPr>
        <p:spPr>
          <a:xfrm>
            <a:off x="581025" y="1300162"/>
            <a:ext cx="11220450" cy="3544560"/>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zh-CN" altLang="en-US" sz="2400" dirty="0"/>
              <a:t>现实世界通用的目标检测与识别性能要够快、够准、能够多类别的检测识别。目前主流的目标检测算法</a:t>
            </a:r>
            <a:r>
              <a:rPr lang="en-US" altLang="zh-CN" sz="2400" dirty="0"/>
              <a:t>(RCNN</a:t>
            </a:r>
            <a:r>
              <a:rPr lang="zh-CN" altLang="en-US" sz="2400" dirty="0"/>
              <a:t>系列</a:t>
            </a:r>
            <a:r>
              <a:rPr lang="en-US" altLang="zh-CN" sz="2400" dirty="0"/>
              <a:t>)</a:t>
            </a:r>
            <a:r>
              <a:rPr lang="zh-CN" altLang="en-US" sz="2400" dirty="0"/>
              <a:t>受限于少部分的目标检测识别，而且当下的目标检测数据集类别数较少，相比于图像分类数据集</a:t>
            </a:r>
            <a:r>
              <a:rPr lang="en-US" altLang="zh-CN" sz="2400" dirty="0"/>
              <a:t>(ImageNet)</a:t>
            </a:r>
            <a:r>
              <a:rPr lang="zh-CN" altLang="en-US" sz="2400" dirty="0"/>
              <a:t>相差较大。</a:t>
            </a:r>
            <a:endParaRPr lang="en-US" altLang="zh-CN" sz="2400" dirty="0"/>
          </a:p>
          <a:p>
            <a:pPr marL="228600" indent="-228600">
              <a:lnSpc>
                <a:spcPct val="90000"/>
              </a:lnSpc>
              <a:spcBef>
                <a:spcPts val="1000"/>
              </a:spcBef>
              <a:buFont typeface="Arial" panose="020B0604020202020204" pitchFamily="34" charset="0"/>
              <a:buChar char="•"/>
            </a:pPr>
            <a:r>
              <a:rPr lang="zh-CN" altLang="en-US" sz="2400" dirty="0"/>
              <a:t>当下计算机视觉领域中，更好的性能通常取决于训练更深的网络</a:t>
            </a:r>
            <a:r>
              <a:rPr lang="en-US" altLang="zh-CN" sz="2400" dirty="0"/>
              <a:t>(more deeper)</a:t>
            </a:r>
            <a:r>
              <a:rPr lang="zh-CN" altLang="en-US" sz="2400" dirty="0"/>
              <a:t>或者将多个模型组合在一起</a:t>
            </a:r>
            <a:r>
              <a:rPr lang="en-US" altLang="zh-CN" sz="2400" dirty="0"/>
              <a:t>(combined model)</a:t>
            </a:r>
            <a:r>
              <a:rPr lang="zh-CN" altLang="en-US" sz="2400" dirty="0"/>
              <a:t>。但是，</a:t>
            </a:r>
            <a:r>
              <a:rPr lang="en-US" altLang="zh-CN" sz="2400" dirty="0"/>
              <a:t>Yolov2</a:t>
            </a:r>
            <a:r>
              <a:rPr lang="zh-CN" altLang="en-US" sz="2400" dirty="0"/>
              <a:t>并没有增加网络深度，相反简化了网络使其更容易学习</a:t>
            </a:r>
            <a:r>
              <a:rPr lang="en-US" altLang="zh-CN" sz="2400" dirty="0"/>
              <a:t>(</a:t>
            </a:r>
            <a:r>
              <a:rPr lang="zh-CN" altLang="en-US" sz="2400" dirty="0"/>
              <a:t>这或许是作者想要保证</a:t>
            </a:r>
            <a:r>
              <a:rPr lang="en-US" altLang="zh-CN" sz="2400" dirty="0"/>
              <a:t>Yolo</a:t>
            </a:r>
            <a:r>
              <a:rPr lang="zh-CN" altLang="en-US" sz="2400" dirty="0"/>
              <a:t>算法的实时性和检测精度的折衷</a:t>
            </a:r>
            <a:r>
              <a:rPr lang="en-US" altLang="zh-CN" sz="2400" dirty="0"/>
              <a:t>)</a:t>
            </a:r>
            <a:r>
              <a:rPr lang="zh-CN" altLang="en-US" sz="2400" dirty="0"/>
              <a:t>。早期作者提出的</a:t>
            </a:r>
            <a:r>
              <a:rPr lang="en-US" altLang="zh-CN" sz="2400" dirty="0"/>
              <a:t>Yolo</a:t>
            </a:r>
            <a:r>
              <a:rPr lang="zh-CN" altLang="en-US" sz="2400" dirty="0"/>
              <a:t>第一版本相比于区域提取</a:t>
            </a:r>
            <a:r>
              <a:rPr lang="en-US" altLang="zh-CN" sz="2400" dirty="0"/>
              <a:t>(Region Proposal)</a:t>
            </a:r>
            <a:r>
              <a:rPr lang="zh-CN" altLang="en-US" sz="2400" dirty="0"/>
              <a:t>方法的算法框架</a:t>
            </a:r>
            <a:r>
              <a:rPr lang="en-US" altLang="zh-CN" sz="2400" dirty="0"/>
              <a:t>(R-CNN/Fast-RCNN)</a:t>
            </a:r>
            <a:r>
              <a:rPr lang="zh-CN" altLang="en-US" sz="2400" dirty="0"/>
              <a:t>主要缺点是边界框</a:t>
            </a:r>
            <a:r>
              <a:rPr lang="en-US" altLang="zh-CN" sz="2400" dirty="0"/>
              <a:t>(bounding boxes)</a:t>
            </a:r>
            <a:r>
              <a:rPr lang="zh-CN" altLang="en-US" sz="2400" dirty="0"/>
              <a:t>定位精度不准和召回率低。因此，</a:t>
            </a:r>
            <a:r>
              <a:rPr lang="en-US" altLang="zh-CN" sz="2400" dirty="0"/>
              <a:t>Yolov2</a:t>
            </a:r>
            <a:r>
              <a:rPr lang="zh-CN" altLang="en-US" sz="2400" dirty="0"/>
              <a:t>版本在保持分类准确率的情况下要提高</a:t>
            </a:r>
            <a:r>
              <a:rPr lang="en-US" altLang="zh-CN" sz="2400" dirty="0"/>
              <a:t>bounding boxes</a:t>
            </a:r>
            <a:r>
              <a:rPr lang="zh-CN" altLang="en-US" sz="2400" dirty="0"/>
              <a:t>的定位精度和召回率。</a:t>
            </a:r>
            <a:endParaRPr lang="en-US" altLang="zh-CN" sz="2400" dirty="0"/>
          </a:p>
        </p:txBody>
      </p:sp>
    </p:spTree>
    <p:extLst>
      <p:ext uri="{BB962C8B-B14F-4D97-AF65-F5344CB8AC3E}">
        <p14:creationId xmlns:p14="http://schemas.microsoft.com/office/powerpoint/2010/main" val="70081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改进</a:t>
            </a:r>
          </a:p>
        </p:txBody>
      </p:sp>
      <p:pic>
        <p:nvPicPr>
          <p:cNvPr id="3" name="图片 2">
            <a:extLst>
              <a:ext uri="{FF2B5EF4-FFF2-40B4-BE49-F238E27FC236}">
                <a16:creationId xmlns:a16="http://schemas.microsoft.com/office/drawing/2014/main" id="{F46104A3-7125-4C06-B497-ECDC8EC62765}"/>
              </a:ext>
            </a:extLst>
          </p:cNvPr>
          <p:cNvPicPr>
            <a:picLocks noChangeAspect="1"/>
          </p:cNvPicPr>
          <p:nvPr/>
        </p:nvPicPr>
        <p:blipFill>
          <a:blip r:embed="rId3"/>
          <a:stretch>
            <a:fillRect/>
          </a:stretch>
        </p:blipFill>
        <p:spPr>
          <a:xfrm>
            <a:off x="1691004" y="3056709"/>
            <a:ext cx="8809991" cy="3172151"/>
          </a:xfrm>
          <a:prstGeom prst="rect">
            <a:avLst/>
          </a:prstGeom>
        </p:spPr>
      </p:pic>
      <p:sp>
        <p:nvSpPr>
          <p:cNvPr id="6" name="矩形 5">
            <a:extLst>
              <a:ext uri="{FF2B5EF4-FFF2-40B4-BE49-F238E27FC236}">
                <a16:creationId xmlns:a16="http://schemas.microsoft.com/office/drawing/2014/main" id="{59E24C2F-7F7B-4A5A-AEDC-8D786E081163}"/>
              </a:ext>
            </a:extLst>
          </p:cNvPr>
          <p:cNvSpPr/>
          <p:nvPr/>
        </p:nvSpPr>
        <p:spPr>
          <a:xfrm>
            <a:off x="664307" y="1300808"/>
            <a:ext cx="10753970" cy="1678408"/>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altLang="zh-CN" sz="2400" dirty="0"/>
              <a:t>Yolov2(Yolo9000)</a:t>
            </a:r>
            <a:r>
              <a:rPr lang="zh-CN" altLang="en-US" sz="2400" dirty="0"/>
              <a:t>针对</a:t>
            </a:r>
            <a:r>
              <a:rPr lang="en-US" altLang="zh-CN" sz="2400" dirty="0"/>
              <a:t>Yolo</a:t>
            </a:r>
            <a:r>
              <a:rPr lang="zh-CN" altLang="en-US" sz="2400" dirty="0"/>
              <a:t>目标检测算法进一步改进，作者提出联合训练策略：</a:t>
            </a:r>
            <a:endParaRPr lang="en-US" altLang="zh-CN" sz="2400" dirty="0"/>
          </a:p>
          <a:p>
            <a:pPr marL="228600" indent="-228600">
              <a:lnSpc>
                <a:spcPct val="90000"/>
              </a:lnSpc>
              <a:spcBef>
                <a:spcPts val="1000"/>
              </a:spcBef>
              <a:buFont typeface="Arial" panose="020B0604020202020204" pitchFamily="34" charset="0"/>
              <a:buChar char="•"/>
            </a:pPr>
            <a:r>
              <a:rPr lang="zh-CN" altLang="en-US" sz="2400" dirty="0"/>
              <a:t>将检测和分类数据集联合来训练目标检测模型。</a:t>
            </a:r>
            <a:endParaRPr lang="en-US" altLang="zh-CN" sz="2400" dirty="0"/>
          </a:p>
          <a:p>
            <a:pPr marL="228600" indent="-228600">
              <a:lnSpc>
                <a:spcPct val="90000"/>
              </a:lnSpc>
              <a:spcBef>
                <a:spcPts val="1000"/>
              </a:spcBef>
              <a:buFont typeface="Arial" panose="020B0604020202020204" pitchFamily="34" charset="0"/>
              <a:buChar char="•"/>
            </a:pPr>
            <a:r>
              <a:rPr lang="zh-CN" altLang="en-US" sz="2400" dirty="0"/>
              <a:t>具体方法：利用目标检测数据集来学习目标的定位，利用分类数据集来提升检测器鲁棒性和增加检测目标的类别数。</a:t>
            </a:r>
          </a:p>
        </p:txBody>
      </p:sp>
    </p:spTree>
    <p:extLst>
      <p:ext uri="{BB962C8B-B14F-4D97-AF65-F5344CB8AC3E}">
        <p14:creationId xmlns:p14="http://schemas.microsoft.com/office/powerpoint/2010/main" val="2449920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a:t>High Resolution Classifier</a:t>
            </a:r>
            <a:endParaRPr lang="zh-CN" altLang="en-US" dirty="0"/>
          </a:p>
        </p:txBody>
      </p:sp>
      <p:sp>
        <p:nvSpPr>
          <p:cNvPr id="4" name="矩形 3">
            <a:extLst>
              <a:ext uri="{FF2B5EF4-FFF2-40B4-BE49-F238E27FC236}">
                <a16:creationId xmlns:a16="http://schemas.microsoft.com/office/drawing/2014/main" id="{329C7932-5FEC-4F2A-A41E-A90D020DC086}"/>
              </a:ext>
            </a:extLst>
          </p:cNvPr>
          <p:cNvSpPr/>
          <p:nvPr/>
        </p:nvSpPr>
        <p:spPr>
          <a:xfrm>
            <a:off x="492369" y="1152418"/>
            <a:ext cx="11207261" cy="2086725"/>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zh-CN" altLang="en-US" sz="2400" dirty="0"/>
              <a:t>当下所有的主流目标检测方法都使用</a:t>
            </a:r>
            <a:r>
              <a:rPr lang="en-US" altLang="zh-CN" sz="2400" dirty="0"/>
              <a:t>ImageNet</a:t>
            </a:r>
            <a:r>
              <a:rPr lang="zh-CN" altLang="en-US" sz="2400" dirty="0"/>
              <a:t>上进行预训练分类器。</a:t>
            </a:r>
            <a:r>
              <a:rPr lang="en-US" altLang="zh-CN" sz="2400" dirty="0"/>
              <a:t>Yolo</a:t>
            </a:r>
            <a:r>
              <a:rPr lang="zh-CN" altLang="en-US" sz="2400" dirty="0"/>
              <a:t>是以</a:t>
            </a:r>
            <a:r>
              <a:rPr lang="en-US" altLang="zh-CN" sz="2400" dirty="0"/>
              <a:t>224*224</a:t>
            </a:r>
            <a:r>
              <a:rPr lang="zh-CN" altLang="en-US" sz="2400" dirty="0"/>
              <a:t>分辨率训练分类器网络，随后将分辨率提高到</a:t>
            </a:r>
            <a:r>
              <a:rPr lang="en-US" altLang="zh-CN" sz="2400" dirty="0"/>
              <a:t>448</a:t>
            </a:r>
            <a:r>
              <a:rPr lang="zh-CN" altLang="en-US" sz="2400" dirty="0"/>
              <a:t>进行检测。这种方式意味着网络必须能够同时在学习目标检测和调整新的输入分辨率之间切换。</a:t>
            </a:r>
            <a:r>
              <a:rPr lang="en-US" altLang="zh-CN" sz="2400" dirty="0"/>
              <a:t>Yolov2</a:t>
            </a:r>
            <a:r>
              <a:rPr lang="zh-CN" altLang="en-US" sz="2400" dirty="0"/>
              <a:t>对分类网络通过</a:t>
            </a:r>
            <a:r>
              <a:rPr lang="en-US" altLang="zh-CN" sz="2400" dirty="0"/>
              <a:t>10</a:t>
            </a:r>
            <a:r>
              <a:rPr lang="zh-CN" altLang="en-US" sz="2400" dirty="0"/>
              <a:t>个迭代周期微调以此来给网络更多的时间进行调整滤波器，以此来更好的处理高分辨的输入。实验表明运用</a:t>
            </a:r>
            <a:r>
              <a:rPr lang="en-US" altLang="zh-CN" sz="2400" dirty="0"/>
              <a:t>High Resolution Classifier</a:t>
            </a:r>
            <a:r>
              <a:rPr lang="zh-CN" altLang="en-US" sz="2400" dirty="0"/>
              <a:t>性能提升</a:t>
            </a:r>
            <a:r>
              <a:rPr lang="en-US" altLang="zh-CN" sz="2400" dirty="0"/>
              <a:t>4%mAP</a:t>
            </a:r>
            <a:r>
              <a:rPr lang="zh-CN" altLang="en-US" sz="2400" dirty="0"/>
              <a:t>。</a:t>
            </a:r>
          </a:p>
        </p:txBody>
      </p:sp>
    </p:spTree>
    <p:extLst>
      <p:ext uri="{BB962C8B-B14F-4D97-AF65-F5344CB8AC3E}">
        <p14:creationId xmlns:p14="http://schemas.microsoft.com/office/powerpoint/2010/main" val="270532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a:t>Convolutional with Anchor Boxes</a:t>
            </a:r>
            <a:endParaRPr lang="zh-CN" altLang="en-US" dirty="0"/>
          </a:p>
        </p:txBody>
      </p:sp>
      <p:sp>
        <p:nvSpPr>
          <p:cNvPr id="3" name="内容占位符 2"/>
          <p:cNvSpPr>
            <a:spLocks noGrp="1"/>
          </p:cNvSpPr>
          <p:nvPr>
            <p:ph idx="1"/>
          </p:nvPr>
        </p:nvSpPr>
        <p:spPr/>
        <p:txBody>
          <a:bodyPr>
            <a:normAutofit/>
          </a:bodyPr>
          <a:lstStyle/>
          <a:p>
            <a:r>
              <a:rPr lang="zh-CN" altLang="en-US" sz="2400" dirty="0"/>
              <a:t>首先从</a:t>
            </a:r>
            <a:r>
              <a:rPr lang="en-US" altLang="zh-CN" sz="2400" dirty="0"/>
              <a:t>Yolo</a:t>
            </a:r>
            <a:r>
              <a:rPr lang="zh-CN" altLang="en-US" sz="2400" dirty="0"/>
              <a:t>模型中移除全连接层，使用</a:t>
            </a:r>
            <a:r>
              <a:rPr lang="en-US" altLang="zh-CN" sz="2400" dirty="0"/>
              <a:t>Anchor boxes</a:t>
            </a:r>
            <a:r>
              <a:rPr lang="zh-CN" altLang="en-US" sz="2400" dirty="0"/>
              <a:t>来预测边界框。去掉了一个池化层，目的使得卷积网络输出更高的分辨率特征。网格输入大小从</a:t>
            </a:r>
            <a:r>
              <a:rPr lang="en-US" altLang="zh-CN" sz="2400" dirty="0"/>
              <a:t>448*448</a:t>
            </a:r>
            <a:r>
              <a:rPr lang="zh-CN" altLang="en-US" sz="2400" dirty="0"/>
              <a:t>缩减为</a:t>
            </a:r>
            <a:r>
              <a:rPr lang="en-US" altLang="zh-CN" sz="2400" dirty="0"/>
              <a:t>416*416</a:t>
            </a:r>
            <a:r>
              <a:rPr lang="zh-CN" altLang="en-US" sz="2400" dirty="0"/>
              <a:t>，目的在于后面特征映射中奇数个位置</a:t>
            </a:r>
            <a:r>
              <a:rPr lang="en-US" altLang="zh-CN" sz="2400" dirty="0"/>
              <a:t>(</a:t>
            </a:r>
            <a:r>
              <a:rPr lang="zh-CN" altLang="en-US" sz="2400" dirty="0"/>
              <a:t>中心点确定</a:t>
            </a:r>
            <a:r>
              <a:rPr lang="en-US" altLang="zh-CN" sz="2400" dirty="0"/>
              <a:t>)</a:t>
            </a:r>
            <a:r>
              <a:rPr lang="zh-CN" altLang="en-US" sz="2400" dirty="0"/>
              <a:t>。</a:t>
            </a:r>
            <a:r>
              <a:rPr lang="en-US" altLang="zh-CN" sz="2400" dirty="0"/>
              <a:t>Yolov2</a:t>
            </a:r>
            <a:r>
              <a:rPr lang="zh-CN" altLang="en-US" sz="2400" dirty="0"/>
              <a:t>目标预测仍然预测实际值与提出的边界框的</a:t>
            </a:r>
            <a:r>
              <a:rPr lang="en-US" altLang="zh-CN" sz="2400" dirty="0" err="1"/>
              <a:t>IoU</a:t>
            </a:r>
            <a:r>
              <a:rPr lang="zh-CN" altLang="en-US" sz="2400" dirty="0"/>
              <a:t>，同时预测当下存在目标时该类别的条件概率。运用默认框方式，预测精度有一定的下降。</a:t>
            </a:r>
            <a:r>
              <a:rPr lang="en-US" altLang="zh-CN" sz="2400" dirty="0"/>
              <a:t>(</a:t>
            </a:r>
            <a:r>
              <a:rPr lang="zh-CN" altLang="en-US" sz="2400" dirty="0"/>
              <a:t>模型获得</a:t>
            </a:r>
            <a:r>
              <a:rPr lang="en-US" altLang="zh-CN" sz="2400" dirty="0"/>
              <a:t>69.5%mAP(without anchor boxes) -&gt; 69.2%mAP(with anchor boxes))</a:t>
            </a:r>
            <a:r>
              <a:rPr lang="zh-CN" altLang="en-US" sz="2400" dirty="0"/>
              <a:t>但是，召回率</a:t>
            </a:r>
            <a:r>
              <a:rPr lang="en-US" altLang="zh-CN" sz="2400" dirty="0"/>
              <a:t>Recall</a:t>
            </a:r>
            <a:r>
              <a:rPr lang="zh-CN" altLang="en-US" sz="2400" dirty="0"/>
              <a:t>从</a:t>
            </a:r>
            <a:r>
              <a:rPr lang="en-US" altLang="zh-CN" sz="2400" dirty="0"/>
              <a:t>81%</a:t>
            </a:r>
            <a:r>
              <a:rPr lang="zh-CN" altLang="en-US" sz="2400" dirty="0"/>
              <a:t>上升至</a:t>
            </a:r>
            <a:r>
              <a:rPr lang="en-US" altLang="zh-CN" sz="2400" dirty="0"/>
              <a:t>88%</a:t>
            </a:r>
            <a:r>
              <a:rPr lang="zh-CN" altLang="en-US" sz="2400" dirty="0"/>
              <a:t>，这意味着</a:t>
            </a:r>
            <a:r>
              <a:rPr lang="en-US" altLang="zh-CN" sz="2400" dirty="0"/>
              <a:t>Yolo</a:t>
            </a:r>
            <a:r>
              <a:rPr lang="zh-CN" altLang="en-US" sz="2400" dirty="0"/>
              <a:t>模型有更大的提升空间。</a:t>
            </a:r>
          </a:p>
        </p:txBody>
      </p:sp>
    </p:spTree>
    <p:extLst>
      <p:ext uri="{BB962C8B-B14F-4D97-AF65-F5344CB8AC3E}">
        <p14:creationId xmlns:p14="http://schemas.microsoft.com/office/powerpoint/2010/main" val="4786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a:t>Hierarchical Classification</a:t>
            </a:r>
            <a:endParaRPr lang="zh-CN" altLang="en-US" dirty="0"/>
          </a:p>
        </p:txBody>
      </p:sp>
      <p:sp>
        <p:nvSpPr>
          <p:cNvPr id="3" name="内容占位符 2"/>
          <p:cNvSpPr>
            <a:spLocks noGrp="1"/>
          </p:cNvSpPr>
          <p:nvPr>
            <p:ph idx="1"/>
          </p:nvPr>
        </p:nvSpPr>
        <p:spPr/>
        <p:txBody>
          <a:bodyPr>
            <a:normAutofit/>
          </a:bodyPr>
          <a:lstStyle/>
          <a:p>
            <a:r>
              <a:rPr lang="zh-CN" altLang="en-US" sz="2400" dirty="0"/>
              <a:t>文章作者借鉴</a:t>
            </a:r>
            <a:r>
              <a:rPr lang="en-US" altLang="zh-CN" sz="2400" dirty="0"/>
              <a:t>ImageNet</a:t>
            </a:r>
            <a:r>
              <a:rPr lang="zh-CN" altLang="en-US" sz="2400" dirty="0"/>
              <a:t>中的</a:t>
            </a:r>
            <a:r>
              <a:rPr lang="en-US" altLang="zh-CN" sz="2400" dirty="0"/>
              <a:t>WordNet</a:t>
            </a:r>
            <a:r>
              <a:rPr lang="zh-CN" altLang="en-US" sz="2400" dirty="0"/>
              <a:t>组合数据集思想来构建分层树以此提出</a:t>
            </a:r>
            <a:r>
              <a:rPr lang="en-US" altLang="zh-CN" sz="2400" dirty="0" err="1"/>
              <a:t>WordTree</a:t>
            </a:r>
            <a:r>
              <a:rPr lang="zh-CN" altLang="en-US" sz="2400" dirty="0"/>
              <a:t>来简化组合假定不互斥的数据集与数据来源包含之间关系。</a:t>
            </a:r>
            <a:r>
              <a:rPr lang="en-US" altLang="zh-CN" sz="2400" dirty="0" err="1"/>
              <a:t>WordTree</a:t>
            </a:r>
            <a:r>
              <a:rPr lang="zh-CN" altLang="en-US" sz="2400" dirty="0"/>
              <a:t>一个视觉概念的分层模型，为了使用</a:t>
            </a:r>
            <a:r>
              <a:rPr lang="en-US" altLang="zh-CN" sz="2400" dirty="0" err="1"/>
              <a:t>WordTree</a:t>
            </a:r>
            <a:r>
              <a:rPr lang="zh-CN" altLang="en-US" sz="2400" dirty="0"/>
              <a:t>进行分类，我们预测每个节点的条件概率，以此得到同义词集合中每个同义词的下义词概率。例如：当样本标签在叶子节点时候，父节点也激活成为正样本。如果样本标签为非叶子节点时候，值将会对非叶子节点和父节点进行反向传播。 </a:t>
            </a:r>
          </a:p>
        </p:txBody>
      </p:sp>
    </p:spTree>
    <p:extLst>
      <p:ext uri="{BB962C8B-B14F-4D97-AF65-F5344CB8AC3E}">
        <p14:creationId xmlns:p14="http://schemas.microsoft.com/office/powerpoint/2010/main" val="327453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en-US" altLang="zh-CN" dirty="0"/>
              <a:t>Hierarchical Classification</a:t>
            </a:r>
            <a:endParaRPr lang="zh-CN" altLang="en-US" dirty="0"/>
          </a:p>
        </p:txBody>
      </p:sp>
      <p:pic>
        <p:nvPicPr>
          <p:cNvPr id="4" name="内容占位符 3">
            <a:extLst>
              <a:ext uri="{FF2B5EF4-FFF2-40B4-BE49-F238E27FC236}">
                <a16:creationId xmlns:a16="http://schemas.microsoft.com/office/drawing/2014/main" id="{0B3F6D84-DA7E-4CC9-A04C-619ACFF7F585}"/>
              </a:ext>
            </a:extLst>
          </p:cNvPr>
          <p:cNvPicPr>
            <a:picLocks noGrp="1" noChangeAspect="1"/>
          </p:cNvPicPr>
          <p:nvPr>
            <p:ph idx="1"/>
          </p:nvPr>
        </p:nvPicPr>
        <p:blipFill>
          <a:blip r:embed="rId3"/>
          <a:stretch>
            <a:fillRect/>
          </a:stretch>
        </p:blipFill>
        <p:spPr>
          <a:xfrm>
            <a:off x="3618524" y="1175376"/>
            <a:ext cx="4739664" cy="5158750"/>
          </a:xfrm>
          <a:prstGeom prst="rect">
            <a:avLst/>
          </a:prstGeom>
        </p:spPr>
      </p:pic>
    </p:spTree>
    <p:extLst>
      <p:ext uri="{BB962C8B-B14F-4D97-AF65-F5344CB8AC3E}">
        <p14:creationId xmlns:p14="http://schemas.microsoft.com/office/powerpoint/2010/main" val="1227112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021543"/>
          </a:xfrm>
        </p:spPr>
        <p:txBody>
          <a:bodyPr/>
          <a:lstStyle/>
          <a:p>
            <a:r>
              <a:rPr lang="zh-CN" altLang="en-US" dirty="0"/>
              <a:t>效果</a:t>
            </a:r>
          </a:p>
        </p:txBody>
      </p:sp>
      <p:pic>
        <p:nvPicPr>
          <p:cNvPr id="6" name="图片 5">
            <a:extLst>
              <a:ext uri="{FF2B5EF4-FFF2-40B4-BE49-F238E27FC236}">
                <a16:creationId xmlns:a16="http://schemas.microsoft.com/office/drawing/2014/main" id="{547B1093-2E59-4A54-8ACD-33863281630E}"/>
              </a:ext>
            </a:extLst>
          </p:cNvPr>
          <p:cNvPicPr>
            <a:picLocks noChangeAspect="1"/>
          </p:cNvPicPr>
          <p:nvPr/>
        </p:nvPicPr>
        <p:blipFill>
          <a:blip r:embed="rId3"/>
          <a:stretch>
            <a:fillRect/>
          </a:stretch>
        </p:blipFill>
        <p:spPr>
          <a:xfrm>
            <a:off x="2680677" y="1231040"/>
            <a:ext cx="6465689" cy="5072067"/>
          </a:xfrm>
          <a:prstGeom prst="rect">
            <a:avLst/>
          </a:prstGeom>
        </p:spPr>
      </p:pic>
    </p:spTree>
    <p:extLst>
      <p:ext uri="{BB962C8B-B14F-4D97-AF65-F5344CB8AC3E}">
        <p14:creationId xmlns:p14="http://schemas.microsoft.com/office/powerpoint/2010/main" val="934205926"/>
      </p:ext>
    </p:extLst>
  </p:cSld>
  <p:clrMapOvr>
    <a:masterClrMapping/>
  </p:clrMapOvr>
</p:sld>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1713</TotalTime>
  <Words>924</Words>
  <Application>Microsoft Office PowerPoint</Application>
  <PresentationFormat>宽屏</PresentationFormat>
  <Paragraphs>43</Paragraphs>
  <Slides>12</Slides>
  <Notes>12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Arial</vt:lpstr>
      <vt:lpstr>Impact</vt:lpstr>
      <vt:lpstr>A000120140530A99PPBG</vt:lpstr>
      <vt:lpstr>YOLO9000</vt:lpstr>
      <vt:lpstr>论文信息</vt:lpstr>
      <vt:lpstr>背景</vt:lpstr>
      <vt:lpstr>改进</vt:lpstr>
      <vt:lpstr>High Resolution Classifier</vt:lpstr>
      <vt:lpstr>Convolutional with Anchor Boxes</vt:lpstr>
      <vt:lpstr>Hierarchical Classification</vt:lpstr>
      <vt:lpstr>Hierarchical Classification</vt:lpstr>
      <vt:lpstr>效果</vt:lpstr>
      <vt:lpstr>分析</vt:lpstr>
      <vt:lpstr>分析</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辛雨菡</cp:lastModifiedBy>
  <cp:revision>68</cp:revision>
  <dcterms:created xsi:type="dcterms:W3CDTF">2018-08-10T09:41:38Z</dcterms:created>
  <dcterms:modified xsi:type="dcterms:W3CDTF">2019-06-05T09:47:35Z</dcterms:modified>
</cp:coreProperties>
</file>