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7" r:id="rId3"/>
    <p:sldId id="283" r:id="rId4"/>
    <p:sldId id="268" r:id="rId5"/>
    <p:sldId id="290" r:id="rId6"/>
    <p:sldId id="291" r:id="rId7"/>
    <p:sldId id="289" r:id="rId8"/>
    <p:sldId id="292" r:id="rId9"/>
    <p:sldId id="29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7" d="100"/>
          <a:sy n="67" d="100"/>
        </p:scale>
        <p:origin x="4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7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70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72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6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en-US" altLang="zh-CN" dirty="0"/>
              <a:t>Residual Neural Network</a:t>
            </a:r>
            <a:endParaRPr lang="zh-CN" altLang="en-US" b="1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论文信息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Ross B. </a:t>
            </a:r>
            <a:r>
              <a:rPr lang="en-US" altLang="zh-CN" dirty="0" err="1"/>
              <a:t>Girshick</a:t>
            </a:r>
            <a:r>
              <a:rPr lang="en-US" altLang="zh-CN" dirty="0"/>
              <a:t>, Jeff Donahue, Trevor Darrell, Jitendra Malik. Rich Feature Hierarchies for Accurate Object Detection and Semantic Segmentation. CVPR 2014: 580-587</a:t>
            </a:r>
          </a:p>
          <a:p>
            <a:r>
              <a:rPr lang="zh-CN" altLang="en-US" dirty="0"/>
              <a:t>本篇论文的题目是 </a:t>
            </a:r>
            <a:r>
              <a:rPr lang="en-US" altLang="zh-CN" dirty="0"/>
              <a:t>《Rich feature hierarchies for accurate </a:t>
            </a:r>
            <a:r>
              <a:rPr lang="en-US" altLang="zh-CN" dirty="0" err="1"/>
              <a:t>oject</a:t>
            </a:r>
            <a:r>
              <a:rPr lang="en-US" altLang="zh-CN" dirty="0"/>
              <a:t> detection and semantic segmentation》</a:t>
            </a:r>
            <a:r>
              <a:rPr lang="zh-CN" altLang="en-US" dirty="0"/>
              <a:t>，翻译过来就是针对高准确度的目标检测与语义分割的多特征层级，通俗地来讲就是一个用来做目标检测和语义分割的神经网络。</a:t>
            </a:r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主要贡献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EE4ABC-450D-41DE-9FB5-88C49A82E76E}"/>
              </a:ext>
            </a:extLst>
          </p:cNvPr>
          <p:cNvSpPr/>
          <p:nvPr/>
        </p:nvSpPr>
        <p:spPr>
          <a:xfrm>
            <a:off x="581025" y="1300162"/>
            <a:ext cx="11220450" cy="267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在 </a:t>
            </a:r>
            <a:r>
              <a:rPr lang="en-US" altLang="zh-CN" sz="2400" dirty="0"/>
              <a:t>Pascal VOC 2012 </a:t>
            </a:r>
            <a:r>
              <a:rPr lang="zh-CN" altLang="en-US" sz="2400" dirty="0"/>
              <a:t>的数据集上，能够将目标检测的验证指标 </a:t>
            </a:r>
            <a:r>
              <a:rPr lang="en-US" altLang="zh-CN" sz="2400" dirty="0" err="1"/>
              <a:t>mAP</a:t>
            </a:r>
            <a:r>
              <a:rPr lang="en-US" altLang="zh-CN" sz="2400" dirty="0"/>
              <a:t> </a:t>
            </a:r>
            <a:r>
              <a:rPr lang="zh-CN" altLang="en-US" sz="2400" dirty="0"/>
              <a:t>提升到 </a:t>
            </a:r>
            <a:r>
              <a:rPr lang="en-US" altLang="zh-CN" sz="2400" dirty="0"/>
              <a:t>53.3%,</a:t>
            </a:r>
            <a:r>
              <a:rPr lang="zh-CN" altLang="en-US" sz="2400" dirty="0"/>
              <a:t>这相对于之前最好的结果提升了整整 </a:t>
            </a:r>
            <a:r>
              <a:rPr lang="en-US" altLang="zh-CN" sz="2400" dirty="0"/>
              <a:t>30%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这篇论文证明了可以讲神经网络应用在自底向上的候选区域，这样就可以进行目标分类和目标定位。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这篇论文也带来了一个观点，那就是当你缺乏大量的标注数据时，比较好的可行的手段是，进行神经网络的迁移学习，采用在其他大型数据集训练过后的神经网络，然后在小规模特定的数据集中进行 </a:t>
            </a:r>
            <a:r>
              <a:rPr lang="en-US" altLang="zh-CN" sz="2400" dirty="0"/>
              <a:t>fine-tune </a:t>
            </a:r>
            <a:r>
              <a:rPr lang="zh-CN" altLang="en-US" sz="2400" dirty="0"/>
              <a:t>微调。</a:t>
            </a:r>
          </a:p>
        </p:txBody>
      </p:sp>
    </p:spTree>
    <p:extLst>
      <p:ext uri="{BB962C8B-B14F-4D97-AF65-F5344CB8AC3E}">
        <p14:creationId xmlns:p14="http://schemas.microsoft.com/office/powerpoint/2010/main" val="70081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目标定位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利用候选区域与 </a:t>
            </a:r>
            <a:r>
              <a:rPr lang="en-US" altLang="zh-CN" sz="2400" dirty="0"/>
              <a:t>CNN </a:t>
            </a:r>
            <a:r>
              <a:rPr lang="zh-CN" altLang="en-US" sz="2400" dirty="0"/>
              <a:t>结合做目标定位</a:t>
            </a:r>
          </a:p>
          <a:p>
            <a:r>
              <a:rPr lang="zh-CN" altLang="en-US" sz="2400" dirty="0"/>
              <a:t>借鉴了滑动窗口思想，</a:t>
            </a:r>
            <a:r>
              <a:rPr lang="en-US" altLang="zh-CN" sz="2400" dirty="0"/>
              <a:t>R-CNN </a:t>
            </a:r>
            <a:r>
              <a:rPr lang="zh-CN" altLang="en-US" sz="2400" dirty="0"/>
              <a:t>采用对区域进行识别的方案。</a:t>
            </a:r>
          </a:p>
          <a:p>
            <a:r>
              <a:rPr lang="zh-CN" altLang="en-US" sz="2400" dirty="0"/>
              <a:t>具体是：</a:t>
            </a:r>
          </a:p>
          <a:p>
            <a:pPr lvl="1"/>
            <a:r>
              <a:rPr lang="zh-CN" altLang="en-US" sz="2000" dirty="0"/>
              <a:t>给定一张输入图片，从图片中提取 </a:t>
            </a:r>
            <a:r>
              <a:rPr lang="en-US" altLang="zh-CN" sz="2000" dirty="0"/>
              <a:t>2000 </a:t>
            </a:r>
            <a:r>
              <a:rPr lang="zh-CN" altLang="en-US" sz="2000" dirty="0"/>
              <a:t>个类别独立的候选区域。</a:t>
            </a:r>
          </a:p>
          <a:p>
            <a:pPr lvl="1"/>
            <a:r>
              <a:rPr lang="zh-CN" altLang="en-US" sz="2000" dirty="0"/>
              <a:t>对于每个区域利用 </a:t>
            </a:r>
            <a:r>
              <a:rPr lang="en-US" altLang="zh-CN" sz="2000" dirty="0"/>
              <a:t>CNN </a:t>
            </a:r>
            <a:r>
              <a:rPr lang="zh-CN" altLang="en-US" sz="2000" dirty="0"/>
              <a:t>抽取一个固定长度的特征向量。</a:t>
            </a:r>
          </a:p>
          <a:p>
            <a:pPr lvl="1"/>
            <a:r>
              <a:rPr lang="zh-CN" altLang="en-US" sz="2000" dirty="0"/>
              <a:t>再对每个区域利用 </a:t>
            </a:r>
            <a:r>
              <a:rPr lang="en-US" altLang="zh-CN" sz="2000" dirty="0"/>
              <a:t>SVM </a:t>
            </a:r>
            <a:r>
              <a:rPr lang="zh-CN" altLang="en-US" sz="2000" dirty="0"/>
              <a:t>进行目标分类。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13C537-A3B5-4A22-B94D-8711C32F4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35" b="5677"/>
          <a:stretch/>
        </p:blipFill>
        <p:spPr>
          <a:xfrm>
            <a:off x="2488406" y="3871509"/>
            <a:ext cx="7215187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候选区域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能够生成候选区域的方法很多，</a:t>
            </a:r>
            <a:r>
              <a:rPr lang="en-US" altLang="zh-CN" sz="2400" dirty="0"/>
              <a:t>R-CNN </a:t>
            </a:r>
            <a:r>
              <a:rPr lang="zh-CN" altLang="en-US" sz="2400" dirty="0"/>
              <a:t>采用的是 </a:t>
            </a:r>
            <a:r>
              <a:rPr lang="en-US" altLang="zh-CN" sz="2400" dirty="0"/>
              <a:t>Selective Search </a:t>
            </a:r>
            <a:r>
              <a:rPr lang="zh-CN" altLang="en-US" sz="2400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327453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特征抽取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R-CNN </a:t>
            </a:r>
            <a:r>
              <a:rPr lang="zh-CN" altLang="en-US" sz="2400" dirty="0"/>
              <a:t>抽取了一个 </a:t>
            </a:r>
            <a:r>
              <a:rPr lang="en-US" altLang="zh-CN" sz="2400" dirty="0"/>
              <a:t>4096 </a:t>
            </a:r>
            <a:r>
              <a:rPr lang="zh-CN" altLang="en-US" sz="2400" dirty="0"/>
              <a:t>维的特征向量，采用的是 </a:t>
            </a:r>
            <a:r>
              <a:rPr lang="en-US" altLang="zh-CN" sz="2400" dirty="0" err="1"/>
              <a:t>Alexnet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需要注意的是 </a:t>
            </a:r>
            <a:r>
              <a:rPr lang="en-US" altLang="zh-CN" sz="2400" dirty="0" err="1"/>
              <a:t>Alextnet</a:t>
            </a:r>
            <a:r>
              <a:rPr lang="en-US" altLang="zh-CN" sz="2400" dirty="0"/>
              <a:t> </a:t>
            </a:r>
            <a:r>
              <a:rPr lang="zh-CN" altLang="en-US" sz="2400" dirty="0"/>
              <a:t>的输入图像大小是 </a:t>
            </a:r>
            <a:r>
              <a:rPr lang="en-US" altLang="zh-CN" sz="2400" dirty="0"/>
              <a:t>227x227</a:t>
            </a:r>
            <a:r>
              <a:rPr lang="zh-CN" altLang="en-US" sz="2400" dirty="0"/>
              <a:t>。而通过 </a:t>
            </a:r>
            <a:r>
              <a:rPr lang="en-US" altLang="zh-CN" sz="2400" dirty="0"/>
              <a:t>Selective Search </a:t>
            </a:r>
            <a:r>
              <a:rPr lang="zh-CN" altLang="en-US" sz="2400" dirty="0"/>
              <a:t>产生的候选区域大小不一，为了与 </a:t>
            </a:r>
            <a:r>
              <a:rPr lang="en-US" altLang="zh-CN" sz="2400" dirty="0" err="1"/>
              <a:t>Alexnet</a:t>
            </a:r>
            <a:r>
              <a:rPr lang="en-US" altLang="zh-CN" sz="2400" dirty="0"/>
              <a:t> </a:t>
            </a:r>
            <a:r>
              <a:rPr lang="zh-CN" altLang="en-US" sz="2400" dirty="0"/>
              <a:t>兼容，</a:t>
            </a:r>
            <a:r>
              <a:rPr lang="en-US" altLang="zh-CN" sz="2400" dirty="0"/>
              <a:t>R-CNN </a:t>
            </a:r>
            <a:r>
              <a:rPr lang="zh-CN" altLang="en-US" sz="2400" dirty="0"/>
              <a:t>采用了非常暴力的手段，那就是无视候选区域的大小和形状，统一变换到 </a:t>
            </a:r>
            <a:r>
              <a:rPr lang="en-US" altLang="zh-CN" sz="2400" dirty="0"/>
              <a:t>227*227 </a:t>
            </a:r>
            <a:r>
              <a:rPr lang="zh-CN" altLang="en-US" sz="2400" dirty="0"/>
              <a:t>的尺寸。</a:t>
            </a:r>
            <a:endParaRPr lang="en-US" altLang="zh-CN" sz="2400" dirty="0"/>
          </a:p>
          <a:p>
            <a:r>
              <a:rPr lang="zh-CN" altLang="en-US" sz="2400" dirty="0"/>
              <a:t>有一个细节，在对 </a:t>
            </a:r>
            <a:r>
              <a:rPr lang="en-US" altLang="zh-CN" sz="2400" dirty="0"/>
              <a:t>Region </a:t>
            </a:r>
            <a:r>
              <a:rPr lang="zh-CN" altLang="en-US" sz="2400" dirty="0"/>
              <a:t>进行变换的时候，首先对这些区域进行膨胀处理，在其 </a:t>
            </a:r>
            <a:r>
              <a:rPr lang="en-US" altLang="zh-CN" sz="2400" dirty="0"/>
              <a:t>box </a:t>
            </a:r>
            <a:r>
              <a:rPr lang="zh-CN" altLang="en-US" sz="2400" dirty="0"/>
              <a:t>周围附加了 </a:t>
            </a:r>
            <a:r>
              <a:rPr lang="en-US" altLang="zh-CN" sz="2400" dirty="0"/>
              <a:t>p </a:t>
            </a:r>
            <a:r>
              <a:rPr lang="zh-CN" altLang="en-US" sz="2400" dirty="0"/>
              <a:t>个像素，也就是人为添加了边框，在这里 </a:t>
            </a:r>
            <a:r>
              <a:rPr lang="en-US" altLang="zh-CN" sz="2400" dirty="0"/>
              <a:t>p=16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23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迁移学习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利用预训练与微调解决标注数据缺乏的问题</a:t>
            </a:r>
            <a:endParaRPr lang="en-US" altLang="zh-CN" sz="2400" dirty="0"/>
          </a:p>
          <a:p>
            <a:r>
              <a:rPr lang="zh-CN" altLang="en-US" sz="2400" dirty="0"/>
              <a:t>采用在 </a:t>
            </a:r>
            <a:r>
              <a:rPr lang="en-US" altLang="zh-CN" sz="2400" dirty="0"/>
              <a:t>ImageNet </a:t>
            </a:r>
            <a:r>
              <a:rPr lang="zh-CN" altLang="en-US" sz="2400" dirty="0"/>
              <a:t>上已经训练好的模型，然后在 </a:t>
            </a:r>
            <a:r>
              <a:rPr lang="en-US" altLang="zh-CN" sz="2400" dirty="0"/>
              <a:t>PASCAL VOC </a:t>
            </a:r>
            <a:r>
              <a:rPr lang="zh-CN" altLang="en-US" sz="2400" dirty="0"/>
              <a:t>数据集上进行 </a:t>
            </a:r>
            <a:r>
              <a:rPr lang="en-US" altLang="zh-CN" sz="2400" dirty="0"/>
              <a:t>fine-tune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因为 </a:t>
            </a:r>
            <a:r>
              <a:rPr lang="en-US" altLang="zh-CN" sz="2400" dirty="0"/>
              <a:t>ImageNet </a:t>
            </a:r>
            <a:r>
              <a:rPr lang="zh-CN" altLang="en-US" sz="2400" dirty="0"/>
              <a:t>的图像高达几百万张，利用卷积神经网络充分学习浅层的特征，然后在小规模数据集做规模化训练，从而可以达到好的效果。</a:t>
            </a:r>
          </a:p>
        </p:txBody>
      </p:sp>
    </p:spTree>
    <p:extLst>
      <p:ext uri="{BB962C8B-B14F-4D97-AF65-F5344CB8AC3E}">
        <p14:creationId xmlns:p14="http://schemas.microsoft.com/office/powerpoint/2010/main" val="93420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测试阶段的目标检测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在测试阶段，</a:t>
            </a:r>
            <a:r>
              <a:rPr lang="en-US" altLang="zh-CN" sz="2400" dirty="0"/>
              <a:t>R-CNN </a:t>
            </a:r>
            <a:r>
              <a:rPr lang="zh-CN" altLang="en-US" sz="2400" dirty="0"/>
              <a:t>在每张图片上抽取近 </a:t>
            </a:r>
            <a:r>
              <a:rPr lang="en-US" altLang="zh-CN" sz="2400" dirty="0"/>
              <a:t>2000 </a:t>
            </a:r>
            <a:r>
              <a:rPr lang="zh-CN" altLang="en-US" sz="2400" dirty="0"/>
              <a:t>个候选区域。</a:t>
            </a:r>
            <a:endParaRPr lang="en-US" altLang="zh-CN" sz="2400" dirty="0"/>
          </a:p>
          <a:p>
            <a:r>
              <a:rPr lang="zh-CN" altLang="en-US" sz="2400" dirty="0"/>
              <a:t>然后将每个候选区域进行尺寸的修整变换，送进神经网络以读取特征，然后用 </a:t>
            </a:r>
            <a:r>
              <a:rPr lang="en-US" altLang="zh-CN" sz="2400" dirty="0"/>
              <a:t>SVM </a:t>
            </a:r>
            <a:r>
              <a:rPr lang="zh-CN" altLang="en-US" sz="2400" dirty="0"/>
              <a:t>进行类别的识别，并产生分数。</a:t>
            </a:r>
            <a:endParaRPr lang="en-US" altLang="zh-CN" sz="2400" dirty="0"/>
          </a:p>
          <a:p>
            <a:r>
              <a:rPr lang="zh-CN" altLang="en-US" sz="2400" dirty="0"/>
              <a:t>候选区域有 </a:t>
            </a:r>
            <a:r>
              <a:rPr lang="en-US" altLang="zh-CN" sz="2400" dirty="0"/>
              <a:t>2000 </a:t>
            </a:r>
            <a:r>
              <a:rPr lang="zh-CN" altLang="en-US" sz="2400" dirty="0"/>
              <a:t>个，所以很多会进行重叠。针对每个类，通过计算 </a:t>
            </a:r>
            <a:r>
              <a:rPr lang="en-US" altLang="zh-CN" sz="2400" dirty="0" err="1"/>
              <a:t>IoU</a:t>
            </a:r>
            <a:r>
              <a:rPr lang="en-US" altLang="zh-CN" sz="2400" dirty="0"/>
              <a:t> </a:t>
            </a:r>
            <a:r>
              <a:rPr lang="zh-CN" altLang="en-US" sz="2400" dirty="0"/>
              <a:t>指标，采取非极大性抑制，以最高分的区域为基础，剔除掉那些重叠位置的区域。</a:t>
            </a:r>
          </a:p>
        </p:txBody>
      </p:sp>
    </p:spTree>
    <p:extLst>
      <p:ext uri="{BB962C8B-B14F-4D97-AF65-F5344CB8AC3E}">
        <p14:creationId xmlns:p14="http://schemas.microsoft.com/office/powerpoint/2010/main" val="89598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R-CNN </a:t>
            </a:r>
            <a:r>
              <a:rPr lang="zh-CN" altLang="en-US" sz="2400" dirty="0"/>
              <a:t>是在 </a:t>
            </a:r>
            <a:r>
              <a:rPr lang="en-US" altLang="zh-CN" sz="2400" dirty="0"/>
              <a:t>PASCAL VOC 2012 </a:t>
            </a:r>
            <a:r>
              <a:rPr lang="zh-CN" altLang="en-US" sz="2400" dirty="0"/>
              <a:t>进行最终的 </a:t>
            </a:r>
            <a:r>
              <a:rPr lang="en-US" altLang="zh-CN" sz="2400" dirty="0"/>
              <a:t>fine-tune,</a:t>
            </a:r>
            <a:r>
              <a:rPr lang="zh-CN" altLang="en-US" sz="2400" dirty="0"/>
              <a:t>也是在 </a:t>
            </a:r>
            <a:r>
              <a:rPr lang="en-US" altLang="zh-CN" sz="2400" dirty="0"/>
              <a:t>VOC 2012 </a:t>
            </a:r>
            <a:r>
              <a:rPr lang="zh-CN" altLang="en-US" sz="2400" dirty="0"/>
              <a:t>的训练集上优化 </a:t>
            </a:r>
            <a:r>
              <a:rPr lang="en-US" altLang="zh-CN" sz="2400" dirty="0"/>
              <a:t>SVM</a:t>
            </a:r>
          </a:p>
          <a:p>
            <a:r>
              <a:rPr lang="zh-CN" altLang="en-US" sz="2400" dirty="0"/>
              <a:t>值得关注的是，上面表格中 </a:t>
            </a:r>
            <a:r>
              <a:rPr lang="en-US" altLang="zh-CN" sz="2400" dirty="0"/>
              <a:t>UVA </a:t>
            </a:r>
            <a:r>
              <a:rPr lang="zh-CN" altLang="en-US" sz="2400" dirty="0"/>
              <a:t>检测系统也采取了相同的候选区域算法，但 </a:t>
            </a:r>
            <a:r>
              <a:rPr lang="en-US" altLang="zh-CN" sz="2400" dirty="0"/>
              <a:t>R-CNN </a:t>
            </a:r>
            <a:r>
              <a:rPr lang="zh-CN" altLang="en-US" sz="2400" dirty="0"/>
              <a:t>的表现要好于它。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DD32DF-2228-4C30-B1A3-30F862D7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3" y="1712243"/>
            <a:ext cx="10671434" cy="18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87463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626</Words>
  <Application>Microsoft Office PowerPoint</Application>
  <PresentationFormat>宽屏</PresentationFormat>
  <Paragraphs>49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Impact</vt:lpstr>
      <vt:lpstr>A000120140530A99PPBG</vt:lpstr>
      <vt:lpstr>Residual Neural Network</vt:lpstr>
      <vt:lpstr>论文信息</vt:lpstr>
      <vt:lpstr>主要贡献</vt:lpstr>
      <vt:lpstr>目标定位</vt:lpstr>
      <vt:lpstr>候选区域</vt:lpstr>
      <vt:lpstr>特征抽取</vt:lpstr>
      <vt:lpstr>迁移学习</vt:lpstr>
      <vt:lpstr>测试阶段的目标检测</vt:lpstr>
      <vt:lpstr>效果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辛雨菡</cp:lastModifiedBy>
  <cp:revision>44</cp:revision>
  <dcterms:created xsi:type="dcterms:W3CDTF">2018-08-10T09:41:38Z</dcterms:created>
  <dcterms:modified xsi:type="dcterms:W3CDTF">2019-06-02T15:23:18Z</dcterms:modified>
</cp:coreProperties>
</file>