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67" r:id="rId3"/>
    <p:sldId id="657" r:id="rId4"/>
    <p:sldId id="283" r:id="rId5"/>
    <p:sldId id="268" r:id="rId6"/>
    <p:sldId id="656" r:id="rId7"/>
    <p:sldId id="290" r:id="rId8"/>
    <p:sldId id="662" r:id="rId9"/>
    <p:sldId id="664" r:id="rId10"/>
    <p:sldId id="665" r:id="rId11"/>
    <p:sldId id="666" r:id="rId12"/>
    <p:sldId id="661"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924" autoAdjust="0"/>
  </p:normalViewPr>
  <p:slideViewPr>
    <p:cSldViewPr snapToGrid="0" showGuides="1">
      <p:cViewPr varScale="1">
        <p:scale>
          <a:sx n="70" d="100"/>
          <a:sy n="70" d="100"/>
        </p:scale>
        <p:origin x="65" y="271"/>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10</a:t>
            </a:fld>
            <a:endParaRPr lang="zh-CN" altLang="en-US"/>
          </a:p>
        </p:txBody>
      </p:sp>
    </p:spTree>
    <p:extLst>
      <p:ext uri="{BB962C8B-B14F-4D97-AF65-F5344CB8AC3E}">
        <p14:creationId xmlns:p14="http://schemas.microsoft.com/office/powerpoint/2010/main" val="136486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11</a:t>
            </a:fld>
            <a:endParaRPr lang="zh-CN" altLang="en-US"/>
          </a:p>
        </p:txBody>
      </p:sp>
    </p:spTree>
    <p:extLst>
      <p:ext uri="{BB962C8B-B14F-4D97-AF65-F5344CB8AC3E}">
        <p14:creationId xmlns:p14="http://schemas.microsoft.com/office/powerpoint/2010/main" val="73823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12</a:t>
            </a:fld>
            <a:endParaRPr lang="zh-CN" altLang="en-US"/>
          </a:p>
        </p:txBody>
      </p:sp>
    </p:spTree>
    <p:extLst>
      <p:ext uri="{BB962C8B-B14F-4D97-AF65-F5344CB8AC3E}">
        <p14:creationId xmlns:p14="http://schemas.microsoft.com/office/powerpoint/2010/main" val="4235166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13</a:t>
            </a:fld>
            <a:endParaRPr lang="zh-CN" altLang="en-US"/>
          </a:p>
        </p:txBody>
      </p:sp>
    </p:spTree>
    <p:extLst>
      <p:ext uri="{BB962C8B-B14F-4D97-AF65-F5344CB8AC3E}">
        <p14:creationId xmlns:p14="http://schemas.microsoft.com/office/powerpoint/2010/main" val="36248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2</a:t>
            </a:fld>
            <a:endParaRPr lang="zh-CN" altLang="en-US"/>
          </a:p>
        </p:txBody>
      </p:sp>
    </p:spTree>
    <p:extLst>
      <p:ext uri="{BB962C8B-B14F-4D97-AF65-F5344CB8AC3E}">
        <p14:creationId xmlns:p14="http://schemas.microsoft.com/office/powerpoint/2010/main" val="391638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3</a:t>
            </a:fld>
            <a:endParaRPr lang="zh-CN" altLang="en-US"/>
          </a:p>
        </p:txBody>
      </p:sp>
    </p:spTree>
    <p:extLst>
      <p:ext uri="{BB962C8B-B14F-4D97-AF65-F5344CB8AC3E}">
        <p14:creationId xmlns:p14="http://schemas.microsoft.com/office/powerpoint/2010/main" val="1193365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4</a:t>
            </a:fld>
            <a:endParaRPr lang="zh-CN" altLang="en-US"/>
          </a:p>
        </p:txBody>
      </p:sp>
    </p:spTree>
    <p:extLst>
      <p:ext uri="{BB962C8B-B14F-4D97-AF65-F5344CB8AC3E}">
        <p14:creationId xmlns:p14="http://schemas.microsoft.com/office/powerpoint/2010/main" val="281688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5</a:t>
            </a:fld>
            <a:endParaRPr lang="zh-CN" altLang="en-US"/>
          </a:p>
        </p:txBody>
      </p:sp>
    </p:spTree>
    <p:extLst>
      <p:ext uri="{BB962C8B-B14F-4D97-AF65-F5344CB8AC3E}">
        <p14:creationId xmlns:p14="http://schemas.microsoft.com/office/powerpoint/2010/main" val="180177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6</a:t>
            </a:fld>
            <a:endParaRPr lang="zh-CN" altLang="en-US"/>
          </a:p>
        </p:txBody>
      </p:sp>
    </p:spTree>
    <p:extLst>
      <p:ext uri="{BB962C8B-B14F-4D97-AF65-F5344CB8AC3E}">
        <p14:creationId xmlns:p14="http://schemas.microsoft.com/office/powerpoint/2010/main" val="163235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7</a:t>
            </a:fld>
            <a:endParaRPr lang="zh-CN" altLang="en-US"/>
          </a:p>
        </p:txBody>
      </p:sp>
    </p:spTree>
    <p:extLst>
      <p:ext uri="{BB962C8B-B14F-4D97-AF65-F5344CB8AC3E}">
        <p14:creationId xmlns:p14="http://schemas.microsoft.com/office/powerpoint/2010/main" val="157955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8</a:t>
            </a:fld>
            <a:endParaRPr lang="zh-CN" altLang="en-US"/>
          </a:p>
        </p:txBody>
      </p:sp>
    </p:spTree>
    <p:extLst>
      <p:ext uri="{BB962C8B-B14F-4D97-AF65-F5344CB8AC3E}">
        <p14:creationId xmlns:p14="http://schemas.microsoft.com/office/powerpoint/2010/main" val="1701832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9</a:t>
            </a:fld>
            <a:endParaRPr lang="zh-CN" altLang="en-US"/>
          </a:p>
        </p:txBody>
      </p:sp>
    </p:spTree>
    <p:extLst>
      <p:ext uri="{BB962C8B-B14F-4D97-AF65-F5344CB8AC3E}">
        <p14:creationId xmlns:p14="http://schemas.microsoft.com/office/powerpoint/2010/main" val="3560480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4000" y="1933085"/>
            <a:ext cx="9144000" cy="1992963"/>
          </a:xfrm>
        </p:spPr>
        <p:txBody>
          <a:bodyPr>
            <a:normAutofit/>
          </a:bodyPr>
          <a:lstStyle/>
          <a:p>
            <a:r>
              <a:rPr lang="en-US" altLang="zh-CN" dirty="0"/>
              <a:t>FCN</a:t>
            </a:r>
            <a:endParaRPr lang="zh-CN" altLang="en-US" b="1" dirty="0"/>
          </a:p>
        </p:txBody>
      </p:sp>
      <p:pic>
        <p:nvPicPr>
          <p:cNvPr id="6" name="图片 5"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upsample</a:t>
            </a:r>
            <a:endParaRPr lang="zh-CN" altLang="en-US" dirty="0"/>
          </a:p>
        </p:txBody>
      </p:sp>
      <p:sp>
        <p:nvSpPr>
          <p:cNvPr id="3" name="内容占位符 2"/>
          <p:cNvSpPr>
            <a:spLocks noGrp="1"/>
          </p:cNvSpPr>
          <p:nvPr>
            <p:ph idx="1"/>
          </p:nvPr>
        </p:nvSpPr>
        <p:spPr/>
        <p:txBody>
          <a:bodyPr>
            <a:normAutofit/>
          </a:bodyPr>
          <a:lstStyle/>
          <a:p>
            <a:r>
              <a:rPr lang="zh-CN" altLang="en-US" sz="2400" dirty="0"/>
              <a:t>现在我们把</a:t>
            </a:r>
            <a:r>
              <a:rPr lang="en-US" altLang="zh-CN" sz="2400" dirty="0"/>
              <a:t>1,2</a:t>
            </a:r>
            <a:r>
              <a:rPr lang="zh-CN" altLang="en-US" sz="2400" dirty="0"/>
              <a:t>两行一起看，忽略</a:t>
            </a:r>
            <a:r>
              <a:rPr lang="en-US" altLang="zh-CN" sz="2400" dirty="0"/>
              <a:t>32x </a:t>
            </a:r>
            <a:r>
              <a:rPr lang="en-US" altLang="zh-CN" sz="2400" dirty="0" err="1"/>
              <a:t>upsampled</a:t>
            </a:r>
            <a:r>
              <a:rPr lang="en-US" altLang="zh-CN" sz="2400" dirty="0"/>
              <a:t> prediction</a:t>
            </a:r>
            <a:r>
              <a:rPr lang="zh-CN" altLang="en-US" sz="2400" dirty="0"/>
              <a:t>，说明</a:t>
            </a:r>
            <a:r>
              <a:rPr lang="en-US" altLang="zh-CN" sz="2400" dirty="0"/>
              <a:t>FCN-16s</a:t>
            </a:r>
            <a:r>
              <a:rPr lang="zh-CN" altLang="en-US" sz="2400" dirty="0"/>
              <a:t>的</a:t>
            </a:r>
            <a:r>
              <a:rPr lang="en-US" altLang="zh-CN" sz="2400" dirty="0" err="1"/>
              <a:t>upsample</a:t>
            </a:r>
            <a:r>
              <a:rPr lang="zh-CN" altLang="en-US" sz="2400" dirty="0"/>
              <a:t>过程，，</a:t>
            </a:r>
            <a:r>
              <a:rPr lang="en-US" altLang="zh-CN" sz="2400" dirty="0"/>
              <a:t>FCN</a:t>
            </a:r>
            <a:r>
              <a:rPr lang="zh-CN" altLang="en-US" sz="2400" dirty="0"/>
              <a:t>作者在</a:t>
            </a:r>
            <a:r>
              <a:rPr lang="en-US" altLang="zh-CN" sz="2400" dirty="0"/>
              <a:t>conv7</a:t>
            </a:r>
            <a:r>
              <a:rPr lang="zh-CN" altLang="en-US" sz="2400" dirty="0"/>
              <a:t>先进行一个</a:t>
            </a:r>
            <a:r>
              <a:rPr lang="en-US" altLang="zh-CN" sz="2400" dirty="0"/>
              <a:t>2x conv7</a:t>
            </a:r>
            <a:r>
              <a:rPr lang="zh-CN" altLang="en-US" sz="2400" dirty="0"/>
              <a:t>操作，其实这里也只是增加</a:t>
            </a:r>
            <a:r>
              <a:rPr lang="en-US" altLang="zh-CN" sz="2400" dirty="0"/>
              <a:t>1</a:t>
            </a:r>
            <a:r>
              <a:rPr lang="zh-CN" altLang="en-US" sz="2400" dirty="0"/>
              <a:t>个卷积层，这次卷积后特征图的大小为</a:t>
            </a:r>
            <a:r>
              <a:rPr lang="en-US" altLang="zh-CN" sz="2400" dirty="0"/>
              <a:t>conv7</a:t>
            </a:r>
            <a:r>
              <a:rPr lang="zh-CN" altLang="en-US" sz="2400" dirty="0"/>
              <a:t>的</a:t>
            </a:r>
            <a:r>
              <a:rPr lang="en-US" altLang="zh-CN" sz="2400" dirty="0"/>
              <a:t>2</a:t>
            </a:r>
            <a:r>
              <a:rPr lang="zh-CN" altLang="en-US" sz="2400" dirty="0"/>
              <a:t>倍，可以从</a:t>
            </a:r>
            <a:r>
              <a:rPr lang="en-US" altLang="zh-CN" sz="2400" dirty="0"/>
              <a:t>pool5</a:t>
            </a:r>
            <a:r>
              <a:rPr lang="zh-CN" altLang="en-US" sz="2400" dirty="0"/>
              <a:t>与</a:t>
            </a:r>
            <a:r>
              <a:rPr lang="en-US" altLang="zh-CN" sz="2400" dirty="0"/>
              <a:t>2x conv7</a:t>
            </a:r>
            <a:r>
              <a:rPr lang="zh-CN" altLang="en-US" sz="2400" dirty="0"/>
              <a:t>中看出来，此时</a:t>
            </a:r>
            <a:r>
              <a:rPr lang="en-US" altLang="zh-CN" sz="2400" dirty="0"/>
              <a:t>2x conv7</a:t>
            </a:r>
            <a:r>
              <a:rPr lang="zh-CN" altLang="en-US" sz="2400" dirty="0"/>
              <a:t>与</a:t>
            </a:r>
            <a:r>
              <a:rPr lang="en-US" altLang="zh-CN" sz="2400" dirty="0"/>
              <a:t>pool4</a:t>
            </a:r>
            <a:r>
              <a:rPr lang="zh-CN" altLang="en-US" sz="2400" dirty="0"/>
              <a:t>的大小是一样的，</a:t>
            </a:r>
            <a:r>
              <a:rPr lang="en-US" altLang="zh-CN" sz="2400" dirty="0"/>
              <a:t>FCN</a:t>
            </a:r>
            <a:r>
              <a:rPr lang="zh-CN" altLang="en-US" sz="2400" dirty="0"/>
              <a:t>作者提出对</a:t>
            </a:r>
            <a:r>
              <a:rPr lang="en-US" altLang="zh-CN" sz="2400" dirty="0"/>
              <a:t>pool4</a:t>
            </a:r>
            <a:r>
              <a:rPr lang="zh-CN" altLang="en-US" sz="2400" dirty="0"/>
              <a:t>与</a:t>
            </a:r>
            <a:r>
              <a:rPr lang="en-US" altLang="zh-CN" sz="2400" dirty="0"/>
              <a:t>2x conv7</a:t>
            </a:r>
            <a:r>
              <a:rPr lang="zh-CN" altLang="en-US" sz="2400" dirty="0"/>
              <a:t>进行一个</a:t>
            </a:r>
            <a:r>
              <a:rPr lang="en-US" altLang="zh-CN" sz="2400" dirty="0"/>
              <a:t>fuse</a:t>
            </a:r>
            <a:r>
              <a:rPr lang="zh-CN" altLang="en-US" sz="2400" dirty="0"/>
              <a:t>操作（事实上就是将</a:t>
            </a:r>
            <a:r>
              <a:rPr lang="en-US" altLang="zh-CN" sz="2400" dirty="0"/>
              <a:t>pool4</a:t>
            </a:r>
            <a:r>
              <a:rPr lang="zh-CN" altLang="en-US" sz="2400" dirty="0"/>
              <a:t>与</a:t>
            </a:r>
            <a:r>
              <a:rPr lang="en-US" altLang="zh-CN" sz="2400" dirty="0"/>
              <a:t>2x conv7</a:t>
            </a:r>
            <a:r>
              <a:rPr lang="zh-CN" altLang="en-US" sz="2400" dirty="0"/>
              <a:t>相加），</a:t>
            </a:r>
            <a:r>
              <a:rPr lang="en-US" altLang="zh-CN" sz="2400" dirty="0"/>
              <a:t>fuse</a:t>
            </a:r>
            <a:r>
              <a:rPr lang="zh-CN" altLang="en-US" sz="2400" dirty="0"/>
              <a:t>结果进行</a:t>
            </a:r>
            <a:r>
              <a:rPr lang="en-US" altLang="zh-CN" sz="2400" dirty="0"/>
              <a:t>16x </a:t>
            </a:r>
            <a:r>
              <a:rPr lang="en-US" altLang="zh-CN" sz="2400" dirty="0" err="1"/>
              <a:t>upsampled</a:t>
            </a:r>
            <a:r>
              <a:rPr lang="en-US" altLang="zh-CN" sz="2400" dirty="0"/>
              <a:t> prediction</a:t>
            </a:r>
            <a:r>
              <a:rPr lang="zh-CN" altLang="en-US" sz="2400" dirty="0"/>
              <a:t>，与</a:t>
            </a:r>
            <a:r>
              <a:rPr lang="en-US" altLang="zh-CN" sz="2400" dirty="0"/>
              <a:t>FCN-32s</a:t>
            </a:r>
            <a:r>
              <a:rPr lang="zh-CN" altLang="en-US" sz="2400" dirty="0"/>
              <a:t>一样，也是增加一个卷积层，卷积后的大小为输入图像的</a:t>
            </a:r>
            <a:r>
              <a:rPr lang="en-US" altLang="zh-CN" sz="2400" dirty="0"/>
              <a:t>16(2^4)</a:t>
            </a:r>
            <a:r>
              <a:rPr lang="zh-CN" altLang="en-US" sz="2400" dirty="0"/>
              <a:t>倍，我们知道</a:t>
            </a:r>
            <a:r>
              <a:rPr lang="en-US" altLang="zh-CN" sz="2400" dirty="0"/>
              <a:t>pool4</a:t>
            </a:r>
            <a:r>
              <a:rPr lang="zh-CN" altLang="en-US" sz="2400" dirty="0"/>
              <a:t>的大小是</a:t>
            </a:r>
            <a:r>
              <a:rPr lang="en-US" altLang="zh-CN" sz="2400" dirty="0"/>
              <a:t>2x2</a:t>
            </a:r>
            <a:r>
              <a:rPr lang="zh-CN" altLang="en-US" sz="2400" dirty="0"/>
              <a:t>，放大</a:t>
            </a:r>
            <a:r>
              <a:rPr lang="en-US" altLang="zh-CN" sz="2400" dirty="0"/>
              <a:t>16</a:t>
            </a:r>
            <a:r>
              <a:rPr lang="zh-CN" altLang="en-US" sz="2400" dirty="0"/>
              <a:t>倍，就是</a:t>
            </a:r>
            <a:r>
              <a:rPr lang="en-US" altLang="zh-CN" sz="2400" dirty="0"/>
              <a:t>32x32</a:t>
            </a:r>
            <a:r>
              <a:rPr lang="zh-CN" altLang="en-US" sz="2400" dirty="0"/>
              <a:t>，这样最后图像大小也变为原来的大小，至此完成了一个</a:t>
            </a:r>
            <a:r>
              <a:rPr lang="en-US" altLang="zh-CN" sz="2400" dirty="0"/>
              <a:t>16s</a:t>
            </a:r>
            <a:r>
              <a:rPr lang="zh-CN" altLang="en-US" sz="2400" dirty="0"/>
              <a:t>的</a:t>
            </a:r>
            <a:r>
              <a:rPr lang="en-US" altLang="zh-CN" sz="2400" dirty="0" err="1"/>
              <a:t>upsample</a:t>
            </a:r>
            <a:r>
              <a:rPr lang="zh-CN" altLang="en-US" sz="2400" dirty="0"/>
              <a:t>。现在我们可以知道，</a:t>
            </a:r>
            <a:r>
              <a:rPr lang="en-US" altLang="zh-CN" sz="2400" dirty="0"/>
              <a:t>FCN</a:t>
            </a:r>
            <a:r>
              <a:rPr lang="zh-CN" altLang="en-US" sz="2400" dirty="0"/>
              <a:t>中的</a:t>
            </a:r>
            <a:r>
              <a:rPr lang="en-US" altLang="zh-CN" sz="2400" dirty="0" err="1"/>
              <a:t>upsample</a:t>
            </a:r>
            <a:r>
              <a:rPr lang="zh-CN" altLang="en-US" sz="2400" dirty="0"/>
              <a:t>实际是通过增加卷积层，通过</a:t>
            </a:r>
            <a:r>
              <a:rPr lang="en-US" altLang="zh-CN" sz="2400" dirty="0"/>
              <a:t>bp</a:t>
            </a:r>
            <a:r>
              <a:rPr lang="zh-CN" altLang="en-US" sz="2400" dirty="0"/>
              <a:t>反馈的训练方法训练卷积层达到</a:t>
            </a:r>
            <a:r>
              <a:rPr lang="en-US" altLang="zh-CN" sz="2400" dirty="0"/>
              <a:t>end to end</a:t>
            </a:r>
            <a:r>
              <a:rPr lang="zh-CN" altLang="en-US" sz="2400" dirty="0"/>
              <a:t>，这时卷积层的作用可以看作是</a:t>
            </a:r>
            <a:r>
              <a:rPr lang="en-US" altLang="zh-CN" sz="2400" dirty="0"/>
              <a:t>pool</a:t>
            </a:r>
            <a:r>
              <a:rPr lang="zh-CN" altLang="en-US" sz="2400" dirty="0"/>
              <a:t>的逆过程。</a:t>
            </a:r>
          </a:p>
        </p:txBody>
      </p:sp>
    </p:spTree>
    <p:extLst>
      <p:ext uri="{BB962C8B-B14F-4D97-AF65-F5344CB8AC3E}">
        <p14:creationId xmlns:p14="http://schemas.microsoft.com/office/powerpoint/2010/main" val="167234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upsample</a:t>
            </a:r>
            <a:endParaRPr lang="zh-CN" altLang="en-US" dirty="0"/>
          </a:p>
        </p:txBody>
      </p:sp>
      <p:sp>
        <p:nvSpPr>
          <p:cNvPr id="3" name="内容占位符 2"/>
          <p:cNvSpPr>
            <a:spLocks noGrp="1"/>
          </p:cNvSpPr>
          <p:nvPr>
            <p:ph idx="1"/>
          </p:nvPr>
        </p:nvSpPr>
        <p:spPr/>
        <p:txBody>
          <a:bodyPr>
            <a:normAutofit/>
          </a:bodyPr>
          <a:lstStyle/>
          <a:p>
            <a:r>
              <a:rPr lang="zh-CN" altLang="en-US" sz="2400" dirty="0"/>
              <a:t>这时我们看第</a:t>
            </a:r>
            <a:r>
              <a:rPr lang="en-US" altLang="zh-CN" sz="2400" dirty="0"/>
              <a:t>1</a:t>
            </a:r>
            <a:r>
              <a:rPr lang="zh-CN" altLang="en-US" sz="2400" dirty="0"/>
              <a:t>行与第</a:t>
            </a:r>
            <a:r>
              <a:rPr lang="en-US" altLang="zh-CN" sz="2400" dirty="0"/>
              <a:t>3</a:t>
            </a:r>
            <a:r>
              <a:rPr lang="zh-CN" altLang="en-US" sz="2400" dirty="0"/>
              <a:t>行，忽略</a:t>
            </a:r>
            <a:r>
              <a:rPr lang="en-US" altLang="zh-CN" sz="2400" dirty="0"/>
              <a:t>32x </a:t>
            </a:r>
            <a:r>
              <a:rPr lang="en-US" altLang="zh-CN" sz="2400" dirty="0" err="1"/>
              <a:t>upsampled</a:t>
            </a:r>
            <a:r>
              <a:rPr lang="en-US" altLang="zh-CN" sz="2400" dirty="0"/>
              <a:t> prediction</a:t>
            </a:r>
            <a:r>
              <a:rPr lang="zh-CN" altLang="en-US" sz="2400" dirty="0"/>
              <a:t>，</a:t>
            </a:r>
            <a:r>
              <a:rPr lang="en-US" altLang="zh-CN" sz="2400" dirty="0"/>
              <a:t>conv7</a:t>
            </a:r>
            <a:r>
              <a:rPr lang="zh-CN" altLang="en-US" sz="2400" dirty="0"/>
              <a:t>经过一次</a:t>
            </a:r>
            <a:r>
              <a:rPr lang="en-US" altLang="zh-CN" sz="2400" dirty="0"/>
              <a:t>4x </a:t>
            </a:r>
            <a:r>
              <a:rPr lang="en-US" altLang="zh-CN" sz="2400" dirty="0" err="1"/>
              <a:t>upsample</a:t>
            </a:r>
            <a:r>
              <a:rPr lang="zh-CN" altLang="en-US" sz="2400" dirty="0"/>
              <a:t>，即使用一个卷积层，特征图输出大小为</a:t>
            </a:r>
            <a:r>
              <a:rPr lang="en-US" altLang="zh-CN" sz="2400" dirty="0"/>
              <a:t>conv7</a:t>
            </a:r>
            <a:r>
              <a:rPr lang="zh-CN" altLang="en-US" sz="2400" dirty="0"/>
              <a:t>的</a:t>
            </a:r>
            <a:r>
              <a:rPr lang="en-US" altLang="zh-CN" sz="2400" dirty="0"/>
              <a:t>4</a:t>
            </a:r>
            <a:r>
              <a:rPr lang="zh-CN" altLang="en-US" sz="2400" dirty="0"/>
              <a:t>倍，所以</a:t>
            </a:r>
            <a:r>
              <a:rPr lang="en-US" altLang="zh-CN" sz="2400" dirty="0"/>
              <a:t>4x conv7</a:t>
            </a:r>
            <a:r>
              <a:rPr lang="zh-CN" altLang="en-US" sz="2400" dirty="0"/>
              <a:t>的大小为</a:t>
            </a:r>
            <a:r>
              <a:rPr lang="en-US" altLang="zh-CN" sz="2400" dirty="0"/>
              <a:t>4x4</a:t>
            </a:r>
            <a:r>
              <a:rPr lang="zh-CN" altLang="en-US" sz="2400" dirty="0"/>
              <a:t>，然后</a:t>
            </a:r>
            <a:r>
              <a:rPr lang="en-US" altLang="zh-CN" sz="2400" dirty="0"/>
              <a:t>pool4</a:t>
            </a:r>
            <a:r>
              <a:rPr lang="zh-CN" altLang="en-US" sz="2400" dirty="0"/>
              <a:t>需要一次</a:t>
            </a:r>
            <a:r>
              <a:rPr lang="en-US" altLang="zh-CN" sz="2400" dirty="0"/>
              <a:t>2x </a:t>
            </a:r>
            <a:r>
              <a:rPr lang="en-US" altLang="zh-CN" sz="2400" dirty="0" err="1"/>
              <a:t>upsample</a:t>
            </a:r>
            <a:r>
              <a:rPr lang="zh-CN" altLang="en-US" sz="2400" dirty="0"/>
              <a:t>，变成</a:t>
            </a:r>
            <a:r>
              <a:rPr lang="en-US" altLang="zh-CN" sz="2400" dirty="0"/>
              <a:t>2x pool4</a:t>
            </a:r>
            <a:r>
              <a:rPr lang="zh-CN" altLang="en-US" sz="2400" dirty="0"/>
              <a:t>，大小也为</a:t>
            </a:r>
            <a:r>
              <a:rPr lang="en-US" altLang="zh-CN" sz="2400" dirty="0"/>
              <a:t>4x4</a:t>
            </a:r>
            <a:r>
              <a:rPr lang="zh-CN" altLang="en-US" sz="2400" dirty="0"/>
              <a:t>，最后吧</a:t>
            </a:r>
            <a:r>
              <a:rPr lang="en-US" altLang="zh-CN" sz="2400" dirty="0"/>
              <a:t>4x conv7</a:t>
            </a:r>
            <a:r>
              <a:rPr lang="zh-CN" altLang="en-US" sz="2400" dirty="0"/>
              <a:t>，</a:t>
            </a:r>
            <a:r>
              <a:rPr lang="en-US" altLang="zh-CN" sz="2400" dirty="0"/>
              <a:t>2x pool4</a:t>
            </a:r>
            <a:r>
              <a:rPr lang="zh-CN" altLang="en-US" sz="2400" dirty="0"/>
              <a:t>与</a:t>
            </a:r>
            <a:r>
              <a:rPr lang="en-US" altLang="zh-CN" sz="2400" dirty="0"/>
              <a:t>pool3</a:t>
            </a:r>
            <a:r>
              <a:rPr lang="zh-CN" altLang="en-US" sz="2400" dirty="0"/>
              <a:t>进行</a:t>
            </a:r>
            <a:r>
              <a:rPr lang="en-US" altLang="zh-CN" sz="2400" dirty="0"/>
              <a:t>fuse</a:t>
            </a:r>
            <a:r>
              <a:rPr lang="zh-CN" altLang="en-US" sz="2400" dirty="0"/>
              <a:t>，得到求和后的特征图，最后增加一个卷积层，使得输出图片大小为</a:t>
            </a:r>
            <a:r>
              <a:rPr lang="en-US" altLang="zh-CN" sz="2400" dirty="0"/>
              <a:t>pool3</a:t>
            </a:r>
            <a:r>
              <a:rPr lang="zh-CN" altLang="en-US" sz="2400" dirty="0"/>
              <a:t>的</a:t>
            </a:r>
            <a:r>
              <a:rPr lang="en-US" altLang="zh-CN" sz="2400" dirty="0"/>
              <a:t>8</a:t>
            </a:r>
            <a:r>
              <a:rPr lang="zh-CN" altLang="en-US" sz="2400" dirty="0"/>
              <a:t>倍，也就是</a:t>
            </a:r>
            <a:r>
              <a:rPr lang="en-US" altLang="zh-CN" sz="2400" dirty="0"/>
              <a:t>8x </a:t>
            </a:r>
            <a:r>
              <a:rPr lang="en-US" altLang="zh-CN" sz="2400" dirty="0" err="1"/>
              <a:t>upsampled</a:t>
            </a:r>
            <a:r>
              <a:rPr lang="en-US" altLang="zh-CN" sz="2400" dirty="0"/>
              <a:t> prediction</a:t>
            </a:r>
            <a:r>
              <a:rPr lang="zh-CN" altLang="en-US" sz="2400" dirty="0"/>
              <a:t>的过程，最后也得到一个</a:t>
            </a:r>
            <a:r>
              <a:rPr lang="en-US" altLang="zh-CN" sz="2400" dirty="0"/>
              <a:t>end to end</a:t>
            </a:r>
            <a:r>
              <a:rPr lang="zh-CN" altLang="en-US" sz="2400" dirty="0"/>
              <a:t>的图像。同时</a:t>
            </a:r>
            <a:r>
              <a:rPr lang="en-US" altLang="zh-CN" sz="2400" dirty="0"/>
              <a:t>FCN-8s</a:t>
            </a:r>
            <a:r>
              <a:rPr lang="zh-CN" altLang="en-US" sz="2400" dirty="0"/>
              <a:t>均优于</a:t>
            </a:r>
            <a:r>
              <a:rPr lang="en-US" altLang="zh-CN" sz="2400" dirty="0"/>
              <a:t>FCN-16s</a:t>
            </a:r>
            <a:r>
              <a:rPr lang="zh-CN" altLang="en-US" sz="2400" dirty="0"/>
              <a:t>，</a:t>
            </a:r>
            <a:r>
              <a:rPr lang="en-US" altLang="zh-CN" sz="2400" dirty="0"/>
              <a:t>FCN-32s</a:t>
            </a:r>
            <a:r>
              <a:rPr lang="zh-CN" altLang="en-US" sz="2400" dirty="0"/>
              <a:t>。</a:t>
            </a:r>
          </a:p>
          <a:p>
            <a:r>
              <a:rPr lang="zh-CN" altLang="en-US" sz="2400" dirty="0"/>
              <a:t>我们可以发现，如果继续仿照</a:t>
            </a:r>
            <a:r>
              <a:rPr lang="en-US" altLang="zh-CN" sz="2400" dirty="0"/>
              <a:t>FCN</a:t>
            </a:r>
            <a:r>
              <a:rPr lang="zh-CN" altLang="en-US" sz="2400" dirty="0"/>
              <a:t>作者的步骤，我们可以对</a:t>
            </a:r>
            <a:r>
              <a:rPr lang="en-US" altLang="zh-CN" sz="2400" dirty="0"/>
              <a:t>pool2</a:t>
            </a:r>
            <a:r>
              <a:rPr lang="zh-CN" altLang="en-US" sz="2400" dirty="0"/>
              <a:t>，</a:t>
            </a:r>
            <a:r>
              <a:rPr lang="en-US" altLang="zh-CN" sz="2400" dirty="0"/>
              <a:t>pool1</a:t>
            </a:r>
            <a:r>
              <a:rPr lang="zh-CN" altLang="en-US" sz="2400" dirty="0"/>
              <a:t>实现同样的方法，可以有</a:t>
            </a:r>
            <a:r>
              <a:rPr lang="en-US" altLang="zh-CN" sz="2400" dirty="0"/>
              <a:t>FCN-4s</a:t>
            </a:r>
            <a:r>
              <a:rPr lang="zh-CN" altLang="en-US" sz="2400" dirty="0"/>
              <a:t>，</a:t>
            </a:r>
            <a:r>
              <a:rPr lang="en-US" altLang="zh-CN" sz="2400" dirty="0"/>
              <a:t>FCN-2s</a:t>
            </a:r>
            <a:r>
              <a:rPr lang="zh-CN" altLang="en-US" sz="2400" dirty="0"/>
              <a:t>，最后得到</a:t>
            </a:r>
            <a:r>
              <a:rPr lang="en-US" altLang="zh-CN" sz="2400" dirty="0"/>
              <a:t>end to end</a:t>
            </a:r>
            <a:r>
              <a:rPr lang="zh-CN" altLang="en-US" sz="2400" dirty="0"/>
              <a:t>的输出。这里作者给出了明确的结论，超过</a:t>
            </a:r>
            <a:r>
              <a:rPr lang="en-US" altLang="zh-CN" sz="2400" dirty="0"/>
              <a:t>FCN-8s</a:t>
            </a:r>
            <a:r>
              <a:rPr lang="zh-CN" altLang="en-US" sz="2400" dirty="0"/>
              <a:t>之后，结果并不能继续优化。</a:t>
            </a:r>
          </a:p>
        </p:txBody>
      </p:sp>
    </p:spTree>
    <p:extLst>
      <p:ext uri="{BB962C8B-B14F-4D97-AF65-F5344CB8AC3E}">
        <p14:creationId xmlns:p14="http://schemas.microsoft.com/office/powerpoint/2010/main" val="368260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分析</a:t>
            </a:r>
          </a:p>
        </p:txBody>
      </p:sp>
      <p:sp>
        <p:nvSpPr>
          <p:cNvPr id="3" name="内容占位符 2"/>
          <p:cNvSpPr>
            <a:spLocks noGrp="1"/>
          </p:cNvSpPr>
          <p:nvPr>
            <p:ph idx="1"/>
          </p:nvPr>
        </p:nvSpPr>
        <p:spPr/>
        <p:txBody>
          <a:bodyPr>
            <a:normAutofit/>
          </a:bodyPr>
          <a:lstStyle/>
          <a:p>
            <a:r>
              <a:rPr lang="en-US" altLang="zh-CN" sz="2400" dirty="0"/>
              <a:t>FCN</a:t>
            </a:r>
            <a:r>
              <a:rPr lang="zh-CN" altLang="en-US" sz="2400" dirty="0"/>
              <a:t>的优点</a:t>
            </a:r>
            <a:r>
              <a:rPr lang="en-US" altLang="zh-CN" sz="2400" dirty="0"/>
              <a:t>,</a:t>
            </a:r>
            <a:r>
              <a:rPr lang="zh-CN" altLang="en-US" sz="2400" dirty="0"/>
              <a:t>能够</a:t>
            </a:r>
            <a:r>
              <a:rPr lang="en-US" altLang="zh-CN" sz="2400" dirty="0"/>
              <a:t>end-to-end, pixels-to-pixels,</a:t>
            </a:r>
            <a:r>
              <a:rPr lang="zh-CN" altLang="en-US" sz="2400" dirty="0"/>
              <a:t>而且相比于传统的基于</a:t>
            </a:r>
            <a:r>
              <a:rPr lang="en-US" altLang="zh-CN" sz="2400" dirty="0" err="1"/>
              <a:t>cnn</a:t>
            </a:r>
            <a:r>
              <a:rPr lang="zh-CN" altLang="en-US" sz="2400" dirty="0"/>
              <a:t>做分割的网络更加高效</a:t>
            </a:r>
            <a:r>
              <a:rPr lang="en-US" altLang="zh-CN" sz="2400" dirty="0"/>
              <a:t>,</a:t>
            </a:r>
            <a:r>
              <a:rPr lang="zh-CN" altLang="en-US" sz="2400" dirty="0"/>
              <a:t>因为避免了由于使用像素块而带来的重复存储和计算卷积的问题。</a:t>
            </a:r>
            <a:endParaRPr lang="en-US" altLang="zh-CN" sz="2400" dirty="0"/>
          </a:p>
          <a:p>
            <a:r>
              <a:rPr lang="en-US" altLang="zh-CN" sz="2400" dirty="0"/>
              <a:t>FCN</a:t>
            </a:r>
            <a:r>
              <a:rPr lang="zh-CN" altLang="en-US" sz="2400" dirty="0"/>
              <a:t>的缺点也很明显</a:t>
            </a:r>
            <a:r>
              <a:rPr lang="en-US" altLang="zh-CN" sz="2400" dirty="0"/>
              <a:t>,</a:t>
            </a:r>
            <a:r>
              <a:rPr lang="zh-CN" altLang="en-US" sz="2400" dirty="0"/>
              <a:t>首先是训练比较麻烦</a:t>
            </a:r>
            <a:r>
              <a:rPr lang="en-US" altLang="zh-CN" sz="2400" dirty="0"/>
              <a:t>,</a:t>
            </a:r>
            <a:r>
              <a:rPr lang="zh-CN" altLang="en-US" sz="2400" dirty="0"/>
              <a:t>需要训练三次才能够得到</a:t>
            </a:r>
            <a:r>
              <a:rPr lang="en-US" altLang="zh-CN" sz="2400" dirty="0"/>
              <a:t>FCN-8s,</a:t>
            </a:r>
            <a:r>
              <a:rPr lang="zh-CN" altLang="en-US" sz="2400" dirty="0"/>
              <a:t>而且得到的结果还是不精细</a:t>
            </a:r>
            <a:r>
              <a:rPr lang="en-US" altLang="zh-CN" sz="2400" dirty="0"/>
              <a:t>,</a:t>
            </a:r>
            <a:r>
              <a:rPr lang="zh-CN" altLang="en-US" sz="2400" dirty="0"/>
              <a:t>对图像的细节不够敏感</a:t>
            </a:r>
            <a:r>
              <a:rPr lang="en-US" altLang="zh-CN" sz="2400" dirty="0"/>
              <a:t>,</a:t>
            </a:r>
            <a:r>
              <a:rPr lang="zh-CN" altLang="en-US" sz="2400" dirty="0"/>
              <a:t>这是因为在进行</a:t>
            </a:r>
            <a:r>
              <a:rPr lang="en-US" altLang="zh-CN" sz="2400" dirty="0"/>
              <a:t>decode,</a:t>
            </a:r>
            <a:r>
              <a:rPr lang="zh-CN" altLang="en-US" sz="2400" dirty="0"/>
              <a:t>也就是恢复原图像大小的过程时</a:t>
            </a:r>
            <a:r>
              <a:rPr lang="en-US" altLang="zh-CN" sz="2400" dirty="0"/>
              <a:t>,</a:t>
            </a:r>
            <a:r>
              <a:rPr lang="zh-CN" altLang="en-US" sz="2400" dirty="0"/>
              <a:t>输入上采样层的</a:t>
            </a:r>
            <a:r>
              <a:rPr lang="en-US" altLang="zh-CN" sz="2400" dirty="0"/>
              <a:t>label map</a:t>
            </a:r>
            <a:r>
              <a:rPr lang="zh-CN" altLang="en-US" sz="2400" dirty="0"/>
              <a:t>太稀疏</a:t>
            </a:r>
            <a:r>
              <a:rPr lang="en-US" altLang="zh-CN" sz="2400" dirty="0"/>
              <a:t>,</a:t>
            </a:r>
            <a:r>
              <a:rPr lang="zh-CN" altLang="en-US" sz="2400" dirty="0"/>
              <a:t>而且上采样过程就是一个简单的</a:t>
            </a:r>
            <a:r>
              <a:rPr lang="en-US" altLang="zh-CN" sz="2400" dirty="0"/>
              <a:t>deconvolution.</a:t>
            </a:r>
          </a:p>
          <a:p>
            <a:r>
              <a:rPr lang="zh-CN" altLang="en-US" sz="2400" dirty="0"/>
              <a:t>其次是对各个像素进行分类</a:t>
            </a:r>
            <a:r>
              <a:rPr lang="en-US" altLang="zh-CN" sz="2400" dirty="0"/>
              <a:t>,</a:t>
            </a:r>
            <a:r>
              <a:rPr lang="zh-CN" altLang="en-US" sz="2400" dirty="0"/>
              <a:t>没有考虑到像素之间的关系</a:t>
            </a:r>
            <a:r>
              <a:rPr lang="en-US" altLang="zh-CN" sz="2400" dirty="0"/>
              <a:t>.</a:t>
            </a:r>
            <a:r>
              <a:rPr lang="zh-CN" altLang="en-US" sz="2400" dirty="0"/>
              <a:t>忽略了在通常的基于像素分类的分割方法中使用的空间规整步骤</a:t>
            </a:r>
            <a:r>
              <a:rPr lang="en-US" altLang="zh-CN" sz="2400" dirty="0"/>
              <a:t>,</a:t>
            </a:r>
            <a:r>
              <a:rPr lang="zh-CN" altLang="en-US" sz="2400" dirty="0"/>
              <a:t>缺乏空间一致性</a:t>
            </a:r>
            <a:r>
              <a:rPr lang="en-US" altLang="zh-CN" sz="2400" dirty="0"/>
              <a:t>.</a:t>
            </a:r>
          </a:p>
        </p:txBody>
      </p:sp>
    </p:spTree>
    <p:extLst>
      <p:ext uri="{BB962C8B-B14F-4D97-AF65-F5344CB8AC3E}">
        <p14:creationId xmlns:p14="http://schemas.microsoft.com/office/powerpoint/2010/main" val="97164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555" y="358903"/>
            <a:ext cx="4265218" cy="9000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096677" y="2252370"/>
            <a:ext cx="7998645" cy="2353260"/>
          </a:xfrm>
          <a:prstGeom prst="rect">
            <a:avLst/>
          </a:prstGeom>
        </p:spPr>
      </p:pic>
    </p:spTree>
    <p:extLst>
      <p:ext uri="{BB962C8B-B14F-4D97-AF65-F5344CB8AC3E}">
        <p14:creationId xmlns:p14="http://schemas.microsoft.com/office/powerpoint/2010/main" val="3960416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论文信息</a:t>
            </a:r>
          </a:p>
        </p:txBody>
      </p:sp>
      <p:sp>
        <p:nvSpPr>
          <p:cNvPr id="3" name="内容占位符 2"/>
          <p:cNvSpPr>
            <a:spLocks noGrp="1"/>
          </p:cNvSpPr>
          <p:nvPr>
            <p:ph idx="1"/>
          </p:nvPr>
        </p:nvSpPr>
        <p:spPr/>
        <p:txBody>
          <a:bodyPr>
            <a:normAutofit/>
          </a:bodyPr>
          <a:lstStyle/>
          <a:p>
            <a:r>
              <a:rPr lang="en-US" altLang="zh-CN" dirty="0"/>
              <a:t>J. Long, E. </a:t>
            </a:r>
            <a:r>
              <a:rPr lang="en-US" altLang="zh-CN" dirty="0" err="1"/>
              <a:t>Shelhamer</a:t>
            </a:r>
            <a:r>
              <a:rPr lang="en-US" altLang="zh-CN" dirty="0"/>
              <a:t>, and T. Darrell, “Fully convolutional networks for semantic segmentation,” in Proceedings of the IEEE Conference on Computer Vision and Pattern Recognition, 2015, pp.3431–3440.</a:t>
            </a:r>
          </a:p>
        </p:txBody>
      </p:sp>
    </p:spTree>
    <p:extLst>
      <p:ext uri="{BB962C8B-B14F-4D97-AF65-F5344CB8AC3E}">
        <p14:creationId xmlns:p14="http://schemas.microsoft.com/office/powerpoint/2010/main" val="10413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框架</a:t>
            </a:r>
          </a:p>
        </p:txBody>
      </p:sp>
      <p:pic>
        <p:nvPicPr>
          <p:cNvPr id="4" name="图片 3">
            <a:extLst>
              <a:ext uri="{FF2B5EF4-FFF2-40B4-BE49-F238E27FC236}">
                <a16:creationId xmlns:a16="http://schemas.microsoft.com/office/drawing/2014/main" id="{8619E433-CE30-4918-B7F9-A94BF1F19625}"/>
              </a:ext>
            </a:extLst>
          </p:cNvPr>
          <p:cNvPicPr>
            <a:picLocks noChangeAspect="1"/>
          </p:cNvPicPr>
          <p:nvPr/>
        </p:nvPicPr>
        <p:blipFill rotWithShape="1">
          <a:blip r:embed="rId3"/>
          <a:srcRect l="319" t="-640" r="-319" b="24369"/>
          <a:stretch/>
        </p:blipFill>
        <p:spPr>
          <a:xfrm>
            <a:off x="1823502" y="1260780"/>
            <a:ext cx="8544996" cy="4336439"/>
          </a:xfrm>
          <a:prstGeom prst="rect">
            <a:avLst/>
          </a:prstGeom>
        </p:spPr>
      </p:pic>
    </p:spTree>
    <p:extLst>
      <p:ext uri="{BB962C8B-B14F-4D97-AF65-F5344CB8AC3E}">
        <p14:creationId xmlns:p14="http://schemas.microsoft.com/office/powerpoint/2010/main" val="244992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改进</a:t>
            </a:r>
          </a:p>
        </p:txBody>
      </p:sp>
      <p:sp>
        <p:nvSpPr>
          <p:cNvPr id="5" name="矩形 4">
            <a:extLst>
              <a:ext uri="{FF2B5EF4-FFF2-40B4-BE49-F238E27FC236}">
                <a16:creationId xmlns:a16="http://schemas.microsoft.com/office/drawing/2014/main" id="{49EE4ABC-450D-41DE-9FB5-88C49A82E76E}"/>
              </a:ext>
            </a:extLst>
          </p:cNvPr>
          <p:cNvSpPr/>
          <p:nvPr/>
        </p:nvSpPr>
        <p:spPr>
          <a:xfrm>
            <a:off x="573210" y="1276715"/>
            <a:ext cx="11220450" cy="3008003"/>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zh-CN" altLang="en-US" sz="2400" dirty="0"/>
              <a:t>将之前分类网络的全连接层都换成卷积层                                                                                                                                                                                                          </a:t>
            </a:r>
          </a:p>
          <a:p>
            <a:pPr marL="228600" indent="-228600">
              <a:lnSpc>
                <a:spcPct val="90000"/>
              </a:lnSpc>
              <a:spcBef>
                <a:spcPts val="1000"/>
              </a:spcBef>
              <a:buFont typeface="Arial" panose="020B0604020202020204" pitchFamily="34" charset="0"/>
              <a:buChar char="•"/>
            </a:pPr>
            <a:r>
              <a:rPr lang="en-US" altLang="zh-CN" sz="2400" dirty="0"/>
              <a:t>FCN</a:t>
            </a:r>
            <a:r>
              <a:rPr lang="zh-CN" altLang="en-US" sz="2400" dirty="0"/>
              <a:t>对图像进行像素级的分类，从而解决了语义级别的图像分割（</a:t>
            </a:r>
            <a:r>
              <a:rPr lang="en-US" altLang="zh-CN" sz="2400" dirty="0"/>
              <a:t>semantic segmentation</a:t>
            </a:r>
            <a:r>
              <a:rPr lang="zh-CN" altLang="en-US" sz="2400" dirty="0"/>
              <a:t>）问题。与经典的</a:t>
            </a:r>
            <a:r>
              <a:rPr lang="en-US" altLang="zh-CN" sz="2400" dirty="0"/>
              <a:t>CNN</a:t>
            </a:r>
            <a:r>
              <a:rPr lang="zh-CN" altLang="en-US" sz="2400" dirty="0"/>
              <a:t>在卷积层之后使用全连接层得到固定长度的特征向量进行分类（全联接层＋</a:t>
            </a:r>
            <a:r>
              <a:rPr lang="en-US" altLang="zh-CN" sz="2400" dirty="0" err="1"/>
              <a:t>softmax</a:t>
            </a:r>
            <a:r>
              <a:rPr lang="zh-CN" altLang="en-US" sz="2400" dirty="0"/>
              <a:t>输出）不同，</a:t>
            </a:r>
            <a:r>
              <a:rPr lang="en-US" altLang="zh-CN" sz="2400" dirty="0"/>
              <a:t>FCN</a:t>
            </a:r>
            <a:r>
              <a:rPr lang="zh-CN" altLang="en-US" sz="2400" dirty="0"/>
              <a:t>可以接受任意尺寸的输入图像，采用反卷积层对最后一个卷积层的</a:t>
            </a:r>
            <a:r>
              <a:rPr lang="en-US" altLang="zh-CN" sz="2400" dirty="0"/>
              <a:t>feature map</a:t>
            </a:r>
            <a:r>
              <a:rPr lang="zh-CN" altLang="en-US" sz="2400" dirty="0"/>
              <a:t>进行上采样</a:t>
            </a:r>
            <a:r>
              <a:rPr lang="en-US" altLang="zh-CN" sz="2400" dirty="0"/>
              <a:t>, </a:t>
            </a:r>
            <a:r>
              <a:rPr lang="zh-CN" altLang="en-US" sz="2400" dirty="0"/>
              <a:t>使它恢复到输入图像相同的尺寸，从而可以对每个像素都产生了一个预测</a:t>
            </a:r>
            <a:r>
              <a:rPr lang="en-US" altLang="zh-CN" sz="2400" dirty="0"/>
              <a:t>, </a:t>
            </a:r>
            <a:r>
              <a:rPr lang="zh-CN" altLang="en-US" sz="2400" dirty="0"/>
              <a:t>同时保留了原始输入图像中的空间信息</a:t>
            </a:r>
            <a:r>
              <a:rPr lang="en-US" altLang="zh-CN" sz="2400" dirty="0"/>
              <a:t>, </a:t>
            </a:r>
            <a:r>
              <a:rPr lang="zh-CN" altLang="en-US" sz="2400" dirty="0"/>
              <a:t>最后在上采样的特征图上进行逐像素分类。</a:t>
            </a:r>
          </a:p>
          <a:p>
            <a:pPr marL="228600" indent="-228600">
              <a:lnSpc>
                <a:spcPct val="90000"/>
              </a:lnSpc>
              <a:spcBef>
                <a:spcPts val="1000"/>
              </a:spcBef>
              <a:buFont typeface="Arial" panose="020B0604020202020204" pitchFamily="34" charset="0"/>
              <a:buChar char="•"/>
            </a:pPr>
            <a:r>
              <a:rPr lang="zh-CN" altLang="en-US" sz="2400" dirty="0"/>
              <a:t>最后逐个像素计算</a:t>
            </a:r>
            <a:r>
              <a:rPr lang="en-US" altLang="zh-CN" sz="2400" dirty="0" err="1"/>
              <a:t>softmax</a:t>
            </a:r>
            <a:r>
              <a:rPr lang="zh-CN" altLang="en-US" sz="2400" dirty="0"/>
              <a:t>分类的损失</a:t>
            </a:r>
            <a:r>
              <a:rPr lang="en-US" altLang="zh-CN" sz="2400" dirty="0"/>
              <a:t>, </a:t>
            </a:r>
            <a:r>
              <a:rPr lang="zh-CN" altLang="en-US" sz="2400" dirty="0"/>
              <a:t>相当于每一个像素对应一个训练样本。</a:t>
            </a:r>
            <a:endParaRPr lang="en-US" altLang="zh-CN" sz="2400" dirty="0"/>
          </a:p>
        </p:txBody>
      </p:sp>
    </p:spTree>
    <p:extLst>
      <p:ext uri="{BB962C8B-B14F-4D97-AF65-F5344CB8AC3E}">
        <p14:creationId xmlns:p14="http://schemas.microsoft.com/office/powerpoint/2010/main" val="70081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传统的基于</a:t>
            </a:r>
            <a:r>
              <a:rPr lang="en-US" altLang="zh-CN" dirty="0"/>
              <a:t>CNN</a:t>
            </a:r>
            <a:r>
              <a:rPr lang="zh-CN" altLang="en-US" dirty="0"/>
              <a:t>的分割方法</a:t>
            </a:r>
          </a:p>
        </p:txBody>
      </p:sp>
      <p:sp>
        <p:nvSpPr>
          <p:cNvPr id="4" name="矩形 3">
            <a:extLst>
              <a:ext uri="{FF2B5EF4-FFF2-40B4-BE49-F238E27FC236}">
                <a16:creationId xmlns:a16="http://schemas.microsoft.com/office/drawing/2014/main" id="{329C7932-5FEC-4F2A-A41E-A90D020DC086}"/>
              </a:ext>
            </a:extLst>
          </p:cNvPr>
          <p:cNvSpPr/>
          <p:nvPr/>
        </p:nvSpPr>
        <p:spPr>
          <a:xfrm>
            <a:off x="492369" y="1152418"/>
            <a:ext cx="11207261" cy="354456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zh-CN" altLang="en-US" sz="2400" dirty="0"/>
              <a:t>为了对一个像素分类，使用该像素周围的一个图像块作为</a:t>
            </a:r>
            <a:r>
              <a:rPr lang="en-US" altLang="zh-CN" sz="2400" dirty="0"/>
              <a:t>CNN</a:t>
            </a:r>
            <a:r>
              <a:rPr lang="zh-CN" altLang="en-US" sz="2400" dirty="0"/>
              <a:t>的输入用于训练和预测。这种方法有几个缺点：一是存储开销很大。例如对每个像素使用的图像块的大小为</a:t>
            </a:r>
            <a:r>
              <a:rPr lang="en-US" altLang="zh-CN" sz="2400" dirty="0"/>
              <a:t>15x15</a:t>
            </a:r>
            <a:r>
              <a:rPr lang="zh-CN" altLang="en-US" sz="2400" dirty="0"/>
              <a:t>，然后不断滑动窗口，每次滑动的窗口给</a:t>
            </a:r>
            <a:r>
              <a:rPr lang="en-US" altLang="zh-CN" sz="2400" dirty="0"/>
              <a:t>CNN</a:t>
            </a:r>
            <a:r>
              <a:rPr lang="zh-CN" altLang="en-US" sz="2400" dirty="0"/>
              <a:t>进行判别分类，因此则所需的存储空间根据滑动窗口的次数和大小急剧上升。二是计算效率低下。相邻的像素块基本上是重复的，针对每个像素块逐个计算卷积，这种计算也有很大程度上的重复。三是像素块大小的限制了感知区域的大小。通常像素块的大小比整幅图像的大小小很多，只能提取一些局部的特征，从而导致分类的性能受到限制。</a:t>
            </a:r>
          </a:p>
          <a:p>
            <a:pPr marL="228600" indent="-228600">
              <a:lnSpc>
                <a:spcPct val="90000"/>
              </a:lnSpc>
              <a:spcBef>
                <a:spcPts val="1000"/>
              </a:spcBef>
              <a:buFont typeface="Arial" panose="020B0604020202020204" pitchFamily="34" charset="0"/>
              <a:buChar char="•"/>
            </a:pPr>
            <a:r>
              <a:rPr lang="zh-CN" altLang="en-US" sz="2400" dirty="0"/>
              <a:t>而全卷积网络</a:t>
            </a:r>
            <a:r>
              <a:rPr lang="en-US" altLang="zh-CN" sz="2400" dirty="0"/>
              <a:t>(FCN)</a:t>
            </a:r>
            <a:r>
              <a:rPr lang="zh-CN" altLang="en-US" sz="2400" dirty="0"/>
              <a:t>则是从抽象的特征中恢复出每个像素所属的类别。即从图像级别的分类进一步延伸到像素级别的分类。</a:t>
            </a:r>
          </a:p>
        </p:txBody>
      </p:sp>
    </p:spTree>
    <p:extLst>
      <p:ext uri="{BB962C8B-B14F-4D97-AF65-F5344CB8AC3E}">
        <p14:creationId xmlns:p14="http://schemas.microsoft.com/office/powerpoint/2010/main" val="270532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全连接层 </a:t>
            </a:r>
            <a:r>
              <a:rPr lang="en-US" altLang="zh-CN" dirty="0"/>
              <a:t>-&gt; </a:t>
            </a:r>
            <a:r>
              <a:rPr lang="zh-CN" altLang="en-US" dirty="0"/>
              <a:t>卷积层</a:t>
            </a:r>
          </a:p>
        </p:txBody>
      </p:sp>
      <p:sp>
        <p:nvSpPr>
          <p:cNvPr id="3" name="内容占位符 2"/>
          <p:cNvSpPr>
            <a:spLocks noGrp="1"/>
          </p:cNvSpPr>
          <p:nvPr>
            <p:ph idx="1"/>
          </p:nvPr>
        </p:nvSpPr>
        <p:spPr/>
        <p:txBody>
          <a:bodyPr>
            <a:normAutofit/>
          </a:bodyPr>
          <a:lstStyle/>
          <a:p>
            <a:r>
              <a:rPr lang="zh-CN" altLang="en-US" sz="2400" dirty="0"/>
              <a:t>全连接层和卷积层之间唯一的不同就是卷积层中的神经元只与输入数据中的一个局部区域连接，并且在卷积列中的神经元共享参数。然而在两类层中，神经元都是计算点积，所以它们的函数形式是一样的。因此，将此两者相互转化是可能的：</a:t>
            </a:r>
          </a:p>
          <a:p>
            <a:r>
              <a:rPr lang="zh-CN" altLang="en-US" sz="2400" dirty="0"/>
              <a:t>对于任一个卷积层，都存在一个能实现和它一样的前向传播函数的全连接层。权重矩阵是一个巨大的矩阵，除了某些特定块，其余部分都是零。而在其中大部分块中，元素都是相等的。</a:t>
            </a:r>
          </a:p>
          <a:p>
            <a:r>
              <a:rPr lang="zh-CN" altLang="en-US" sz="2400" dirty="0"/>
              <a:t>相反，任何全连接层都可以被转化为卷积层。比如，一个 </a:t>
            </a:r>
            <a:r>
              <a:rPr lang="en-US" altLang="zh-CN" sz="2400" dirty="0"/>
              <a:t>K=4096 </a:t>
            </a:r>
            <a:r>
              <a:rPr lang="zh-CN" altLang="en-US" sz="2400" dirty="0"/>
              <a:t>的全连接层，输入数据体的尺寸是 </a:t>
            </a:r>
            <a:r>
              <a:rPr lang="en-US" altLang="zh-CN" sz="2400" dirty="0"/>
              <a:t>7∗7∗512</a:t>
            </a:r>
            <a:r>
              <a:rPr lang="zh-CN" altLang="en-US" sz="2400" dirty="0"/>
              <a:t>，这个全连接层可以被等效地看做一个 </a:t>
            </a:r>
            <a:r>
              <a:rPr lang="en-US" altLang="zh-CN" sz="2400" dirty="0"/>
              <a:t>F=7,P=0,S=1,K=4096 </a:t>
            </a:r>
            <a:r>
              <a:rPr lang="zh-CN" altLang="en-US" sz="2400" dirty="0"/>
              <a:t>的卷积层。换句话说，就是将滤波器的尺寸设置为和输入数据体的尺寸一致了。因为只有一个单独的深度列覆盖并滑过输入数据体，所以输出将变成 </a:t>
            </a:r>
            <a:r>
              <a:rPr lang="en-US" altLang="zh-CN" sz="2400" dirty="0"/>
              <a:t>1∗1∗4096</a:t>
            </a:r>
            <a:r>
              <a:rPr lang="zh-CN" altLang="en-US" sz="2400" dirty="0"/>
              <a:t>，这个结果就和使用初始的那个全连接层一样了。</a:t>
            </a:r>
          </a:p>
        </p:txBody>
      </p:sp>
    </p:spTree>
    <p:extLst>
      <p:ext uri="{BB962C8B-B14F-4D97-AF65-F5344CB8AC3E}">
        <p14:creationId xmlns:p14="http://schemas.microsoft.com/office/powerpoint/2010/main" val="4786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upsample</a:t>
            </a:r>
            <a:endParaRPr lang="zh-CN" altLang="en-US" dirty="0"/>
          </a:p>
        </p:txBody>
      </p:sp>
      <p:sp>
        <p:nvSpPr>
          <p:cNvPr id="3" name="内容占位符 2"/>
          <p:cNvSpPr>
            <a:spLocks noGrp="1"/>
          </p:cNvSpPr>
          <p:nvPr>
            <p:ph idx="1"/>
          </p:nvPr>
        </p:nvSpPr>
        <p:spPr/>
        <p:txBody>
          <a:bodyPr>
            <a:normAutofit/>
          </a:bodyPr>
          <a:lstStyle/>
          <a:p>
            <a:r>
              <a:rPr lang="en-US" altLang="zh-CN" sz="2400" dirty="0" err="1"/>
              <a:t>upsample</a:t>
            </a:r>
            <a:r>
              <a:rPr lang="zh-CN" altLang="en-US" sz="2400" dirty="0"/>
              <a:t>意思为上采样，简单来说就是</a:t>
            </a:r>
            <a:r>
              <a:rPr lang="en-US" altLang="zh-CN" sz="2400" dirty="0"/>
              <a:t>pooling</a:t>
            </a:r>
            <a:r>
              <a:rPr lang="zh-CN" altLang="en-US" sz="2400" dirty="0"/>
              <a:t>的逆过程，所以</a:t>
            </a:r>
            <a:r>
              <a:rPr lang="en-US" altLang="zh-CN" sz="2400" dirty="0"/>
              <a:t>pooling</a:t>
            </a:r>
            <a:r>
              <a:rPr lang="zh-CN" altLang="en-US" sz="2400" dirty="0"/>
              <a:t>也就是下采样，采样后数据数量减少，</a:t>
            </a:r>
            <a:r>
              <a:rPr lang="en-US" altLang="zh-CN" sz="2400" dirty="0" err="1"/>
              <a:t>upsample</a:t>
            </a:r>
            <a:r>
              <a:rPr lang="zh-CN" altLang="en-US" sz="2400" dirty="0"/>
              <a:t>采样后数据数量增多。</a:t>
            </a:r>
            <a:r>
              <a:rPr lang="en-US" altLang="zh-CN" sz="2400" dirty="0"/>
              <a:t>FCN</a:t>
            </a:r>
            <a:r>
              <a:rPr lang="zh-CN" altLang="en-US" sz="2400" dirty="0"/>
              <a:t>作者在论文中讨论了</a:t>
            </a:r>
            <a:r>
              <a:rPr lang="en-US" altLang="zh-CN" sz="2400" dirty="0"/>
              <a:t>3</a:t>
            </a:r>
            <a:r>
              <a:rPr lang="zh-CN" altLang="en-US" sz="2400" dirty="0"/>
              <a:t>种</a:t>
            </a:r>
            <a:r>
              <a:rPr lang="en-US" altLang="zh-CN" sz="2400" dirty="0" err="1"/>
              <a:t>upsample</a:t>
            </a:r>
            <a:r>
              <a:rPr lang="zh-CN" altLang="en-US" sz="2400" dirty="0"/>
              <a:t>方法，最后选用的是反卷积的方法（</a:t>
            </a:r>
            <a:r>
              <a:rPr lang="en-US" altLang="zh-CN" sz="2400" dirty="0"/>
              <a:t>FCN</a:t>
            </a:r>
            <a:r>
              <a:rPr lang="zh-CN" altLang="en-US" sz="2400" dirty="0"/>
              <a:t>作者称其为后卷积）使图像实现</a:t>
            </a:r>
            <a:r>
              <a:rPr lang="en-US" altLang="zh-CN" sz="2400" dirty="0"/>
              <a:t>end to end</a:t>
            </a:r>
            <a:r>
              <a:rPr lang="zh-CN" altLang="en-US" sz="2400" dirty="0"/>
              <a:t>，可以理解</a:t>
            </a:r>
            <a:r>
              <a:rPr lang="en-US" altLang="zh-CN" sz="2400" dirty="0" err="1"/>
              <a:t>upsample</a:t>
            </a:r>
            <a:r>
              <a:rPr lang="zh-CN" altLang="en-US" sz="2400" dirty="0"/>
              <a:t>就是使大小比原图像小得多的特征图变大，使其大小为原图像大小。</a:t>
            </a:r>
          </a:p>
        </p:txBody>
      </p:sp>
      <p:pic>
        <p:nvPicPr>
          <p:cNvPr id="4" name="图片 3">
            <a:extLst>
              <a:ext uri="{FF2B5EF4-FFF2-40B4-BE49-F238E27FC236}">
                <a16:creationId xmlns:a16="http://schemas.microsoft.com/office/drawing/2014/main" id="{E1986003-350E-4A4D-90A9-B53920B44E86}"/>
              </a:ext>
            </a:extLst>
          </p:cNvPr>
          <p:cNvPicPr>
            <a:picLocks noChangeAspect="1"/>
          </p:cNvPicPr>
          <p:nvPr/>
        </p:nvPicPr>
        <p:blipFill>
          <a:blip r:embed="rId3"/>
          <a:stretch>
            <a:fillRect/>
          </a:stretch>
        </p:blipFill>
        <p:spPr>
          <a:xfrm>
            <a:off x="2197344" y="3126154"/>
            <a:ext cx="7562850" cy="2590800"/>
          </a:xfrm>
          <a:prstGeom prst="rect">
            <a:avLst/>
          </a:prstGeom>
        </p:spPr>
      </p:pic>
    </p:spTree>
    <p:extLst>
      <p:ext uri="{BB962C8B-B14F-4D97-AF65-F5344CB8AC3E}">
        <p14:creationId xmlns:p14="http://schemas.microsoft.com/office/powerpoint/2010/main" val="327453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upsample</a:t>
            </a:r>
            <a:endParaRPr lang="zh-CN" altLang="en-US" dirty="0"/>
          </a:p>
        </p:txBody>
      </p:sp>
      <p:sp>
        <p:nvSpPr>
          <p:cNvPr id="3" name="内容占位符 2"/>
          <p:cNvSpPr>
            <a:spLocks noGrp="1"/>
          </p:cNvSpPr>
          <p:nvPr>
            <p:ph idx="1"/>
          </p:nvPr>
        </p:nvSpPr>
        <p:spPr/>
        <p:txBody>
          <a:bodyPr>
            <a:normAutofit/>
          </a:bodyPr>
          <a:lstStyle/>
          <a:p>
            <a:r>
              <a:rPr lang="en-US" altLang="zh-CN" dirty="0"/>
              <a:t>FCN</a:t>
            </a:r>
            <a:r>
              <a:rPr lang="zh-CN" altLang="en-US" dirty="0"/>
              <a:t>作者分为</a:t>
            </a:r>
            <a:r>
              <a:rPr lang="en-US" altLang="zh-CN" dirty="0"/>
              <a:t>FCN-32s,FCN-16s,FCN-8s</a:t>
            </a:r>
            <a:r>
              <a:rPr lang="zh-CN" altLang="en-US" dirty="0"/>
              <a:t>三种</a:t>
            </a:r>
            <a:endParaRPr lang="zh-CN" altLang="en-US" sz="2400" dirty="0"/>
          </a:p>
        </p:txBody>
      </p:sp>
      <p:pic>
        <p:nvPicPr>
          <p:cNvPr id="5" name="图片 4">
            <a:extLst>
              <a:ext uri="{FF2B5EF4-FFF2-40B4-BE49-F238E27FC236}">
                <a16:creationId xmlns:a16="http://schemas.microsoft.com/office/drawing/2014/main" id="{8723A691-A66C-4322-804F-A8AE376B5C6F}"/>
              </a:ext>
            </a:extLst>
          </p:cNvPr>
          <p:cNvPicPr>
            <a:picLocks noChangeAspect="1"/>
          </p:cNvPicPr>
          <p:nvPr/>
        </p:nvPicPr>
        <p:blipFill>
          <a:blip r:embed="rId3"/>
          <a:stretch>
            <a:fillRect/>
          </a:stretch>
        </p:blipFill>
        <p:spPr>
          <a:xfrm>
            <a:off x="2229460" y="2085608"/>
            <a:ext cx="7858125" cy="3343275"/>
          </a:xfrm>
          <a:prstGeom prst="rect">
            <a:avLst/>
          </a:prstGeom>
        </p:spPr>
      </p:pic>
    </p:spTree>
    <p:extLst>
      <p:ext uri="{BB962C8B-B14F-4D97-AF65-F5344CB8AC3E}">
        <p14:creationId xmlns:p14="http://schemas.microsoft.com/office/powerpoint/2010/main" val="402038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upsample</a:t>
            </a:r>
            <a:endParaRPr lang="zh-CN" altLang="en-US" dirty="0"/>
          </a:p>
        </p:txBody>
      </p:sp>
      <p:sp>
        <p:nvSpPr>
          <p:cNvPr id="3" name="内容占位符 2"/>
          <p:cNvSpPr>
            <a:spLocks noGrp="1"/>
          </p:cNvSpPr>
          <p:nvPr>
            <p:ph idx="1"/>
          </p:nvPr>
        </p:nvSpPr>
        <p:spPr/>
        <p:txBody>
          <a:bodyPr>
            <a:normAutofit/>
          </a:bodyPr>
          <a:lstStyle/>
          <a:p>
            <a:r>
              <a:rPr lang="zh-CN" altLang="en-US" sz="2400" dirty="0"/>
              <a:t>先从</a:t>
            </a:r>
            <a:r>
              <a:rPr lang="en-US" altLang="zh-CN" sz="2400" dirty="0"/>
              <a:t>FCN-32s</a:t>
            </a:r>
            <a:r>
              <a:rPr lang="zh-CN" altLang="en-US" sz="2400" dirty="0"/>
              <a:t>开始说明</a:t>
            </a:r>
            <a:r>
              <a:rPr lang="en-US" altLang="zh-CN" sz="2400" dirty="0" err="1"/>
              <a:t>upsample</a:t>
            </a:r>
            <a:r>
              <a:rPr lang="zh-CN" altLang="en-US" sz="2400" dirty="0"/>
              <a:t>过程，只需要留意第一行，网络里面有</a:t>
            </a:r>
            <a:r>
              <a:rPr lang="en-US" altLang="zh-CN" sz="2400" dirty="0"/>
              <a:t>5</a:t>
            </a:r>
            <a:r>
              <a:rPr lang="zh-CN" altLang="en-US" sz="2400" dirty="0"/>
              <a:t>个</a:t>
            </a:r>
            <a:r>
              <a:rPr lang="en-US" altLang="zh-CN" sz="2400" dirty="0"/>
              <a:t>pool</a:t>
            </a:r>
            <a:r>
              <a:rPr lang="zh-CN" altLang="en-US" sz="2400" dirty="0"/>
              <a:t>，所以</a:t>
            </a:r>
            <a:r>
              <a:rPr lang="en-US" altLang="zh-CN" sz="2400" dirty="0"/>
              <a:t>conv7</a:t>
            </a:r>
            <a:r>
              <a:rPr lang="zh-CN" altLang="en-US" sz="2400" dirty="0"/>
              <a:t>的特征图是原始图像</a:t>
            </a:r>
            <a:r>
              <a:rPr lang="en-US" altLang="zh-CN" sz="2400" dirty="0"/>
              <a:t>1/32</a:t>
            </a:r>
            <a:r>
              <a:rPr lang="zh-CN" altLang="en-US" sz="2400" dirty="0"/>
              <a:t>，可以发现最左边</a:t>
            </a:r>
            <a:r>
              <a:rPr lang="en-US" altLang="zh-CN" sz="2400" dirty="0"/>
              <a:t>image</a:t>
            </a:r>
            <a:r>
              <a:rPr lang="zh-CN" altLang="en-US" sz="2400" dirty="0"/>
              <a:t>的是</a:t>
            </a:r>
            <a:r>
              <a:rPr lang="en-US" altLang="zh-CN" sz="2400" dirty="0"/>
              <a:t>32x32</a:t>
            </a:r>
            <a:r>
              <a:rPr lang="zh-CN" altLang="en-US" sz="2400" dirty="0"/>
              <a:t>，同时我们知道在</a:t>
            </a:r>
            <a:r>
              <a:rPr lang="en-US" altLang="zh-CN" sz="2400" dirty="0"/>
              <a:t>FCN</a:t>
            </a:r>
            <a:r>
              <a:rPr lang="zh-CN" altLang="en-US" sz="2400" dirty="0"/>
              <a:t>中的卷积是不会改变图像大小（或者只有少量像素的减少，特征图大小基本不会小很多），看到</a:t>
            </a:r>
            <a:r>
              <a:rPr lang="en-US" altLang="zh-CN" sz="2400" dirty="0"/>
              <a:t>pool1</a:t>
            </a:r>
            <a:r>
              <a:rPr lang="zh-CN" altLang="en-US" sz="2400" dirty="0"/>
              <a:t>是</a:t>
            </a:r>
            <a:r>
              <a:rPr lang="en-US" altLang="zh-CN" sz="2400" dirty="0"/>
              <a:t>16x16</a:t>
            </a:r>
            <a:r>
              <a:rPr lang="zh-CN" altLang="en-US" sz="2400" dirty="0"/>
              <a:t>，</a:t>
            </a:r>
            <a:r>
              <a:rPr lang="en-US" altLang="zh-CN" sz="2400" dirty="0"/>
              <a:t>pool2</a:t>
            </a:r>
            <a:r>
              <a:rPr lang="zh-CN" altLang="en-US" sz="2400" dirty="0"/>
              <a:t>是</a:t>
            </a:r>
            <a:r>
              <a:rPr lang="en-US" altLang="zh-CN" sz="2400" dirty="0"/>
              <a:t>8x8</a:t>
            </a:r>
            <a:r>
              <a:rPr lang="zh-CN" altLang="en-US" sz="2400" dirty="0"/>
              <a:t>，</a:t>
            </a:r>
            <a:r>
              <a:rPr lang="en-US" altLang="zh-CN" sz="2400" dirty="0"/>
              <a:t>pool3</a:t>
            </a:r>
            <a:r>
              <a:rPr lang="zh-CN" altLang="en-US" sz="2400" dirty="0"/>
              <a:t>是</a:t>
            </a:r>
            <a:r>
              <a:rPr lang="en-US" altLang="zh-CN" sz="2400" dirty="0"/>
              <a:t>4x4</a:t>
            </a:r>
            <a:r>
              <a:rPr lang="zh-CN" altLang="en-US" sz="2400" dirty="0"/>
              <a:t>，</a:t>
            </a:r>
            <a:r>
              <a:rPr lang="en-US" altLang="zh-CN" sz="2400" dirty="0"/>
              <a:t>pool4</a:t>
            </a:r>
            <a:r>
              <a:rPr lang="zh-CN" altLang="en-US" sz="2400" dirty="0"/>
              <a:t>是</a:t>
            </a:r>
            <a:r>
              <a:rPr lang="en-US" altLang="zh-CN" sz="2400" dirty="0"/>
              <a:t>2x2</a:t>
            </a:r>
            <a:r>
              <a:rPr lang="zh-CN" altLang="en-US" sz="2400" dirty="0"/>
              <a:t>，</a:t>
            </a:r>
            <a:r>
              <a:rPr lang="en-US" altLang="zh-CN" sz="2400" dirty="0"/>
              <a:t>pool5</a:t>
            </a:r>
            <a:r>
              <a:rPr lang="zh-CN" altLang="en-US" sz="2400" dirty="0"/>
              <a:t>是</a:t>
            </a:r>
            <a:r>
              <a:rPr lang="en-US" altLang="zh-CN" sz="2400" dirty="0"/>
              <a:t>1x1</a:t>
            </a:r>
            <a:r>
              <a:rPr lang="zh-CN" altLang="en-US" sz="2400" dirty="0"/>
              <a:t>，所以</a:t>
            </a:r>
            <a:r>
              <a:rPr lang="en-US" altLang="zh-CN" sz="2400" dirty="0"/>
              <a:t>conv7</a:t>
            </a:r>
            <a:r>
              <a:rPr lang="zh-CN" altLang="en-US" sz="2400" dirty="0"/>
              <a:t>对应特征图大小为</a:t>
            </a:r>
            <a:r>
              <a:rPr lang="en-US" altLang="zh-CN" sz="2400" dirty="0"/>
              <a:t>1x1</a:t>
            </a:r>
            <a:r>
              <a:rPr lang="zh-CN" altLang="en-US" sz="2400" dirty="0"/>
              <a:t>，然后再经过</a:t>
            </a:r>
            <a:r>
              <a:rPr lang="en-US" altLang="zh-CN" sz="2400" dirty="0"/>
              <a:t>32x </a:t>
            </a:r>
            <a:r>
              <a:rPr lang="en-US" altLang="zh-CN" sz="2400" dirty="0" err="1"/>
              <a:t>upsampled</a:t>
            </a:r>
            <a:r>
              <a:rPr lang="en-US" altLang="zh-CN" sz="2400" dirty="0"/>
              <a:t> prediction </a:t>
            </a:r>
            <a:r>
              <a:rPr lang="zh-CN" altLang="en-US" sz="2400" dirty="0"/>
              <a:t>图片变回</a:t>
            </a:r>
            <a:r>
              <a:rPr lang="en-US" altLang="zh-CN" sz="2400" dirty="0"/>
              <a:t>32x32</a:t>
            </a:r>
            <a:r>
              <a:rPr lang="zh-CN" altLang="en-US" sz="2400" dirty="0"/>
              <a:t>。</a:t>
            </a:r>
            <a:r>
              <a:rPr lang="en-US" altLang="zh-CN" sz="2400" dirty="0"/>
              <a:t>FCN</a:t>
            </a:r>
            <a:r>
              <a:rPr lang="zh-CN" altLang="en-US" sz="2400" dirty="0"/>
              <a:t>作者在这里增加一个卷积层，卷积后的大小为输入图像的</a:t>
            </a:r>
            <a:r>
              <a:rPr lang="en-US" altLang="zh-CN" sz="2400" dirty="0"/>
              <a:t>32(2^5)</a:t>
            </a:r>
            <a:r>
              <a:rPr lang="zh-CN" altLang="en-US" sz="2400" dirty="0"/>
              <a:t>倍，我们简单假设这个卷积核大小也为</a:t>
            </a:r>
            <a:r>
              <a:rPr lang="en-US" altLang="zh-CN" sz="2400" dirty="0"/>
              <a:t>32</a:t>
            </a:r>
            <a:r>
              <a:rPr lang="zh-CN" altLang="en-US" sz="2400" dirty="0"/>
              <a:t>，这样就是需要通过反馈训练</a:t>
            </a:r>
            <a:r>
              <a:rPr lang="en-US" altLang="zh-CN" sz="2400" dirty="0"/>
              <a:t>32x32</a:t>
            </a:r>
            <a:r>
              <a:rPr lang="zh-CN" altLang="en-US" sz="2400" dirty="0"/>
              <a:t>个权重变量即可让图像实现</a:t>
            </a:r>
            <a:r>
              <a:rPr lang="en-US" altLang="zh-CN" sz="2400" dirty="0"/>
              <a:t>end to end</a:t>
            </a:r>
            <a:r>
              <a:rPr lang="zh-CN" altLang="en-US" sz="2400" dirty="0"/>
              <a:t>，完成了一个</a:t>
            </a:r>
            <a:r>
              <a:rPr lang="en-US" altLang="zh-CN" sz="2400" dirty="0"/>
              <a:t>32s</a:t>
            </a:r>
            <a:r>
              <a:rPr lang="zh-CN" altLang="en-US" sz="2400" dirty="0"/>
              <a:t>的</a:t>
            </a:r>
            <a:r>
              <a:rPr lang="en-US" altLang="zh-CN" sz="2400" dirty="0" err="1"/>
              <a:t>upsample</a:t>
            </a:r>
            <a:r>
              <a:rPr lang="zh-CN" altLang="en-US" sz="2400" dirty="0"/>
              <a:t>，</a:t>
            </a:r>
            <a:r>
              <a:rPr lang="en-US" altLang="zh-CN" sz="2400" dirty="0"/>
              <a:t>FCN</a:t>
            </a:r>
            <a:r>
              <a:rPr lang="zh-CN" altLang="en-US" sz="2400" dirty="0"/>
              <a:t>作者称做后卷积，他也提及可以称为反卷积。事实上在源码中卷积核的大小为</a:t>
            </a:r>
            <a:r>
              <a:rPr lang="en-US" altLang="zh-CN" sz="2400" dirty="0"/>
              <a:t>64</a:t>
            </a:r>
            <a:r>
              <a:rPr lang="zh-CN" altLang="en-US" sz="2400" dirty="0"/>
              <a:t>，同时没有偏置</a:t>
            </a:r>
            <a:r>
              <a:rPr lang="en-US" altLang="zh-CN" sz="2400" dirty="0"/>
              <a:t>bias</a:t>
            </a:r>
            <a:r>
              <a:rPr lang="zh-CN" altLang="en-US" sz="2400" dirty="0"/>
              <a:t>。还有一点就是</a:t>
            </a:r>
            <a:r>
              <a:rPr lang="en-US" altLang="zh-CN" sz="2400" dirty="0"/>
              <a:t>FCN</a:t>
            </a:r>
            <a:r>
              <a:rPr lang="zh-CN" altLang="en-US" sz="2400" dirty="0"/>
              <a:t>论文中最后结果都是</a:t>
            </a:r>
            <a:r>
              <a:rPr lang="en-US" altLang="zh-CN" sz="2400" dirty="0"/>
              <a:t>21x…</a:t>
            </a:r>
            <a:r>
              <a:rPr lang="zh-CN" altLang="en-US" sz="2400" dirty="0"/>
              <a:t>，这里的</a:t>
            </a:r>
            <a:r>
              <a:rPr lang="en-US" altLang="zh-CN" sz="2400" dirty="0"/>
              <a:t>21</a:t>
            </a:r>
            <a:r>
              <a:rPr lang="zh-CN" altLang="en-US" sz="2400" dirty="0"/>
              <a:t>是指</a:t>
            </a:r>
            <a:r>
              <a:rPr lang="en-US" altLang="zh-CN" sz="2400" dirty="0"/>
              <a:t>FCN</a:t>
            </a:r>
            <a:r>
              <a:rPr lang="zh-CN" altLang="en-US" sz="2400" dirty="0"/>
              <a:t>使用的数据集分类，总共有</a:t>
            </a:r>
            <a:r>
              <a:rPr lang="en-US" altLang="zh-CN" sz="2400" dirty="0"/>
              <a:t>21</a:t>
            </a:r>
            <a:r>
              <a:rPr lang="zh-CN" altLang="en-US" sz="2400" dirty="0"/>
              <a:t>类。</a:t>
            </a:r>
          </a:p>
        </p:txBody>
      </p:sp>
    </p:spTree>
    <p:extLst>
      <p:ext uri="{BB962C8B-B14F-4D97-AF65-F5344CB8AC3E}">
        <p14:creationId xmlns:p14="http://schemas.microsoft.com/office/powerpoint/2010/main" val="370285176"/>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1740</TotalTime>
  <Words>1553</Words>
  <Application>Microsoft Office PowerPoint</Application>
  <PresentationFormat>宽屏</PresentationFormat>
  <Paragraphs>44</Paragraphs>
  <Slides>13</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Arial</vt:lpstr>
      <vt:lpstr>Impact</vt:lpstr>
      <vt:lpstr>A000120140530A99PPBG</vt:lpstr>
      <vt:lpstr>FCN</vt:lpstr>
      <vt:lpstr>论文信息</vt:lpstr>
      <vt:lpstr>框架</vt:lpstr>
      <vt:lpstr>改进</vt:lpstr>
      <vt:lpstr>传统的基于CNN的分割方法</vt:lpstr>
      <vt:lpstr>全连接层 -&gt; 卷积层</vt:lpstr>
      <vt:lpstr>upsample</vt:lpstr>
      <vt:lpstr>upsample</vt:lpstr>
      <vt:lpstr>upsample</vt:lpstr>
      <vt:lpstr>upsample</vt:lpstr>
      <vt:lpstr>upsample</vt:lpstr>
      <vt:lpstr>分析</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辛雨菡</cp:lastModifiedBy>
  <cp:revision>71</cp:revision>
  <dcterms:created xsi:type="dcterms:W3CDTF">2018-08-10T09:41:38Z</dcterms:created>
  <dcterms:modified xsi:type="dcterms:W3CDTF">2019-06-05T10:30:05Z</dcterms:modified>
</cp:coreProperties>
</file>