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62" r:id="rId7"/>
    <p:sldId id="272" r:id="rId8"/>
    <p:sldId id="277" r:id="rId9"/>
    <p:sldId id="278" r:id="rId10"/>
    <p:sldId id="279" r:id="rId11"/>
    <p:sldId id="280" r:id="rId12"/>
    <p:sldId id="275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01.11.2023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01.11.2023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5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4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7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01.11.2023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>
            <a:normAutofit/>
          </a:bodyPr>
          <a:lstStyle/>
          <a:p>
            <a:r>
              <a:rPr lang="ru-RU" sz="3600" dirty="0"/>
              <a:t>Ползунов или Уатт: кто был первым создателем парового двигателя?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История Ползунова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Родился в Екатеринбурге 1728 году в семье солдата</a:t>
            </a:r>
          </a:p>
          <a:p>
            <a:pPr rtl="0"/>
            <a:r>
              <a:rPr lang="ru-RU" dirty="0" smtClean="0"/>
              <a:t>В это время Россией правил Пётр </a:t>
            </a:r>
            <a:r>
              <a:rPr lang="en-US" dirty="0" smtClean="0"/>
              <a:t>I</a:t>
            </a:r>
          </a:p>
          <a:p>
            <a:pPr rtl="0"/>
            <a:r>
              <a:rPr lang="ru-RU" dirty="0" smtClean="0"/>
              <a:t>Изобрел свой двигатель при Екатерине </a:t>
            </a:r>
            <a:r>
              <a:rPr lang="en-US" dirty="0" smtClean="0"/>
              <a:t>II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14" y="0"/>
            <a:ext cx="6538986" cy="6856413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Андреас </a:t>
            </a:r>
            <a:r>
              <a:rPr lang="ru-RU" b="1" dirty="0" err="1" smtClean="0"/>
              <a:t>Беэр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>Иван </a:t>
            </a:r>
            <a:r>
              <a:rPr lang="ru-RU" b="1" dirty="0" err="1" smtClean="0"/>
              <a:t>Шлаттер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b="1" dirty="0"/>
              <a:t>Андреас Бенедиктович </a:t>
            </a:r>
            <a:r>
              <a:rPr lang="ru-RU" b="1" dirty="0" err="1"/>
              <a:t>Беэр</a:t>
            </a:r>
            <a:r>
              <a:rPr lang="ru-RU" dirty="0"/>
              <a:t> (1696 — 21 июля 1751) — горный специалист, первый главный командир (начальник) </a:t>
            </a:r>
            <a:r>
              <a:rPr lang="ru-RU" dirty="0" err="1"/>
              <a:t>Колывано</a:t>
            </a:r>
            <a:r>
              <a:rPr lang="ru-RU" dirty="0"/>
              <a:t>-Воскресенских заводов (</a:t>
            </a:r>
            <a:r>
              <a:rPr lang="ru-RU" dirty="0" smtClean="0"/>
              <a:t>1747—1751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b="1" dirty="0" smtClean="0"/>
              <a:t>Иван Андреевич </a:t>
            </a:r>
            <a:r>
              <a:rPr lang="ru-RU" b="1" dirty="0"/>
              <a:t>(</a:t>
            </a:r>
            <a:r>
              <a:rPr lang="ru-RU" b="1" dirty="0" smtClean="0"/>
              <a:t>Иоганн Вильгельм</a:t>
            </a:r>
            <a:r>
              <a:rPr lang="ru-RU" b="1" dirty="0"/>
              <a:t>) </a:t>
            </a:r>
            <a:r>
              <a:rPr lang="ru-RU" b="1" dirty="0" err="1" smtClean="0"/>
              <a:t>Шлаттер</a:t>
            </a:r>
            <a:r>
              <a:rPr lang="ru-RU" dirty="0" smtClean="0"/>
              <a:t> </a:t>
            </a:r>
            <a:r>
              <a:rPr lang="ru-RU" dirty="0"/>
              <a:t>(19 февраля 1708, Берлин — 23 января 1768, Петербург) — горный деятель, специалист в области металлургии благородных металлов и монетного дела, писатель.</a:t>
            </a:r>
            <a:endParaRPr lang="ru-RU" b="1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r="6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805070"/>
            <a:ext cx="4848225" cy="1450898"/>
          </a:xfrm>
        </p:spPr>
        <p:txBody>
          <a:bodyPr rtlCol="0">
            <a:noAutofit/>
          </a:bodyPr>
          <a:lstStyle/>
          <a:p>
            <a:r>
              <a:rPr lang="ru-RU" b="1" dirty="0"/>
              <a:t>Барнаульский сереброплавильный завод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b="1" dirty="0"/>
              <a:t>Барнаульский сереброплавильный завод</a:t>
            </a:r>
            <a:r>
              <a:rPr lang="ru-RU" dirty="0"/>
              <a:t> — историческое предприятие в городе Барнауле, работавшее с 1744 по 1893 год. С заводом напрямую связано появление и развитие города в XVIII – XIX веках.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r="143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Паровая машина </a:t>
            </a:r>
            <a:r>
              <a:rPr lang="ru-RU" dirty="0" err="1" smtClean="0"/>
              <a:t>ползунова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3118446"/>
          </a:xfrm>
        </p:spPr>
        <p:txBody>
          <a:bodyPr>
            <a:normAutofit/>
          </a:bodyPr>
          <a:lstStyle/>
          <a:p>
            <a:r>
              <a:rPr lang="ru-RU" dirty="0"/>
              <a:t>Проект был послан Екатерине II, и она наградила Ползунова 400 рублями и повысила в чине на две ступени (до капитан-поручика). Президент Берг-коллегии И. А. </a:t>
            </a:r>
            <a:r>
              <a:rPr lang="ru-RU" dirty="0" err="1"/>
              <a:t>Шлаттер</a:t>
            </a:r>
            <a:r>
              <a:rPr lang="ru-RU" dirty="0"/>
              <a:t> при этом оценил проект словами: «за новое изобретение почесть должно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4" descr="Конструкция и принцип действия паровой машины И.И.Ползунова | Н Н | Дзен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03" y="0"/>
            <a:ext cx="6324600" cy="6856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2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амять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-451" r="21098" b="248"/>
          <a:stretch/>
        </p:blipFill>
        <p:spPr>
          <a:xfrm>
            <a:off x="7928339" y="995968"/>
            <a:ext cx="4042845" cy="473661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Имя И. И. Ползунова носит Алтайский государственный технический университет, напротив главного корпуса которого установлен памятник изобретателю.</a:t>
            </a:r>
          </a:p>
          <a:p>
            <a:r>
              <a:rPr lang="ru-RU" dirty="0"/>
              <a:t>В Астрахани, Екатеринбурге, Казани, Красноярске, Иркутске, Йошкар-Оле, Барнауле, Рубцовске, Змеиногорске, Новосибирске, Томске, Туле, Вязьме, Воронеже и </a:t>
            </a:r>
            <a:r>
              <a:rPr lang="ru-RU" dirty="0" smtClean="0"/>
              <a:t>Чите, и </a:t>
            </a:r>
            <a:r>
              <a:rPr lang="ru-RU" dirty="0"/>
              <a:t>Усть-Каменогорске (Казахстан) именем Ползунова названы улицы.</a:t>
            </a:r>
          </a:p>
          <a:p>
            <a:r>
              <a:rPr lang="ru-RU" dirty="0"/>
              <a:t>Первое учебное заведение Екатеринбурга — горнозаводская школа — теперь называется Уральским государственным колледжем имени И. И. Ползунова.</a:t>
            </a:r>
          </a:p>
          <a:p>
            <a:r>
              <a:rPr lang="ru-RU" dirty="0"/>
              <a:t>В 1970 г. Международный астрономический союз присвоил имя И. И. Ползунова кратеру на обратной стороне Луны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7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098" y="436593"/>
            <a:ext cx="1157288" cy="1157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21" y="1761097"/>
            <a:ext cx="3814235" cy="1260000"/>
          </a:xfrm>
        </p:spPr>
        <p:txBody>
          <a:bodyPr rtlCol="0"/>
          <a:lstStyle/>
          <a:p>
            <a:r>
              <a:rPr lang="ru-RU" dirty="0"/>
              <a:t>История </a:t>
            </a:r>
            <a:r>
              <a:rPr lang="ru-RU" dirty="0" err="1" smtClean="0"/>
              <a:t>УАтта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8515" y="3021097"/>
            <a:ext cx="4932742" cy="2761394"/>
          </a:xfrm>
        </p:spPr>
        <p:txBody>
          <a:bodyPr rtlCol="0">
            <a:normAutofit fontScale="92500" lnSpcReduction="10000"/>
          </a:bodyPr>
          <a:lstStyle/>
          <a:p>
            <a:r>
              <a:rPr lang="ru-RU" b="1" dirty="0"/>
              <a:t>Джеймс </a:t>
            </a:r>
            <a:r>
              <a:rPr lang="ru-RU" b="1" dirty="0" smtClean="0"/>
              <a:t>Уатт </a:t>
            </a:r>
            <a:r>
              <a:rPr lang="ru-RU" b="1" dirty="0"/>
              <a:t>(англ. </a:t>
            </a:r>
            <a:r>
              <a:rPr lang="ru-RU" b="1" dirty="0" err="1"/>
              <a:t>James</a:t>
            </a:r>
            <a:r>
              <a:rPr lang="ru-RU" b="1" dirty="0"/>
              <a:t> </a:t>
            </a:r>
            <a:r>
              <a:rPr lang="ru-RU" b="1" dirty="0" err="1"/>
              <a:t>Watt</a:t>
            </a:r>
            <a:r>
              <a:rPr lang="ru-RU" b="1" dirty="0"/>
              <a:t>; 19 (30) января 1736 — 19 августа 1819) — шотландский инженер, изобретатель-механик</a:t>
            </a:r>
            <a:r>
              <a:rPr lang="ru-RU" b="1" dirty="0" smtClean="0"/>
              <a:t>.</a:t>
            </a:r>
            <a:endParaRPr lang="ru-RU" b="1" dirty="0"/>
          </a:p>
          <a:p>
            <a:r>
              <a:rPr lang="ru-RU" b="1" dirty="0"/>
              <a:t>Ввёл первую единицу мощности — лошадиную силу</a:t>
            </a:r>
            <a:r>
              <a:rPr lang="ru-RU" b="1" dirty="0" smtClean="0"/>
              <a:t>. </a:t>
            </a:r>
            <a:r>
              <a:rPr lang="ru-RU" b="1" dirty="0"/>
              <a:t>Его именем названа единица мощности — Ватт</a:t>
            </a:r>
            <a:r>
              <a:rPr lang="ru-RU" b="1" dirty="0" smtClean="0"/>
              <a:t>.</a:t>
            </a:r>
          </a:p>
          <a:p>
            <a:r>
              <a:rPr lang="ru-RU" b="1" dirty="0"/>
              <a:t>Член </a:t>
            </a:r>
            <a:r>
              <a:rPr lang="ru-RU" b="1" dirty="0" err="1"/>
              <a:t>Эдинбургского</a:t>
            </a:r>
            <a:r>
              <a:rPr lang="ru-RU" b="1" dirty="0"/>
              <a:t> королевского общества (1784), Лондонского королевского общества (1785</a:t>
            </a:r>
            <a:r>
              <a:rPr lang="ru-RU" b="1" dirty="0" smtClean="0"/>
              <a:t>), </a:t>
            </a:r>
            <a:r>
              <a:rPr lang="ru-RU" b="1" dirty="0"/>
              <a:t>иностранный член Парижской академии наук (1814; корреспондент с 1808</a:t>
            </a:r>
            <a:r>
              <a:rPr lang="ru-RU" b="1" dirty="0" smtClean="0"/>
              <a:t>).  </a:t>
            </a:r>
            <a:endParaRPr lang="ru-RU" b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5"/>
            <a:ext cx="5381897" cy="6860125"/>
          </a:xfrm>
        </p:spPr>
      </p:pic>
    </p:spTree>
    <p:extLst>
      <p:ext uri="{BB962C8B-B14F-4D97-AF65-F5344CB8AC3E}">
        <p14:creationId xmlns:p14="http://schemas.microsoft.com/office/powerpoint/2010/main" val="226535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6061" y="1891726"/>
            <a:ext cx="3814235" cy="1260000"/>
          </a:xfrm>
        </p:spPr>
        <p:txBody>
          <a:bodyPr/>
          <a:lstStyle/>
          <a:p>
            <a:r>
              <a:rPr lang="ru-RU" dirty="0" smtClean="0"/>
              <a:t>Паровая машина Уатта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19405" y="3151725"/>
            <a:ext cx="4824549" cy="337099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После того, как стали ясны все преимущества новой машины, появилось множество подделок, зачастую весьма плохого качества. Доход от продаж мог быть весьма большим, и поэтому всякий, кто имел хоть какое-то представление, даже весьма малое, о машине Уатта, пытался сделать её самостоятельно в попытке заработать. Уатт и </a:t>
            </a:r>
            <a:r>
              <a:rPr lang="ru-RU" dirty="0" err="1"/>
              <a:t>Болтон</a:t>
            </a:r>
            <a:r>
              <a:rPr lang="ru-RU" dirty="0"/>
              <a:t> были вынуждены начать борьбу с подделками, так как это портило репутацию их фирмы, и, вдобавок, часть поддельных машин была просто опасна в эксплуатации. Судебные разбирательства отнимали много времени, издержки исчислялись тысячами, однако все тяжбы Уатту и </a:t>
            </a:r>
            <a:r>
              <a:rPr lang="ru-RU" dirty="0" err="1"/>
              <a:t>Болтону</a:t>
            </a:r>
            <a:r>
              <a:rPr lang="ru-RU" dirty="0"/>
              <a:t> удалось выиграть и отстоять свои права.</a:t>
            </a:r>
          </a:p>
        </p:txBody>
      </p:sp>
      <p:pic>
        <p:nvPicPr>
          <p:cNvPr id="6" name="Объект 5" descr="Патенты — на пути технического прогресса — Сайт Супотницкого Михаила  Васильевича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/>
          <a:stretch/>
        </p:blipFill>
        <p:spPr bwMode="auto">
          <a:xfrm>
            <a:off x="0" y="0"/>
            <a:ext cx="687106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26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4400005" cy="3921600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олзунов </a:t>
            </a:r>
            <a:r>
              <a:rPr lang="ru-RU" dirty="0"/>
              <a:t>раньше Уатта изобрел паровую машину двойного действия, но это не был первый паровой двигатель, так как он основывался на Паровой машине </a:t>
            </a:r>
            <a:r>
              <a:rPr lang="ru-RU" dirty="0" err="1"/>
              <a:t>Ньюкомена</a:t>
            </a:r>
            <a:r>
              <a:rPr lang="ru-RU" dirty="0"/>
              <a:t>, правда она была очень мало функциональной из-за того, что она совершала работу только половину времени, использовалась она только для выкачивания воды из шахт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31" y="0"/>
            <a:ext cx="4774559" cy="68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sharepoint/v3"/>
    <ds:schemaRef ds:uri="http://schemas.microsoft.com/office/infopath/2007/PartnerControls"/>
    <ds:schemaRef ds:uri="http://purl.org/dc/terms/"/>
    <ds:schemaRef ds:uri="6dc4bcd6-49db-4c07-9060-8acfc67cef9f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347</Words>
  <Application>Microsoft Office PowerPoint</Application>
  <PresentationFormat>Широкоэкранный</PresentationFormat>
  <Paragraphs>31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Небеса</vt:lpstr>
      <vt:lpstr>Ползунов или Уатт: кто был первым создателем парового двигателя?</vt:lpstr>
      <vt:lpstr>История Ползунова</vt:lpstr>
      <vt:lpstr>Андреас Беэр Иван Шлаттер</vt:lpstr>
      <vt:lpstr>Барнаульский сереброплавильный завод</vt:lpstr>
      <vt:lpstr>Паровая машина ползунова</vt:lpstr>
      <vt:lpstr>память</vt:lpstr>
      <vt:lpstr>История УАтта</vt:lpstr>
      <vt:lpstr>Паровая машина Уатта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2023-11-01T20:48:35Z</dcterms:created>
  <dcterms:modified xsi:type="dcterms:W3CDTF">2023-11-02T12:22:24Z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