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7" r:id="rId14"/>
    <p:sldId id="266" r:id="rId15"/>
    <p:sldId id="280" r:id="rId16"/>
    <p:sldId id="269" r:id="rId17"/>
    <p:sldId id="268" r:id="rId18"/>
    <p:sldId id="279" r:id="rId19"/>
    <p:sldId id="267" r:id="rId20"/>
    <p:sldId id="272" r:id="rId21"/>
    <p:sldId id="273" r:id="rId22"/>
    <p:sldId id="274" r:id="rId23"/>
    <p:sldId id="275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0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00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85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22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7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9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82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44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1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08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2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6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2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9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914BCB-0244-45FB-ABBF-0F596AC82172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6C9E22-C492-443D-BC27-C2AC17333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5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ms-cit.com/fscomm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Text clustering from internship comments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Gloria Ainebyona</a:t>
            </a:r>
          </a:p>
          <a:p>
            <a:r>
              <a:rPr lang="en-GB" b="1" dirty="0" smtClean="0"/>
              <a:t>Student no: </a:t>
            </a:r>
            <a:r>
              <a:rPr lang="en-GB" dirty="0" smtClean="0"/>
              <a:t>2100702283</a:t>
            </a:r>
          </a:p>
          <a:p>
            <a:r>
              <a:rPr lang="en-GB" b="1" dirty="0" smtClean="0"/>
              <a:t>Reg No: </a:t>
            </a:r>
            <a:r>
              <a:rPr lang="en-GB" dirty="0" smtClean="0"/>
              <a:t>2021/HD05/2283U</a:t>
            </a:r>
            <a:endParaRPr lang="en-GB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5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Output: K=5</a:t>
            </a:r>
            <a:r>
              <a:rPr lang="en-GB" dirty="0" smtClean="0"/>
              <a:t>..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1612"/>
            <a:ext cx="6175342" cy="4471481"/>
          </a:xfrm>
        </p:spPr>
      </p:pic>
    </p:spTree>
    <p:extLst>
      <p:ext uri="{BB962C8B-B14F-4D97-AF65-F5344CB8AC3E}">
        <p14:creationId xmlns:p14="http://schemas.microsoft.com/office/powerpoint/2010/main" val="114039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Centroids of clusters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16" y="1855969"/>
            <a:ext cx="2021727" cy="44034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76" y="2000308"/>
            <a:ext cx="1810669" cy="4259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5971"/>
            <a:ext cx="1935637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Comments category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507"/>
            <a:ext cx="6458146" cy="4458879"/>
          </a:xfrm>
        </p:spPr>
      </p:pic>
    </p:spTree>
    <p:extLst>
      <p:ext uri="{BB962C8B-B14F-4D97-AF65-F5344CB8AC3E}">
        <p14:creationId xmlns:p14="http://schemas.microsoft.com/office/powerpoint/2010/main" val="22162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Comments </a:t>
            </a:r>
            <a:r>
              <a:rPr lang="en-GB" b="1" dirty="0" smtClean="0"/>
              <a:t>category..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2403835"/>
            <a:ext cx="7435664" cy="38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Predictions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75" y="2469822"/>
            <a:ext cx="4153113" cy="24603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06" y="2469823"/>
            <a:ext cx="3524431" cy="21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 evaluation with silhouette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used a silhouette score to determine the performance of the algorithm. With the increasing number of the k value in training, led </a:t>
            </a:r>
            <a:r>
              <a:rPr lang="en-GB" dirty="0" smtClean="0"/>
              <a:t>to;</a:t>
            </a:r>
          </a:p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increase in silhouette score. </a:t>
            </a:r>
            <a:endParaRPr lang="en-GB" dirty="0" smtClean="0"/>
          </a:p>
          <a:p>
            <a:r>
              <a:rPr lang="en-GB" dirty="0" smtClean="0"/>
              <a:t>For example</a:t>
            </a:r>
            <a:r>
              <a:rPr lang="en-GB" dirty="0"/>
              <a:t>;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with </a:t>
            </a:r>
            <a:r>
              <a:rPr lang="en-GB" dirty="0"/>
              <a:t>k=10, silhouette score was at 0.062. </a:t>
            </a:r>
            <a:endParaRPr lang="en-GB" dirty="0" smtClean="0"/>
          </a:p>
          <a:p>
            <a:pPr lvl="1"/>
            <a:r>
              <a:rPr lang="en-GB" dirty="0" smtClean="0"/>
              <a:t>with </a:t>
            </a:r>
            <a:r>
              <a:rPr lang="en-GB" dirty="0"/>
              <a:t>K=20, silhouette score was at 0.8, </a:t>
            </a:r>
            <a:endParaRPr lang="en-GB" dirty="0" smtClean="0"/>
          </a:p>
          <a:p>
            <a:pPr lvl="1"/>
            <a:r>
              <a:rPr lang="en-GB" dirty="0" smtClean="0"/>
              <a:t>with </a:t>
            </a:r>
            <a:r>
              <a:rPr lang="en-GB" dirty="0"/>
              <a:t>k=200, silhouette score</a:t>
            </a:r>
            <a:r>
              <a:rPr lang="en-GB" b="1" dirty="0"/>
              <a:t> </a:t>
            </a:r>
            <a:r>
              <a:rPr lang="en-GB" dirty="0"/>
              <a:t>was at 0.115.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8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Model evaluation with silhouette..</a:t>
            </a:r>
            <a:endParaRPr lang="en-GB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0" y="2285999"/>
            <a:ext cx="5245370" cy="228633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86" y="2001772"/>
            <a:ext cx="5091582" cy="43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Percentage per category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2" y="2017336"/>
            <a:ext cx="4490494" cy="43080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87" y="2620652"/>
            <a:ext cx="1246065" cy="22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Word cloud from the corpus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79" y="2469823"/>
            <a:ext cx="5618375" cy="3714161"/>
          </a:xfrm>
        </p:spPr>
      </p:pic>
    </p:spTree>
    <p:extLst>
      <p:ext uri="{BB962C8B-B14F-4D97-AF65-F5344CB8AC3E}">
        <p14:creationId xmlns:p14="http://schemas.microsoft.com/office/powerpoint/2010/main" val="39049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Named Entity Recognition (NER)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Tools used</a:t>
            </a:r>
          </a:p>
          <a:p>
            <a:pPr lvl="1"/>
            <a:r>
              <a:rPr lang="en-GB" dirty="0" smtClean="0"/>
              <a:t>SpaCy</a:t>
            </a:r>
          </a:p>
          <a:p>
            <a:pPr lvl="1"/>
            <a:r>
              <a:rPr lang="en-GB" dirty="0" smtClean="0"/>
              <a:t>NER Annotator</a:t>
            </a:r>
          </a:p>
          <a:p>
            <a:pPr lvl="1"/>
            <a:r>
              <a:rPr lang="en-GB" dirty="0" smtClean="0"/>
              <a:t>Displacy</a:t>
            </a:r>
          </a:p>
          <a:p>
            <a:r>
              <a:rPr lang="en-GB" dirty="0" smtClean="0"/>
              <a:t>Used a text file.</a:t>
            </a:r>
          </a:p>
          <a:p>
            <a:r>
              <a:rPr lang="en-GB" dirty="0" smtClean="0"/>
              <a:t>Performed data annotation with NER annotation tool.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0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Objectives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corpus from the data.</a:t>
            </a:r>
          </a:p>
          <a:p>
            <a:r>
              <a:rPr lang="en-GB" dirty="0" smtClean="0"/>
              <a:t>Train </a:t>
            </a:r>
            <a:r>
              <a:rPr lang="en-GB" dirty="0"/>
              <a:t>a clustering </a:t>
            </a:r>
            <a:r>
              <a:rPr lang="en-GB" dirty="0" smtClean="0"/>
              <a:t>algorithm.</a:t>
            </a:r>
          </a:p>
          <a:p>
            <a:r>
              <a:rPr lang="en-GB" dirty="0" smtClean="0"/>
              <a:t>Classifies comments into </a:t>
            </a:r>
            <a:r>
              <a:rPr lang="en-GB" dirty="0"/>
              <a:t>Excellent, Good, Neutral, Poor and Very Poor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Train an NER model to detect entities.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0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annotation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09" y="2587542"/>
            <a:ext cx="9360381" cy="32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processing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Annotated data was exported as a json file.</a:t>
            </a:r>
          </a:p>
          <a:p>
            <a:r>
              <a:rPr lang="en-GB" dirty="0" smtClean="0"/>
              <a:t>Then converted into Spacy format by the inbuilt spacy configurations.</a:t>
            </a:r>
          </a:p>
          <a:p>
            <a:r>
              <a:rPr lang="en-GB" dirty="0" smtClean="0"/>
              <a:t>This conversion helps in processing and training of the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9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 data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5999"/>
            <a:ext cx="9601200" cy="3860277"/>
          </a:xfrm>
        </p:spPr>
      </p:pic>
    </p:spTree>
    <p:extLst>
      <p:ext uri="{BB962C8B-B14F-4D97-AF65-F5344CB8AC3E}">
        <p14:creationId xmlns:p14="http://schemas.microsoft.com/office/powerpoint/2010/main" val="18781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799"/>
            <a:ext cx="10515600" cy="1866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95307"/>
            <a:ext cx="5691447" cy="24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Predictions from the NER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3835"/>
            <a:ext cx="9559565" cy="36010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11200" b="1" dirty="0"/>
              <a:t>Entities that were correctly identified are</a:t>
            </a:r>
            <a:r>
              <a:rPr lang="en-GB" sz="11200" dirty="0"/>
              <a:t> </a:t>
            </a:r>
            <a:r>
              <a:rPr lang="en-GB" sz="8000" dirty="0"/>
              <a:t>; </a:t>
            </a:r>
          </a:p>
          <a:p>
            <a:pPr lvl="1"/>
            <a:r>
              <a:rPr lang="en-GB" sz="6400" dirty="0"/>
              <a:t>Uganda :GPE</a:t>
            </a:r>
          </a:p>
          <a:p>
            <a:pPr lvl="1"/>
            <a:r>
              <a:rPr lang="en-GB" sz="6400" dirty="0"/>
              <a:t>Gloria :Person</a:t>
            </a:r>
          </a:p>
          <a:p>
            <a:pPr lvl="1"/>
            <a:r>
              <a:rPr lang="en-GB" sz="6400" dirty="0"/>
              <a:t>Kyambogo University: Institutions</a:t>
            </a:r>
          </a:p>
          <a:p>
            <a:pPr lvl="1"/>
            <a:r>
              <a:rPr lang="en-GB" sz="6400" dirty="0"/>
              <a:t>CSS :applications</a:t>
            </a:r>
          </a:p>
          <a:p>
            <a:pPr lvl="1"/>
            <a:r>
              <a:rPr lang="en-GB" sz="6400" dirty="0"/>
              <a:t>Twinomujuni :Person</a:t>
            </a:r>
          </a:p>
          <a:p>
            <a:pPr lvl="1"/>
            <a:r>
              <a:rPr lang="en-GB" sz="6400" dirty="0"/>
              <a:t>Isingiro : Location</a:t>
            </a:r>
          </a:p>
          <a:p>
            <a:pPr lvl="1"/>
            <a:r>
              <a:rPr lang="en-GB" sz="6400" dirty="0"/>
              <a:t>Friday: Weekday</a:t>
            </a:r>
          </a:p>
          <a:p>
            <a:pPr lvl="1"/>
            <a:r>
              <a:rPr lang="en-GB" sz="6400" dirty="0"/>
              <a:t>September: Month</a:t>
            </a:r>
          </a:p>
          <a:p>
            <a:pPr lvl="1"/>
            <a:r>
              <a:rPr lang="en-GB" sz="6400" dirty="0"/>
              <a:t>2023 :Year</a:t>
            </a:r>
          </a:p>
          <a:p>
            <a:pPr lvl="1"/>
            <a:r>
              <a:rPr lang="en-GB" sz="6400" dirty="0"/>
              <a:t>North: </a:t>
            </a:r>
            <a:r>
              <a:rPr lang="en-GB" sz="6400" dirty="0" smtClean="0"/>
              <a:t>Region</a:t>
            </a:r>
            <a:endParaRPr lang="en-GB" sz="5600" dirty="0"/>
          </a:p>
          <a:p>
            <a:pPr marL="0" indent="0">
              <a:buNone/>
            </a:pPr>
            <a:r>
              <a:rPr lang="en-GB" sz="4400" b="1" dirty="0"/>
              <a:t> </a:t>
            </a:r>
            <a:endParaRPr lang="en-GB" sz="4400" dirty="0"/>
          </a:p>
          <a:p>
            <a:pPr marL="0" indent="0">
              <a:buNone/>
            </a:pPr>
            <a:r>
              <a:rPr lang="en-GB" b="1" dirty="0"/>
              <a:t> 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6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Predictions from the </a:t>
            </a:r>
            <a:r>
              <a:rPr lang="en-GB" b="1" dirty="0" smtClean="0"/>
              <a:t>NER..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sz="11200" b="1" dirty="0"/>
              <a:t>Incorrectly predicted</a:t>
            </a:r>
            <a:endParaRPr lang="en-GB" sz="11200" dirty="0"/>
          </a:p>
          <a:p>
            <a:pPr lvl="1"/>
            <a:r>
              <a:rPr lang="en-GB" sz="9600" dirty="0"/>
              <a:t>HTML: region</a:t>
            </a:r>
          </a:p>
          <a:p>
            <a:pPr lvl="1"/>
            <a:r>
              <a:rPr lang="en-GB" sz="9600" dirty="0"/>
              <a:t>100 USD :percentage</a:t>
            </a:r>
          </a:p>
          <a:p>
            <a:pPr lvl="1"/>
            <a:r>
              <a:rPr lang="en-GB" sz="9600" dirty="0"/>
              <a:t>Germany :Application</a:t>
            </a:r>
          </a:p>
          <a:p>
            <a:pPr lvl="1"/>
            <a:r>
              <a:rPr lang="en-GB" sz="9600" dirty="0"/>
              <a:t>Muyenga :Person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1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exploration and processing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Dataset was from </a:t>
            </a:r>
            <a:r>
              <a:rPr lang="en-GB" u="sng" dirty="0">
                <a:hlinkClick r:id="rId2"/>
              </a:rPr>
              <a:t>https://</a:t>
            </a:r>
            <a:r>
              <a:rPr lang="en-GB" u="sng" dirty="0" smtClean="0">
                <a:hlinkClick r:id="rId2"/>
              </a:rPr>
              <a:t>www.fams-cit.com/fscomments</a:t>
            </a:r>
            <a:endParaRPr lang="en-GB" u="sng" dirty="0" smtClean="0"/>
          </a:p>
          <a:p>
            <a:r>
              <a:rPr lang="en-GB" dirty="0" smtClean="0"/>
              <a:t>It was about comments from supervisors to interns at their respective organizations.</a:t>
            </a:r>
          </a:p>
          <a:p>
            <a:r>
              <a:rPr lang="en-GB" dirty="0" smtClean="0"/>
              <a:t>Data size</a:t>
            </a:r>
          </a:p>
          <a:p>
            <a:pPr lvl="1"/>
            <a:r>
              <a:rPr lang="en-GB" dirty="0" smtClean="0"/>
              <a:t>4968 rows.</a:t>
            </a:r>
            <a:endParaRPr lang="en-GB" dirty="0"/>
          </a:p>
          <a:p>
            <a:pPr lvl="1"/>
            <a:r>
              <a:rPr lang="en-GB" dirty="0" smtClean="0"/>
              <a:t>2 columns.</a:t>
            </a:r>
          </a:p>
          <a:p>
            <a:r>
              <a:rPr lang="en-GB" dirty="0" smtClean="0"/>
              <a:t>Features are;</a:t>
            </a:r>
          </a:p>
          <a:p>
            <a:pPr lvl="1"/>
            <a:r>
              <a:rPr lang="en-GB" dirty="0" smtClean="0"/>
              <a:t>Comment_id</a:t>
            </a:r>
          </a:p>
          <a:p>
            <a:pPr lvl="1"/>
            <a:r>
              <a:rPr lang="en-GB" dirty="0" smtClean="0"/>
              <a:t>Comment 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3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80" y="365126"/>
            <a:ext cx="10515600" cy="1325563"/>
          </a:xfrm>
        </p:spPr>
        <p:txBody>
          <a:bodyPr/>
          <a:lstStyle/>
          <a:p>
            <a:r>
              <a:rPr lang="en-GB" b="1" dirty="0" smtClean="0"/>
              <a:t>Data loading and exploration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79" y="1690689"/>
            <a:ext cx="6178299" cy="43424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60" y="1690689"/>
            <a:ext cx="3384696" cy="38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exploration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45" y="2375554"/>
            <a:ext cx="6334813" cy="3742441"/>
          </a:xfrm>
        </p:spPr>
      </p:pic>
    </p:spTree>
    <p:extLst>
      <p:ext uri="{BB962C8B-B14F-4D97-AF65-F5344CB8AC3E}">
        <p14:creationId xmlns:p14="http://schemas.microsoft.com/office/powerpoint/2010/main" val="17001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cleaning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44" y="1864605"/>
            <a:ext cx="7095909" cy="4517341"/>
          </a:xfrm>
        </p:spPr>
      </p:pic>
    </p:spTree>
    <p:extLst>
      <p:ext uri="{BB962C8B-B14F-4D97-AF65-F5344CB8AC3E}">
        <p14:creationId xmlns:p14="http://schemas.microsoft.com/office/powerpoint/2010/main" val="824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Corpus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3068"/>
            <a:ext cx="6613842" cy="4458878"/>
          </a:xfrm>
        </p:spPr>
      </p:pic>
    </p:spTree>
    <p:extLst>
      <p:ext uri="{BB962C8B-B14F-4D97-AF65-F5344CB8AC3E}">
        <p14:creationId xmlns:p14="http://schemas.microsoft.com/office/powerpoint/2010/main" val="12314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Finding the optimum k value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7" y="1960775"/>
            <a:ext cx="6202837" cy="43646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58" y="1819373"/>
            <a:ext cx="3506771" cy="2451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55" y="4120866"/>
            <a:ext cx="3404875" cy="22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Output : K=5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98482"/>
            <a:ext cx="6750377" cy="42891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576" y="2342160"/>
            <a:ext cx="4015820" cy="394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</TotalTime>
  <Words>321</Words>
  <Application>Microsoft Office PowerPoint</Application>
  <PresentationFormat>Widescreen</PresentationFormat>
  <Paragraphs>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Garamond</vt:lpstr>
      <vt:lpstr>Organic</vt:lpstr>
      <vt:lpstr>Text clustering from internship comments</vt:lpstr>
      <vt:lpstr>Objectives</vt:lpstr>
      <vt:lpstr>Data exploration and processing</vt:lpstr>
      <vt:lpstr>Data loading and exploration</vt:lpstr>
      <vt:lpstr>Data exploration</vt:lpstr>
      <vt:lpstr>Data cleaning</vt:lpstr>
      <vt:lpstr>Corpus</vt:lpstr>
      <vt:lpstr>Finding the optimum k value</vt:lpstr>
      <vt:lpstr>Output : K=5</vt:lpstr>
      <vt:lpstr>Output: K=5..</vt:lpstr>
      <vt:lpstr>Centroids of clusters</vt:lpstr>
      <vt:lpstr>Comments category</vt:lpstr>
      <vt:lpstr>Comments category..</vt:lpstr>
      <vt:lpstr>Predictions</vt:lpstr>
      <vt:lpstr>Model evaluation with silhouette</vt:lpstr>
      <vt:lpstr>Model evaluation with silhouette..</vt:lpstr>
      <vt:lpstr>Percentage per category</vt:lpstr>
      <vt:lpstr>Word cloud from the corpus</vt:lpstr>
      <vt:lpstr>Named Entity Recognition (NER)</vt:lpstr>
      <vt:lpstr>Data annotation</vt:lpstr>
      <vt:lpstr>Data processing</vt:lpstr>
      <vt:lpstr>Json data </vt:lpstr>
      <vt:lpstr>Results</vt:lpstr>
      <vt:lpstr>Predictions from the NER</vt:lpstr>
      <vt:lpstr>Predictions from the NER..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Visualization</dc:title>
  <dc:creator>Frederick Oporia</dc:creator>
  <cp:lastModifiedBy>Frederick Oporia</cp:lastModifiedBy>
  <cp:revision>16</cp:revision>
  <dcterms:created xsi:type="dcterms:W3CDTF">2022-09-09T11:31:21Z</dcterms:created>
  <dcterms:modified xsi:type="dcterms:W3CDTF">2022-09-09T14:51:10Z</dcterms:modified>
</cp:coreProperties>
</file>