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c305e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6c305e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ae7bf90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ae7bf90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14a32e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14a32e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saurabhbadole/zomato-delivery-operations-analytics-dataset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2350" y="276000"/>
            <a:ext cx="89793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/>
              <a:t>Regression</a:t>
            </a:r>
            <a:r>
              <a:rPr b="1" lang="en" sz="1366"/>
              <a:t> project bases on Zomato Delivery data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Project name - Zomato regression model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 - This data is available in Kaggle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en" sz="13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https://www.kaggle.com/datasets/saurabhbadole/zomato-delivery-operations-analytics-dataset/data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/>
          <p:nvPr/>
        </p:nvSpPr>
        <p:spPr>
          <a:xfrm rot="5400000">
            <a:off x="-172175" y="2240475"/>
            <a:ext cx="1216200" cy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99625" y="1511075"/>
            <a:ext cx="6887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Below are the steps to be taken to complete this project.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239350" y="2625275"/>
            <a:ext cx="1470600" cy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3052575" y="2636250"/>
            <a:ext cx="2462400" cy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</a:t>
            </a:r>
            <a:r>
              <a:rPr b="1" lang="en"/>
              <a:t>engineering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 rot="1026">
            <a:off x="5721017" y="2651875"/>
            <a:ext cx="2010900" cy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sp>
        <p:nvSpPr>
          <p:cNvPr id="60" name="Google Shape;60;p13"/>
          <p:cNvSpPr/>
          <p:nvPr/>
        </p:nvSpPr>
        <p:spPr>
          <a:xfrm rot="5400000">
            <a:off x="7828825" y="3078675"/>
            <a:ext cx="1216200" cy="5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3"/>
          <p:cNvSpPr/>
          <p:nvPr/>
        </p:nvSpPr>
        <p:spPr>
          <a:xfrm>
            <a:off x="5742775" y="3819500"/>
            <a:ext cx="2203800" cy="56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Evaluate the Model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3075775" y="3819500"/>
            <a:ext cx="2203800" cy="56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 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561175" y="3819500"/>
            <a:ext cx="2203800" cy="56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82350" y="101650"/>
            <a:ext cx="89793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Linear regression model summary:</a:t>
            </a:r>
            <a:endParaRPr b="1" sz="1366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Initial Data Overview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629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66"/>
              <a:buChar char="●"/>
            </a:pPr>
            <a:r>
              <a:rPr lang="en" sz="1066"/>
              <a:t>In the initial stage, we had a total of </a:t>
            </a:r>
            <a:r>
              <a:rPr b="1" lang="en" sz="1066"/>
              <a:t>18</a:t>
            </a:r>
            <a:r>
              <a:rPr lang="en" sz="1066"/>
              <a:t> columns and </a:t>
            </a:r>
            <a:r>
              <a:rPr b="1" lang="en" sz="1066"/>
              <a:t>30,000 </a:t>
            </a:r>
            <a:r>
              <a:rPr lang="en" sz="1066"/>
              <a:t>rows.</a:t>
            </a:r>
            <a:endParaRPr sz="1066"/>
          </a:p>
          <a:p>
            <a:pPr indent="-29629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66"/>
              <a:buChar char="●"/>
            </a:pPr>
            <a:r>
              <a:rPr lang="en" sz="1066"/>
              <a:t>We cleaned the data and converted some columns to numeric types. Additionally, we applied StandardScaler to minimize the impact of high values by normalizing the data.</a:t>
            </a:r>
            <a:endParaRPr sz="1066"/>
          </a:p>
          <a:p>
            <a:pPr indent="-29629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66"/>
              <a:buChar char="●"/>
            </a:pPr>
            <a:r>
              <a:rPr lang="en" sz="1066"/>
              <a:t> Finally, we utilized a ColumnTransformer and a pipeline to streamline the modeling process.</a:t>
            </a:r>
            <a:endParaRPr sz="7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 Model Performance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9941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The linear regression model did not perform well with this data, so we are exploring alternative models.</a:t>
            </a:r>
            <a:endParaRPr sz="966"/>
          </a:p>
          <a:p>
            <a:pPr indent="-289941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The R-squared score is </a:t>
            </a:r>
            <a:r>
              <a:rPr b="1" lang="en" sz="966">
                <a:highlight>
                  <a:srgbClr val="FFFF00"/>
                </a:highlight>
              </a:rPr>
              <a:t>49%</a:t>
            </a:r>
            <a:r>
              <a:rPr lang="en" sz="966">
                <a:highlight>
                  <a:srgbClr val="FFFF00"/>
                </a:highlight>
              </a:rPr>
              <a:t>,</a:t>
            </a:r>
            <a:r>
              <a:rPr lang="en" sz="966"/>
              <a:t> with the adjusted R-squared being approximately the same, indicating that we are only explaining 49% of the variance in the dataset.</a:t>
            </a:r>
            <a:endParaRPr b="1" sz="1366" u="sng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Performance Metrics</a:t>
            </a:r>
            <a:endParaRPr b="1" sz="1366" u="sng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-289941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Mean Absolute Error (MAE): </a:t>
            </a:r>
            <a:r>
              <a:rPr lang="en" sz="966">
                <a:highlight>
                  <a:srgbClr val="FFFF00"/>
                </a:highlight>
              </a:rPr>
              <a:t>5.30</a:t>
            </a:r>
            <a:endParaRPr sz="966">
              <a:highlight>
                <a:srgbClr val="FFFF00"/>
              </a:highlight>
            </a:endParaRPr>
          </a:p>
          <a:p>
            <a:pPr indent="-289941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Mean Squared Error (MSE): </a:t>
            </a:r>
            <a:r>
              <a:rPr lang="en" sz="966">
                <a:highlight>
                  <a:srgbClr val="FFFF00"/>
                </a:highlight>
              </a:rPr>
              <a:t>43.12</a:t>
            </a:r>
            <a:endParaRPr sz="966">
              <a:highlight>
                <a:srgbClr val="FFFF00"/>
              </a:highlight>
            </a:endParaRPr>
          </a:p>
          <a:p>
            <a:pPr indent="-289941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Root Mean Squared Error (RMSE): </a:t>
            </a:r>
            <a:r>
              <a:rPr lang="en" sz="966">
                <a:highlight>
                  <a:srgbClr val="FFFF00"/>
                </a:highlight>
              </a:rPr>
              <a:t>6.57</a:t>
            </a:r>
            <a:endParaRPr sz="966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66"/>
              <a:t>Notebook link -</a:t>
            </a:r>
            <a:r>
              <a:rPr b="1" lang="en" sz="1166"/>
              <a:t> </a:t>
            </a:r>
            <a:r>
              <a:rPr b="1" lang="en" sz="1166">
                <a:highlight>
                  <a:srgbClr val="00FF00"/>
                </a:highlight>
              </a:rPr>
              <a:t>https://colab.research.google.com/drive/1OoZwUFzXZ-G5Wrfl5zqE7-7D1cdO7-fE#scrollTo=ny5eq1__UViV</a:t>
            </a:r>
            <a:endParaRPr b="1" sz="115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6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975" y="101650"/>
            <a:ext cx="4590675" cy="9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82350" y="101650"/>
            <a:ext cx="89793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RandomForestRegressor summary:</a:t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 Model Performance</a:t>
            </a:r>
            <a:r>
              <a:rPr lang="en" sz="966"/>
              <a:t>.</a:t>
            </a:r>
            <a:endParaRPr sz="966"/>
          </a:p>
          <a:p>
            <a:pPr indent="-28994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The R-squared score is </a:t>
            </a:r>
            <a:r>
              <a:rPr lang="en" sz="966">
                <a:highlight>
                  <a:srgbClr val="FFFF00"/>
                </a:highlight>
              </a:rPr>
              <a:t>82%</a:t>
            </a:r>
            <a:r>
              <a:rPr lang="en" sz="966"/>
              <a:t>, with the adjusted R-squared being approximately the same, indicating that we are only explaining 82% of the variance in the dataset.</a:t>
            </a:r>
            <a:endParaRPr sz="966"/>
          </a:p>
          <a:p>
            <a:pPr indent="-28994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The residual plot shows residuals tightly centered around zero </a:t>
            </a:r>
            <a:endParaRPr sz="966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/>
              <a:t>with no discernible pattern, indicating low bias and </a:t>
            </a:r>
            <a:endParaRPr sz="966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/>
              <a:t>homoscedasticity. This reflects a significant improvement </a:t>
            </a:r>
            <a:endParaRPr sz="966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/>
              <a:t>over the linear model and confirms the </a:t>
            </a:r>
            <a:endParaRPr sz="966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/>
              <a:t>Random Forest Regressor superior fit and predictive accuracy.</a:t>
            </a:r>
            <a:endParaRPr sz="966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6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Performance Metrics</a:t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-28994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Mean Absolute Error (MAE): </a:t>
            </a:r>
            <a:r>
              <a:rPr lang="en" sz="966">
                <a:highlight>
                  <a:srgbClr val="FFFF00"/>
                </a:highlight>
              </a:rPr>
              <a:t>3.07</a:t>
            </a:r>
            <a:endParaRPr sz="966">
              <a:highlight>
                <a:srgbClr val="FFFF00"/>
              </a:highlight>
            </a:endParaRPr>
          </a:p>
          <a:p>
            <a:pPr indent="-28994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Mean Squared Error (MSE): </a:t>
            </a:r>
            <a:r>
              <a:rPr lang="en" sz="966">
                <a:highlight>
                  <a:srgbClr val="FFFF00"/>
                </a:highlight>
              </a:rPr>
              <a:t>14.62</a:t>
            </a:r>
            <a:endParaRPr sz="966">
              <a:highlight>
                <a:srgbClr val="FFFF00"/>
              </a:highlight>
            </a:endParaRPr>
          </a:p>
          <a:p>
            <a:pPr indent="-28994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66"/>
              <a:buChar char="●"/>
            </a:pPr>
            <a:r>
              <a:rPr lang="en" sz="966"/>
              <a:t> Root Mean Squared Error (RMSE): </a:t>
            </a:r>
            <a:r>
              <a:rPr lang="en" sz="966">
                <a:highlight>
                  <a:srgbClr val="FFFF00"/>
                </a:highlight>
              </a:rPr>
              <a:t>3.82</a:t>
            </a:r>
            <a:endParaRPr sz="966">
              <a:highlight>
                <a:srgbClr val="FFFF00"/>
              </a:highlight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00" y="1336025"/>
            <a:ext cx="4734324" cy="3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2350" y="101650"/>
            <a:ext cx="89793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6" u="sng"/>
              <a:t>Streamlit app</a:t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6"/>
              <a:t>1st view - Dashboard - Analytical view</a:t>
            </a:r>
            <a:endParaRPr sz="1366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6"/>
              <a:t>2nd </a:t>
            </a:r>
            <a:r>
              <a:rPr lang="en" sz="1366"/>
              <a:t>view - Model</a:t>
            </a:r>
            <a:r>
              <a:rPr lang="en" sz="1366"/>
              <a:t> </a:t>
            </a:r>
            <a:r>
              <a:rPr lang="en" sz="1366"/>
              <a:t>predictor</a:t>
            </a:r>
            <a:r>
              <a:rPr lang="en" sz="1366"/>
              <a:t> </a:t>
            </a:r>
            <a:endParaRPr sz="1366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6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6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6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