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sldIdLst>
    <p:sldId id="257" r:id="rId5"/>
    <p:sldId id="258" r:id="rId6"/>
    <p:sldId id="269" r:id="rId7"/>
    <p:sldId id="259" r:id="rId8"/>
    <p:sldId id="261" r:id="rId9"/>
    <p:sldId id="270" r:id="rId10"/>
    <p:sldId id="263" r:id="rId11"/>
    <p:sldId id="264" r:id="rId12"/>
    <p:sldId id="267" r:id="rId13"/>
    <p:sldId id="271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670D64-67BA-470C-A29B-26F704B21469}" v="153" dt="2020-05-11T08:43:31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lsdev.com/blog/81-a-beginner-s-tutorial-for-understanding-restful-api" TargetMode="External"/><Relationship Id="rId2" Type="http://schemas.openxmlformats.org/officeDocument/2006/relationships/hyperlink" Target="https://www.restapitutoria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difference-between-url-and-ur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REST</a:t>
            </a:r>
            <a:r>
              <a:rPr lang="en-US" sz="2400" dirty="0"/>
              <a:t>ful</a:t>
            </a:r>
            <a:r>
              <a:rPr lang="en-US" dirty="0"/>
              <a:t> API</a:t>
            </a:r>
            <a:r>
              <a:rPr lang="en-US" sz="2400" dirty="0"/>
              <a:t>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By </a:t>
            </a:r>
            <a:r>
              <a:rPr lang="en-US" dirty="0" err="1"/>
              <a:t>Verlee</a:t>
            </a:r>
            <a:r>
              <a:rPr lang="en-US" dirty="0"/>
              <a:t> Washington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450">
        <p15:prstTrans prst="curtains"/>
      </p:transition>
    </mc:Choice>
    <mc:Fallback>
      <p:transition spd="slow" advClick="0" advTm="45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between a </a:t>
            </a:r>
            <a:r>
              <a:rPr lang="en-US" dirty="0" err="1"/>
              <a:t>uri</a:t>
            </a:r>
            <a:r>
              <a:rPr lang="en-US" dirty="0"/>
              <a:t> and a 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CA0472-F965-49B2-A253-920453B55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URL</a:t>
            </a:r>
          </a:p>
          <a:p>
            <a:pPr marL="0" indent="0">
              <a:buNone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URL is short for Uniform Resource Locator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Often defined as a string of characters that is directed to an address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URL identifies one and only one resource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web type URL contains http/https at the start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URL that begins with ftp may be a file and </a:t>
            </a:r>
            <a:r>
              <a:rPr lang="en-US" sz="1600" dirty="0" err="1"/>
              <a:t>mailto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a web site has two conceptually different things on it, they are expected to be 2 resources with different URLs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69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Click="0" advTm="12000">
        <p14:glitter pattern="hexagon"/>
      </p:transition>
    </mc:Choice>
    <mc:Fallback>
      <p:transition spd="slow" advClick="0" advTm="12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219" y="4558748"/>
            <a:ext cx="11029561" cy="1627041"/>
          </a:xfrm>
        </p:spPr>
        <p:txBody>
          <a:bodyPr>
            <a:normAutofit/>
          </a:bodyPr>
          <a:lstStyle/>
          <a:p>
            <a:r>
              <a:rPr lang="en-US" sz="1000" dirty="0"/>
              <a:t>Fredrich, T., &amp; eCollege, P. (n.d.). Learn REST: A RESTful Tutorial. Retrieved from </a:t>
            </a:r>
            <a:r>
              <a:rPr lang="en-US" sz="1000" dirty="0">
                <a:hlinkClick r:id="rId2"/>
              </a:rPr>
              <a:t>https://www.restapitutorial.com</a:t>
            </a:r>
            <a:br>
              <a:rPr lang="en-US" sz="1000" dirty="0"/>
            </a:br>
            <a:br>
              <a:rPr lang="en-US" sz="1000" dirty="0"/>
            </a:br>
            <a:r>
              <a:rPr lang="en-US" sz="1000" dirty="0"/>
              <a:t>(n.d.). Retrieved from </a:t>
            </a:r>
            <a:r>
              <a:rPr lang="en-US" sz="1000" dirty="0">
                <a:hlinkClick r:id="rId3"/>
              </a:rPr>
              <a:t>https://mlsdev.com/blog/81-a-beginner-s-tutorial-for-understanding-restful-api</a:t>
            </a:r>
            <a:br>
              <a:rPr lang="en-US" sz="1000" dirty="0"/>
            </a:br>
            <a:br>
              <a:rPr lang="en-US" sz="1000" dirty="0"/>
            </a:br>
            <a:r>
              <a:rPr lang="en-US" sz="1000" dirty="0"/>
              <a:t>Check out this Author's contributed articles. (2020, February 6). Difference between URL and URI. Retrieved from </a:t>
            </a:r>
            <a:r>
              <a:rPr lang="en-US" sz="1000" dirty="0">
                <a:hlinkClick r:id="rId4"/>
              </a:rPr>
              <a:t>https://www.geeksforgeeks.org/difference-between-url-and-uri</a:t>
            </a:r>
            <a:br>
              <a:rPr lang="en-US" sz="1000" dirty="0"/>
            </a:br>
            <a:br>
              <a:rPr lang="en-US" sz="1000" dirty="0"/>
            </a:br>
            <a:r>
              <a:rPr lang="en-US" sz="1000" dirty="0"/>
              <a:t>Richardson, Leonard, and Mike Amundsen. </a:t>
            </a:r>
            <a:r>
              <a:rPr lang="en-US" sz="1000" i="1" dirty="0"/>
              <a:t>RESTful Web APIs</a:t>
            </a:r>
            <a:r>
              <a:rPr lang="en-US" sz="1000" dirty="0"/>
              <a:t>. </a:t>
            </a:r>
            <a:r>
              <a:rPr lang="en-US" sz="1000" dirty="0" err="1"/>
              <a:t>OReilly</a:t>
            </a:r>
            <a:r>
              <a:rPr lang="en-US" sz="1000" dirty="0"/>
              <a:t>, 2015.</a:t>
            </a:r>
            <a:br>
              <a:rPr lang="en-US" dirty="0"/>
            </a:br>
            <a:endParaRPr lang="en-US" sz="1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A279442-079B-47DF-95E5-D3A77467F966}"/>
              </a:ext>
            </a:extLst>
          </p:cNvPr>
          <p:cNvSpPr txBox="1">
            <a:spLocks/>
          </p:cNvSpPr>
          <p:nvPr/>
        </p:nvSpPr>
        <p:spPr>
          <a:xfrm>
            <a:off x="733619" y="2259419"/>
            <a:ext cx="11029561" cy="116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/>
              <a:t>Thank you for Viewing! </a:t>
            </a:r>
          </a:p>
        </p:txBody>
      </p:sp>
    </p:spTree>
    <p:extLst>
      <p:ext uri="{BB962C8B-B14F-4D97-AF65-F5344CB8AC3E}">
        <p14:creationId xmlns:p14="http://schemas.microsoft.com/office/powerpoint/2010/main" val="1772358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Click="0" advTm="8000">
        <p14:glitter pattern="hexagon"/>
      </p:transition>
    </mc:Choice>
    <mc:Fallback>
      <p:transition spd="slow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Restful web service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55F25C-352C-474A-8ED5-7D84F4E7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Restful web serviced do not follow a prescribed standard except for HTTP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Its important to build your RESTful API in accordance with industry best practices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To ease development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To increase client adoption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Continuing to create RESTful APIs will allow them to become more concrete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Compliance with REST constraints allows scalability, visibility, and reliability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Click="0" advTm="10000">
        <p14:glitter pattern="hexagon"/>
      </p:transition>
    </mc:Choice>
    <mc:Fallback>
      <p:transition spd="slow" advClick="0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55F25C-352C-474A-8ED5-7D84F4E7A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42123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REST: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Is short for </a:t>
            </a:r>
            <a:r>
              <a:rPr lang="en-US" sz="1600" b="1" dirty="0" err="1"/>
              <a:t>RE</a:t>
            </a:r>
            <a:r>
              <a:rPr lang="en-US" sz="1600" dirty="0" err="1"/>
              <a:t>presentational</a:t>
            </a:r>
            <a:r>
              <a:rPr lang="en-US" sz="1600" dirty="0"/>
              <a:t> </a:t>
            </a:r>
            <a:r>
              <a:rPr lang="en-US" sz="1600" b="1" dirty="0"/>
              <a:t>S</a:t>
            </a:r>
            <a:r>
              <a:rPr lang="en-US" sz="1600" dirty="0"/>
              <a:t>tate </a:t>
            </a:r>
            <a:r>
              <a:rPr lang="en-US" sz="1600" b="1" dirty="0"/>
              <a:t>T</a:t>
            </a:r>
            <a:r>
              <a:rPr lang="en-US" sz="1600" dirty="0"/>
              <a:t>ransfer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Is Resource-based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Has 6 constraints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Is not a standard or protocol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Is an approach to writing an API or architectural style for an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Is a data representation for a client in the format that is convenient for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Relies heavily on HTTP</a:t>
            </a:r>
          </a:p>
          <a:p>
            <a:pPr marL="324000" lvl="1" indent="0">
              <a:buNone/>
            </a:pP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7134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Click="0" advTm="10000">
        <p14:glitter pattern="hexagon"/>
      </p:transition>
    </mc:Choice>
    <mc:Fallback>
      <p:transition spd="slow" advClick="0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restful </a:t>
            </a:r>
            <a:r>
              <a:rPr lang="en-US" dirty="0" err="1"/>
              <a:t>APi</a:t>
            </a:r>
            <a:r>
              <a:rPr lang="en-US" sz="2000" dirty="0" err="1"/>
              <a:t>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D5ED5-1111-444A-86BF-A83E57398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3"/>
            <a:ext cx="11029615" cy="35961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RESTful API is a service that represents a pattern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API is short for Application Programming Interface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It allows one piece of software to talk to another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You make a call from a client to a server and you get data back over the HTTP protocol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You can write data to an API with a POST request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An API can return data that you need for your application in JSON or XML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RESTful API is the interpretation of the architectural style </a:t>
            </a:r>
          </a:p>
        </p:txBody>
      </p:sp>
    </p:spTree>
    <p:extLst>
      <p:ext uri="{BB962C8B-B14F-4D97-AF65-F5344CB8AC3E}">
        <p14:creationId xmlns:p14="http://schemas.microsoft.com/office/powerpoint/2010/main" val="3254183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Click="0" advTm="12000">
        <p14:glitter pattern="hexagon"/>
      </p:transition>
    </mc:Choice>
    <mc:Fallback>
      <p:transition spd="slow" advClick="0" advTm="1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they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983809-ABCF-49CA-8F33-0FD54A4CE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40599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RESTful API practices come down to four essential operations: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Receiving data in a convenient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Creating new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Updating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Deleting data</a:t>
            </a:r>
          </a:p>
          <a:p>
            <a:pPr marL="0" indent="0">
              <a:buNone/>
            </a:pPr>
            <a:r>
              <a:rPr lang="en-US" dirty="0"/>
              <a:t>Each operation uses its own HTTP method: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GET – getting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POST – creation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PUT – update (modification)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DELETE – removal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call the methods (operations) CRUD – crate, read, update, and delete</a:t>
            </a:r>
          </a:p>
        </p:txBody>
      </p:sp>
    </p:spTree>
    <p:extLst>
      <p:ext uri="{BB962C8B-B14F-4D97-AF65-F5344CB8AC3E}">
        <p14:creationId xmlns:p14="http://schemas.microsoft.com/office/powerpoint/2010/main" val="368152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Click="0" advTm="10000">
        <p14:glitter pattern="hexagon"/>
      </p:transition>
    </mc:Choice>
    <mc:Fallback>
      <p:transition spd="slow" advClick="0" advTm="1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communications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2475CD-5500-4AE7-9098-202EB7085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you type a web address into a web browser: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send an HTTP request to a web server-specifically, to the URL of the address you typed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Your web browser sends and HTTP request for a resource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server handles the request (response codes)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server sends a document in response (usually and HTML document, or a binary image)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Whatever document the server sends is called a representation of the resource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client never sees the resource directly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60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Click="0" advTm="12000">
        <p14:glitter pattern="hexagon"/>
      </p:transition>
    </mc:Choice>
    <mc:Fallback>
      <p:transition spd="slow" advClick="0" advTm="1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advantages of restful </a:t>
            </a:r>
            <a:r>
              <a:rPr lang="en-US" dirty="0" err="1"/>
              <a:t>api</a:t>
            </a:r>
            <a:r>
              <a:rPr lang="en-US" sz="2000" dirty="0" err="1"/>
              <a:t>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4785B1-3F87-48BB-B094-F7D601949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REST contains a single interface for request and databases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RESTful APIs provide a standardized way of communicating between client and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Any client can communicate with any server, making storing and receiving data simple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They are stateless – the server does not save any of the previous request or responses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They are cacheable – save data so future request can be returned faster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There is a layered system that restricts access beyond the specific which encourages developers to create independent components, making each one easier to replace or update.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03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Click="0" advTm="12000">
        <p14:glitter pattern="hexagon"/>
      </p:transition>
    </mc:Choice>
    <mc:Fallback>
      <p:transition spd="slow" advClick="0" advTm="1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disadvantages of Restful </a:t>
            </a:r>
            <a:r>
              <a:rPr lang="en-US" dirty="0" err="1"/>
              <a:t>api</a:t>
            </a:r>
            <a:r>
              <a:rPr lang="en-US" sz="2000" dirty="0" err="1"/>
              <a:t>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9B5E81-2A11-4FAF-8EF7-A47EBD374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Web APIs frequently have human-readable documentation that explains how to construct URLs for all the different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 REST terms, putting information about URL construction in a separate human-readable document violates the principles of connectedness, and self-descriptive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Its easier to click around the site to see how it works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Integrating with a new API inevitably requires writing custom software, or installing a one-off library written by someone else.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lot of todays code should be refactored, but its only possible if APIs serve self-descriptive representations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When APIs change, custom API clients break and must be fixed</a:t>
            </a:r>
          </a:p>
        </p:txBody>
      </p:sp>
    </p:spTree>
    <p:extLst>
      <p:ext uri="{BB962C8B-B14F-4D97-AF65-F5344CB8AC3E}">
        <p14:creationId xmlns:p14="http://schemas.microsoft.com/office/powerpoint/2010/main" val="2923980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Click="0" advTm="12000">
        <p14:glitter pattern="hexagon"/>
      </p:transition>
    </mc:Choice>
    <mc:Fallback>
      <p:transition spd="slow" advClick="0" advTm="1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between a </a:t>
            </a:r>
            <a:r>
              <a:rPr lang="en-US" dirty="0" err="1"/>
              <a:t>uri</a:t>
            </a:r>
            <a:r>
              <a:rPr lang="en-US" dirty="0"/>
              <a:t> and a 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CA0472-F965-49B2-A253-920453B55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URI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URI is short for Uniform Resource Identifier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URI is a string of characters that identifies a resource on the web by using location, name or both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It allows uniform identification of the resources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It can describe a URL, URN or both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URI is used to distinguish one resource from another regardless of the method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Provided a technique for defining the identity of and item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38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Click="0" advTm="12000">
        <p14:glitter pattern="hexagon"/>
      </p:transition>
    </mc:Choice>
    <mc:Fallback>
      <p:transition spd="slow" advClick="0" advTm="12000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16c05727-aa75-4e4a-9b5f-8a80a1165891"/>
    <ds:schemaRef ds:uri="71af3243-3dd4-4a8d-8c0d-dd76da1f02a5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{28992D71-01BA-4C10-97AE-E429901988AA}tf33552983</Template>
  <TotalTime>0</TotalTime>
  <Words>830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Courier New</vt:lpstr>
      <vt:lpstr>Franklin Gothic Book</vt:lpstr>
      <vt:lpstr>Franklin Gothic Demi</vt:lpstr>
      <vt:lpstr>Wingdings 2</vt:lpstr>
      <vt:lpstr>DividendVTI</vt:lpstr>
      <vt:lpstr>RESTful APIs</vt:lpstr>
      <vt:lpstr>A Restful web service </vt:lpstr>
      <vt:lpstr>An overview of rest</vt:lpstr>
      <vt:lpstr>What are restful APis</vt:lpstr>
      <vt:lpstr>How are they used</vt:lpstr>
      <vt:lpstr>Website communications</vt:lpstr>
      <vt:lpstr>The advantages of restful apis</vt:lpstr>
      <vt:lpstr>The disadvantages of Restful apis</vt:lpstr>
      <vt:lpstr>The difference between a uri and a url</vt:lpstr>
      <vt:lpstr>The difference between a uri and a url</vt:lpstr>
      <vt:lpstr>Fredrich, T., &amp; eCollege, P. (n.d.). Learn REST: A RESTful Tutorial. Retrieved from https://www.restapitutorial.com  (n.d.). Retrieved from https://mlsdev.com/blog/81-a-beginner-s-tutorial-for-understanding-restful-api  Check out this Author's contributed articles. (2020, February 6). Difference between URL and URI. Retrieved from https://www.geeksforgeeks.org/difference-between-url-and-uri  Richardson, Leonard, and Mike Amundsen. RESTful Web APIs. OReilly, 2015.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2020-05-11T05:11:38Z</dcterms:created>
  <dcterms:modified xsi:type="dcterms:W3CDTF">2020-05-11T08:43:31Z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