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C458D5-5BB9-48A4-A05A-ADF46DB72DE1}" v="143" dt="2020-05-04T06:04:26.2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5/4/2020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5/4/2020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5/4/2020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5/4/2020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5/4/2020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5/4/2020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4" y="1161466"/>
            <a:ext cx="10993549" cy="866536"/>
          </a:xfrm>
        </p:spPr>
        <p:txBody>
          <a:bodyPr>
            <a:normAutofit/>
          </a:bodyPr>
          <a:lstStyle/>
          <a:p>
            <a:r>
              <a:rPr lang="en-US" dirty="0"/>
              <a:t>Rest Methodologies </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2293" y="2223059"/>
            <a:ext cx="10993546" cy="493720"/>
          </a:xfrm>
        </p:spPr>
        <p:txBody>
          <a:bodyPr>
            <a:normAutofit/>
          </a:bodyPr>
          <a:lstStyle/>
          <a:p>
            <a:r>
              <a:rPr lang="en-US" sz="2000" dirty="0"/>
              <a:t>By: </a:t>
            </a:r>
            <a:r>
              <a:rPr lang="en-US" sz="2000" dirty="0" err="1"/>
              <a:t>Verlee</a:t>
            </a:r>
            <a:r>
              <a:rPr lang="en-US" sz="2000" dirty="0"/>
              <a:t> Washington</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Click="0" advTm="6000">
        <p15:prstTrans prst="curtains"/>
      </p:transition>
    </mc:Choice>
    <mc:Fallback>
      <p:transition spd="slow" advClick="0" advTm="6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Stateless client/server protocol</a:t>
            </a:r>
          </a:p>
        </p:txBody>
      </p:sp>
      <p:sp>
        <p:nvSpPr>
          <p:cNvPr id="5" name="Content Placeholder 4">
            <a:extLst>
              <a:ext uri="{FF2B5EF4-FFF2-40B4-BE49-F238E27FC236}">
                <a16:creationId xmlns:a16="http://schemas.microsoft.com/office/drawing/2014/main" id="{B078A81D-399E-4A20-98B9-B1BB8D90E8A9}"/>
              </a:ext>
            </a:extLst>
          </p:cNvPr>
          <p:cNvSpPr>
            <a:spLocks noGrp="1"/>
          </p:cNvSpPr>
          <p:nvPr>
            <p:ph idx="1"/>
          </p:nvPr>
        </p:nvSpPr>
        <p:spPr/>
        <p:txBody>
          <a:bodyPr/>
          <a:lstStyle/>
          <a:p>
            <a:pPr lvl="0"/>
            <a:r>
              <a:rPr lang="en-US" dirty="0"/>
              <a:t>REST statelessness means being free on the application state.</a:t>
            </a:r>
          </a:p>
          <a:p>
            <a:pPr lvl="0"/>
            <a:r>
              <a:rPr lang="en-US" dirty="0"/>
              <a:t>The server does not store any state about the client session on the server side. </a:t>
            </a:r>
          </a:p>
          <a:p>
            <a:pPr lvl="0"/>
            <a:r>
              <a:rPr lang="en-US" dirty="0"/>
              <a:t>Any server can handle any request because there is no session related dependency</a:t>
            </a:r>
          </a:p>
          <a:p>
            <a:pPr lvl="0"/>
            <a:r>
              <a:rPr lang="en-US" dirty="0"/>
              <a:t>Being stateless makes REST less complex – by removing all server-side state synchronization logic. </a:t>
            </a:r>
          </a:p>
          <a:p>
            <a:pPr lvl="0"/>
            <a:r>
              <a:rPr lang="en-US" dirty="0"/>
              <a:t>A specific software can decide whether or not to cache the result of an HTTP request just by looking at that one request. </a:t>
            </a:r>
          </a:p>
          <a:p>
            <a:pPr lvl="0"/>
            <a:r>
              <a:rPr lang="en-US" dirty="0"/>
              <a:t>The server never looses track of “where” each client is in the application because the client sends all necessary information with each request. </a:t>
            </a:r>
          </a:p>
          <a:p>
            <a:endParaRPr lang="en-US" dirty="0"/>
          </a:p>
        </p:txBody>
      </p:sp>
    </p:spTree>
    <p:extLst>
      <p:ext uri="{BB962C8B-B14F-4D97-AF65-F5344CB8AC3E}">
        <p14:creationId xmlns:p14="http://schemas.microsoft.com/office/powerpoint/2010/main" val="24047563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20000">
        <p15:prstTrans prst="crush"/>
      </p:transition>
    </mc:Choice>
    <mc:Fallback>
      <p:transition spd="slow" advClick="0" advTm="20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Stateless client/server protocol continued</a:t>
            </a:r>
          </a:p>
        </p:txBody>
      </p:sp>
      <p:sp>
        <p:nvSpPr>
          <p:cNvPr id="5" name="Content Placeholder 4">
            <a:extLst>
              <a:ext uri="{FF2B5EF4-FFF2-40B4-BE49-F238E27FC236}">
                <a16:creationId xmlns:a16="http://schemas.microsoft.com/office/drawing/2014/main" id="{02D2628D-82DA-479F-A5C5-469F14BB8B6E}"/>
              </a:ext>
            </a:extLst>
          </p:cNvPr>
          <p:cNvSpPr>
            <a:spLocks noGrp="1"/>
          </p:cNvSpPr>
          <p:nvPr>
            <p:ph idx="1"/>
          </p:nvPr>
        </p:nvSpPr>
        <p:spPr/>
        <p:txBody>
          <a:bodyPr/>
          <a:lstStyle/>
          <a:p>
            <a:pPr lvl="0"/>
            <a:r>
              <a:rPr lang="en-US" dirty="0"/>
              <a:t>A communications protocol that provides a structure for request between client and server in a network. </a:t>
            </a:r>
          </a:p>
          <a:p>
            <a:pPr lvl="0"/>
            <a:r>
              <a:rPr lang="en-US" dirty="0"/>
              <a:t>The client would employ the HTTP protocol to request information form a website on a server.</a:t>
            </a:r>
          </a:p>
          <a:p>
            <a:pPr lvl="0"/>
            <a:r>
              <a:rPr lang="en-US" dirty="0"/>
              <a:t>A stateless protocol is a communications protocol in which no session information is retained by the receiver. </a:t>
            </a:r>
          </a:p>
          <a:p>
            <a:pPr lvl="0"/>
            <a:r>
              <a:rPr lang="en-US" dirty="0"/>
              <a:t>Clients and servers communicate by exchanging individual messages as opposed to a stream of data. </a:t>
            </a:r>
          </a:p>
          <a:p>
            <a:pPr lvl="0"/>
            <a:r>
              <a:rPr lang="en-US" dirty="0"/>
              <a:t>It serves the document as requested by the client. </a:t>
            </a:r>
          </a:p>
          <a:p>
            <a:pPr lvl="0"/>
            <a:r>
              <a:rPr lang="en-US" dirty="0"/>
              <a:t>Using HTTP cookies allows you to link request with the state of the server, which creates the sessions.</a:t>
            </a:r>
          </a:p>
          <a:p>
            <a:endParaRPr lang="en-US" dirty="0"/>
          </a:p>
        </p:txBody>
      </p:sp>
    </p:spTree>
    <p:extLst>
      <p:ext uri="{BB962C8B-B14F-4D97-AF65-F5344CB8AC3E}">
        <p14:creationId xmlns:p14="http://schemas.microsoft.com/office/powerpoint/2010/main" val="35007891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20000">
        <p15:prstTrans prst="crush"/>
      </p:transition>
    </mc:Choice>
    <mc:Fallback>
      <p:transition spd="slow" advClick="0" advTm="2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0E5D69-6238-405E-A2FB-A440E4144595}"/>
              </a:ext>
            </a:extLst>
          </p:cNvPr>
          <p:cNvSpPr txBox="1"/>
          <p:nvPr/>
        </p:nvSpPr>
        <p:spPr>
          <a:xfrm>
            <a:off x="2796209" y="2413337"/>
            <a:ext cx="6930887" cy="1015663"/>
          </a:xfrm>
          <a:prstGeom prst="rect">
            <a:avLst/>
          </a:prstGeom>
          <a:noFill/>
        </p:spPr>
        <p:txBody>
          <a:bodyPr wrap="square" rtlCol="0">
            <a:spAutoFit/>
          </a:bodyPr>
          <a:lstStyle/>
          <a:p>
            <a:r>
              <a:rPr lang="en-US" sz="6000" dirty="0"/>
              <a:t>Thanks for watching!</a:t>
            </a:r>
          </a:p>
        </p:txBody>
      </p:sp>
    </p:spTree>
    <p:extLst>
      <p:ext uri="{BB962C8B-B14F-4D97-AF65-F5344CB8AC3E}">
        <p14:creationId xmlns:p14="http://schemas.microsoft.com/office/powerpoint/2010/main" val="1158102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20000">
        <p15:prstTrans prst="crush"/>
      </p:transition>
    </mc:Choice>
    <mc:Fallback>
      <p:transition spd="slow" advClick="0" advTm="2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What is </a:t>
            </a:r>
            <a:r>
              <a:rPr lang="en-US" dirty="0" err="1"/>
              <a:t>RESt</a:t>
            </a:r>
            <a:r>
              <a:rPr lang="en-US" dirty="0"/>
              <a:t>?</a:t>
            </a:r>
          </a:p>
        </p:txBody>
      </p:sp>
      <p:sp>
        <p:nvSpPr>
          <p:cNvPr id="5" name="Content Placeholder 4">
            <a:extLst>
              <a:ext uri="{FF2B5EF4-FFF2-40B4-BE49-F238E27FC236}">
                <a16:creationId xmlns:a16="http://schemas.microsoft.com/office/drawing/2014/main" id="{AF52F111-F855-4061-A431-D5B903B37C71}"/>
              </a:ext>
            </a:extLst>
          </p:cNvPr>
          <p:cNvSpPr>
            <a:spLocks noGrp="1"/>
          </p:cNvSpPr>
          <p:nvPr>
            <p:ph idx="1"/>
          </p:nvPr>
        </p:nvSpPr>
        <p:spPr/>
        <p:txBody>
          <a:bodyPr/>
          <a:lstStyle/>
          <a:p>
            <a:pPr lvl="0"/>
            <a:r>
              <a:rPr lang="en-US" dirty="0"/>
              <a:t>REST is short for </a:t>
            </a:r>
            <a:r>
              <a:rPr lang="en-US" b="1" dirty="0" err="1"/>
              <a:t>RE</a:t>
            </a:r>
            <a:r>
              <a:rPr lang="en-US" dirty="0" err="1"/>
              <a:t>presentational</a:t>
            </a:r>
            <a:r>
              <a:rPr lang="en-US" dirty="0"/>
              <a:t> </a:t>
            </a:r>
            <a:r>
              <a:rPr lang="en-US" b="1" dirty="0"/>
              <a:t>S</a:t>
            </a:r>
            <a:r>
              <a:rPr lang="en-US" dirty="0"/>
              <a:t>tate </a:t>
            </a:r>
            <a:r>
              <a:rPr lang="en-US" b="1" dirty="0"/>
              <a:t>T</a:t>
            </a:r>
            <a:r>
              <a:rPr lang="en-US" dirty="0"/>
              <a:t>ransfer</a:t>
            </a:r>
          </a:p>
          <a:p>
            <a:pPr lvl="0"/>
            <a:r>
              <a:rPr lang="en-US" dirty="0"/>
              <a:t>REST is an architectural pattern commonly used in developing modern web-based applications</a:t>
            </a:r>
          </a:p>
          <a:p>
            <a:pPr lvl="0"/>
            <a:r>
              <a:rPr lang="en-US" dirty="0"/>
              <a:t>It is used for designing scalable networked applications, specifically Web services </a:t>
            </a:r>
          </a:p>
          <a:p>
            <a:pPr lvl="0"/>
            <a:r>
              <a:rPr lang="en-US" dirty="0"/>
              <a:t>It provides a coordinated set of constraints</a:t>
            </a:r>
          </a:p>
          <a:p>
            <a:pPr lvl="0"/>
            <a:r>
              <a:rPr lang="en-US" b="1" dirty="0"/>
              <a:t>Constraints</a:t>
            </a:r>
            <a:r>
              <a:rPr lang="en-US" dirty="0"/>
              <a:t> applied to component design in distributed systems facilitate better performance and is easier to maintain</a:t>
            </a:r>
          </a:p>
          <a:p>
            <a:pPr lvl="0"/>
            <a:r>
              <a:rPr lang="en-US" dirty="0"/>
              <a:t>The protocol for REST is HTTP, which is the basic web protocol</a:t>
            </a:r>
          </a:p>
          <a:p>
            <a:pPr marL="0" indent="0">
              <a:buNone/>
            </a:pPr>
            <a:endParaRPr lang="en-US" dirty="0"/>
          </a:p>
        </p:txBody>
      </p:sp>
    </p:spTree>
    <p:extLst>
      <p:ext uri="{BB962C8B-B14F-4D97-AF65-F5344CB8AC3E}">
        <p14:creationId xmlns:p14="http://schemas.microsoft.com/office/powerpoint/2010/main" val="2637846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20000">
        <p15:prstTrans prst="crush"/>
      </p:transition>
    </mc:Choice>
    <mc:Fallback>
      <p:transition spd="slow" advClick="0" advTm="2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Let us explore restful constraints</a:t>
            </a:r>
          </a:p>
        </p:txBody>
      </p:sp>
      <p:sp>
        <p:nvSpPr>
          <p:cNvPr id="5" name="Content Placeholder 4">
            <a:extLst>
              <a:ext uri="{FF2B5EF4-FFF2-40B4-BE49-F238E27FC236}">
                <a16:creationId xmlns:a16="http://schemas.microsoft.com/office/drawing/2014/main" id="{C1BFE370-CCE8-40EC-8924-C39C8D344333}"/>
              </a:ext>
            </a:extLst>
          </p:cNvPr>
          <p:cNvSpPr>
            <a:spLocks noGrp="1"/>
          </p:cNvSpPr>
          <p:nvPr>
            <p:ph idx="1"/>
          </p:nvPr>
        </p:nvSpPr>
        <p:spPr/>
        <p:txBody>
          <a:bodyPr>
            <a:normAutofit fontScale="85000" lnSpcReduction="10000"/>
          </a:bodyPr>
          <a:lstStyle/>
          <a:p>
            <a:pPr lvl="0"/>
            <a:r>
              <a:rPr lang="en-US" b="1" dirty="0"/>
              <a:t>Client server</a:t>
            </a:r>
            <a:r>
              <a:rPr lang="en-US" dirty="0"/>
              <a:t> – clients and servers are fully separated and communicate only via the RESTful interface.</a:t>
            </a:r>
          </a:p>
          <a:p>
            <a:pPr lvl="0"/>
            <a:r>
              <a:rPr lang="en-US" b="1" dirty="0"/>
              <a:t>Stateless</a:t>
            </a:r>
            <a:r>
              <a:rPr lang="en-US" dirty="0"/>
              <a:t> – each call to the web service has all the information it needs to process the request and does not rely on storing client-server context.</a:t>
            </a:r>
          </a:p>
          <a:p>
            <a:pPr lvl="0"/>
            <a:r>
              <a:rPr lang="en-US" b="1" dirty="0"/>
              <a:t>Cacheable</a:t>
            </a:r>
            <a:r>
              <a:rPr lang="en-US" dirty="0"/>
              <a:t> – clients can cache responses, and servers must define the cached response, which eliminates unnecessary calls to the backend.</a:t>
            </a:r>
          </a:p>
          <a:p>
            <a:pPr lvl="0"/>
            <a:r>
              <a:rPr lang="en-US" b="1" dirty="0"/>
              <a:t>Layered</a:t>
            </a:r>
            <a:r>
              <a:rPr lang="en-US" dirty="0"/>
              <a:t> – a client should not be able to tell whether its is connected to a server or to an intermediate that provides functionality such as security, caching, or load-balancing.</a:t>
            </a:r>
          </a:p>
          <a:p>
            <a:pPr lvl="0"/>
            <a:r>
              <a:rPr lang="en-US" b="1" dirty="0"/>
              <a:t>Code on Demand (Optional)</a:t>
            </a:r>
            <a:r>
              <a:rPr lang="en-US" dirty="0"/>
              <a:t> – servers can at times extend the capabilities of a client through the transfer of executable code or scripts.</a:t>
            </a:r>
          </a:p>
          <a:p>
            <a:pPr lvl="0"/>
            <a:r>
              <a:rPr lang="en-US" b="1" dirty="0"/>
              <a:t>Uniform Interface</a:t>
            </a:r>
            <a:r>
              <a:rPr lang="en-US" dirty="0"/>
              <a:t> – both client and server must adhere to a uniform interface that allows for the independent development of functionality.</a:t>
            </a:r>
          </a:p>
          <a:p>
            <a:pPr lvl="0"/>
            <a:r>
              <a:rPr lang="en-US" b="1" dirty="0"/>
              <a:t>Resource Identification</a:t>
            </a:r>
            <a:r>
              <a:rPr lang="en-US" dirty="0"/>
              <a:t> – individual resources are identified using </a:t>
            </a:r>
            <a:r>
              <a:rPr lang="en-US" b="1" dirty="0"/>
              <a:t>URIs</a:t>
            </a:r>
            <a:r>
              <a:rPr lang="en-US" dirty="0"/>
              <a:t> in requests. Representations of resources are distinct from the actual resources and may be provided in formats such as HTML, XML or JSON.</a:t>
            </a:r>
          </a:p>
          <a:p>
            <a:endParaRPr lang="en-US" dirty="0"/>
          </a:p>
        </p:txBody>
      </p:sp>
    </p:spTree>
    <p:extLst>
      <p:ext uri="{BB962C8B-B14F-4D97-AF65-F5344CB8AC3E}">
        <p14:creationId xmlns:p14="http://schemas.microsoft.com/office/powerpoint/2010/main" val="18652718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22000">
        <p15:prstTrans prst="crush"/>
      </p:transition>
    </mc:Choice>
    <mc:Fallback>
      <p:transition spd="slow" advClick="0" advTm="22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When to Use rest</a:t>
            </a:r>
          </a:p>
        </p:txBody>
      </p:sp>
      <p:sp>
        <p:nvSpPr>
          <p:cNvPr id="5" name="Content Placeholder 4">
            <a:extLst>
              <a:ext uri="{FF2B5EF4-FFF2-40B4-BE49-F238E27FC236}">
                <a16:creationId xmlns:a16="http://schemas.microsoft.com/office/drawing/2014/main" id="{DEBC4EF2-9DDA-4227-8ECD-C6BABA32538D}"/>
              </a:ext>
            </a:extLst>
          </p:cNvPr>
          <p:cNvSpPr>
            <a:spLocks noGrp="1"/>
          </p:cNvSpPr>
          <p:nvPr>
            <p:ph idx="1"/>
          </p:nvPr>
        </p:nvSpPr>
        <p:spPr/>
        <p:txBody>
          <a:bodyPr>
            <a:normAutofit fontScale="92500" lnSpcReduction="20000"/>
          </a:bodyPr>
          <a:lstStyle/>
          <a:p>
            <a:r>
              <a:rPr lang="en-US" dirty="0"/>
              <a:t>Architects and developers need to decide when this style is an appropriate choice for their applications. A RESTful design may be appropriate when:</a:t>
            </a:r>
          </a:p>
          <a:p>
            <a:pPr lvl="0"/>
            <a:r>
              <a:rPr lang="en-US" dirty="0"/>
              <a:t>The web services are completely stateless. (A good test is to consider whether the interaction can survive a restart of the server. </a:t>
            </a:r>
          </a:p>
          <a:p>
            <a:pPr lvl="0"/>
            <a:r>
              <a:rPr lang="en-US" dirty="0"/>
              <a:t>If the data that the web service returns is not dynamically generated and can be cached, then the caching infrastructure that web servers and other intermediaries provide can be leveraged to improve performance. (NOTE: Caches are limited to the HTTP GET method for most servers.)</a:t>
            </a:r>
          </a:p>
          <a:p>
            <a:pPr lvl="0"/>
            <a:r>
              <a:rPr lang="en-US" dirty="0"/>
              <a:t>The service producer and service consumer have a mutual understanding of the context and content being passed along. Because there is no formal way to describe the web services interface. </a:t>
            </a:r>
          </a:p>
          <a:p>
            <a:pPr lvl="0"/>
            <a:r>
              <a:rPr lang="en-US" dirty="0"/>
              <a:t>Bandwidth is important and needs to be limited</a:t>
            </a:r>
          </a:p>
          <a:p>
            <a:pPr lvl="0"/>
            <a:r>
              <a:rPr lang="en-US" dirty="0"/>
              <a:t>Web service delivery or aggregation into existing web sites can be enabled easily with RESTful style. </a:t>
            </a:r>
          </a:p>
          <a:p>
            <a:pPr lvl="0"/>
            <a:r>
              <a:rPr lang="en-US" dirty="0"/>
              <a:t>Can provide full support for building and deploying RESTful web services. </a:t>
            </a:r>
          </a:p>
          <a:p>
            <a:endParaRPr lang="en-US" dirty="0"/>
          </a:p>
        </p:txBody>
      </p:sp>
    </p:spTree>
    <p:extLst>
      <p:ext uri="{BB962C8B-B14F-4D97-AF65-F5344CB8AC3E}">
        <p14:creationId xmlns:p14="http://schemas.microsoft.com/office/powerpoint/2010/main" val="3244656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22000">
        <p15:prstTrans prst="crush"/>
      </p:transition>
    </mc:Choice>
    <mc:Fallback>
      <p:transition spd="slow" advClick="0" advTm="22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The relationship between Http messages and rest</a:t>
            </a:r>
          </a:p>
        </p:txBody>
      </p:sp>
      <p:sp>
        <p:nvSpPr>
          <p:cNvPr id="5" name="Content Placeholder 4">
            <a:extLst>
              <a:ext uri="{FF2B5EF4-FFF2-40B4-BE49-F238E27FC236}">
                <a16:creationId xmlns:a16="http://schemas.microsoft.com/office/drawing/2014/main" id="{5B80752A-5A12-47DD-9D3A-A2EC65B6EF7E}"/>
              </a:ext>
            </a:extLst>
          </p:cNvPr>
          <p:cNvSpPr>
            <a:spLocks noGrp="1"/>
          </p:cNvSpPr>
          <p:nvPr>
            <p:ph idx="1"/>
          </p:nvPr>
        </p:nvSpPr>
        <p:spPr/>
        <p:txBody>
          <a:bodyPr/>
          <a:lstStyle/>
          <a:p>
            <a:pPr lvl="0"/>
            <a:r>
              <a:rPr lang="en-US" dirty="0"/>
              <a:t>HTTP is a communications protocol that transports messages over a network. </a:t>
            </a:r>
          </a:p>
          <a:p>
            <a:pPr lvl="0"/>
            <a:r>
              <a:rPr lang="en-US" dirty="0"/>
              <a:t>We use protocols to exchange XML-based messages that can use HTTP to transport those messages.</a:t>
            </a:r>
          </a:p>
          <a:p>
            <a:pPr lvl="0"/>
            <a:r>
              <a:rPr lang="en-US" dirty="0"/>
              <a:t>Rest is a protocol to exchange any (XML or JSON) messages that can use HTTP to transport </a:t>
            </a:r>
          </a:p>
          <a:p>
            <a:pPr lvl="0"/>
            <a:r>
              <a:rPr lang="en-US" dirty="0"/>
              <a:t>HTTP messages are how data is exchanged between a server and a client. </a:t>
            </a:r>
          </a:p>
          <a:p>
            <a:r>
              <a:rPr lang="en-US" dirty="0"/>
              <a:t>There are two types of messages:</a:t>
            </a:r>
          </a:p>
          <a:p>
            <a:pPr lvl="0"/>
            <a:r>
              <a:rPr lang="en-US" dirty="0"/>
              <a:t>Request – sent by the client to trigger an action on the server </a:t>
            </a:r>
          </a:p>
          <a:p>
            <a:pPr lvl="0"/>
            <a:r>
              <a:rPr lang="en-US" dirty="0"/>
              <a:t>Responses – the answer from the server</a:t>
            </a:r>
          </a:p>
          <a:p>
            <a:endParaRPr lang="en-US" dirty="0"/>
          </a:p>
        </p:txBody>
      </p:sp>
    </p:spTree>
    <p:extLst>
      <p:ext uri="{BB962C8B-B14F-4D97-AF65-F5344CB8AC3E}">
        <p14:creationId xmlns:p14="http://schemas.microsoft.com/office/powerpoint/2010/main" val="39934246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18000">
        <p15:prstTrans prst="crush"/>
      </p:transition>
    </mc:Choice>
    <mc:Fallback>
      <p:transition spd="slow" advClick="0" advTm="18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The relationship continued</a:t>
            </a:r>
          </a:p>
        </p:txBody>
      </p:sp>
      <p:sp>
        <p:nvSpPr>
          <p:cNvPr id="5" name="Content Placeholder 4">
            <a:extLst>
              <a:ext uri="{FF2B5EF4-FFF2-40B4-BE49-F238E27FC236}">
                <a16:creationId xmlns:a16="http://schemas.microsoft.com/office/drawing/2014/main" id="{40F92F72-3399-45DD-AE53-10AD0FE7CD94}"/>
              </a:ext>
            </a:extLst>
          </p:cNvPr>
          <p:cNvSpPr>
            <a:spLocks noGrp="1"/>
          </p:cNvSpPr>
          <p:nvPr>
            <p:ph idx="1"/>
          </p:nvPr>
        </p:nvSpPr>
        <p:spPr/>
        <p:txBody>
          <a:bodyPr/>
          <a:lstStyle/>
          <a:p>
            <a:r>
              <a:rPr lang="en-US" dirty="0"/>
              <a:t>HTTP request and responses, share a similar structure and are composed of:</a:t>
            </a:r>
          </a:p>
          <a:p>
            <a:pPr lvl="0"/>
            <a:r>
              <a:rPr lang="en-US" dirty="0"/>
              <a:t>A start-line describing the request to be implemented, or its status of whether successful or a failure. </a:t>
            </a:r>
          </a:p>
          <a:p>
            <a:pPr lvl="0"/>
            <a:r>
              <a:rPr lang="en-US" dirty="0"/>
              <a:t>The start-line is always single </a:t>
            </a:r>
          </a:p>
          <a:p>
            <a:pPr lvl="0"/>
            <a:r>
              <a:rPr lang="en-US" dirty="0"/>
              <a:t>An optional set of HTTP headers specifying the request, or describing the body included in the message. </a:t>
            </a:r>
          </a:p>
          <a:p>
            <a:pPr lvl="0"/>
            <a:r>
              <a:rPr lang="en-US" dirty="0"/>
              <a:t>A blank line indicating all meta-information for the request has been sent. </a:t>
            </a:r>
          </a:p>
          <a:p>
            <a:pPr lvl="0"/>
            <a:r>
              <a:rPr lang="en-US" dirty="0"/>
              <a:t>An optional body containing data associated with the request (like content of an HTML form), or the document associated with a response. </a:t>
            </a:r>
          </a:p>
          <a:p>
            <a:pPr lvl="0"/>
            <a:r>
              <a:rPr lang="en-US" dirty="0"/>
              <a:t>The presence of the body and its size is specified by the start-line and HTTP headers. </a:t>
            </a:r>
          </a:p>
          <a:p>
            <a:pPr lvl="0"/>
            <a:r>
              <a:rPr lang="en-US" dirty="0"/>
              <a:t>The start-line and HTTP headers are known as the head of the request, and its payload is known as the body. </a:t>
            </a:r>
          </a:p>
          <a:p>
            <a:endParaRPr lang="en-US" dirty="0"/>
          </a:p>
        </p:txBody>
      </p:sp>
    </p:spTree>
    <p:extLst>
      <p:ext uri="{BB962C8B-B14F-4D97-AF65-F5344CB8AC3E}">
        <p14:creationId xmlns:p14="http://schemas.microsoft.com/office/powerpoint/2010/main" val="30039403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20000">
        <p15:prstTrans prst="crush"/>
      </p:transition>
    </mc:Choice>
    <mc:Fallback>
      <p:transition spd="slow" advClick="0" advTm="20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HTTP Verbs</a:t>
            </a:r>
          </a:p>
        </p:txBody>
      </p:sp>
      <p:sp>
        <p:nvSpPr>
          <p:cNvPr id="5" name="Content Placeholder 4">
            <a:extLst>
              <a:ext uri="{FF2B5EF4-FFF2-40B4-BE49-F238E27FC236}">
                <a16:creationId xmlns:a16="http://schemas.microsoft.com/office/drawing/2014/main" id="{A35AA7DC-2BBE-41B9-BAF5-C4D57FCDB999}"/>
              </a:ext>
            </a:extLst>
          </p:cNvPr>
          <p:cNvSpPr>
            <a:spLocks noGrp="1"/>
          </p:cNvSpPr>
          <p:nvPr>
            <p:ph idx="1"/>
          </p:nvPr>
        </p:nvSpPr>
        <p:spPr/>
        <p:txBody>
          <a:bodyPr>
            <a:normAutofit fontScale="92500"/>
          </a:bodyPr>
          <a:lstStyle/>
          <a:p>
            <a:r>
              <a:rPr lang="en-US" dirty="0"/>
              <a:t>RESTful applications are confined to the HTTP protocol and REST uses HTTPS for encrypted transport. REST relies on standards protocols HTTP or HTTPS to transmit calls between entities. Developing a REST based API allows you to expose functionality of your web service over HTTP and interact with over the web. Utilizing HTTP verbs like GET and POST the client instructs the API to retrieve or create resources. </a:t>
            </a:r>
          </a:p>
          <a:p>
            <a:r>
              <a:rPr lang="en-US" dirty="0"/>
              <a:t>Specified HTTP methods or verbs for REST are:</a:t>
            </a:r>
          </a:p>
          <a:p>
            <a:pPr lvl="0"/>
            <a:r>
              <a:rPr lang="en-US" dirty="0"/>
              <a:t>GET – List the URIs in a collection, or a representation of an individual member</a:t>
            </a:r>
          </a:p>
          <a:p>
            <a:pPr lvl="0"/>
            <a:r>
              <a:rPr lang="en-US" dirty="0"/>
              <a:t>POST – Create a new entry in a collection. The new entry’s URI is assigned automatically and returned by the operation</a:t>
            </a:r>
          </a:p>
          <a:p>
            <a:pPr lvl="0"/>
            <a:r>
              <a:rPr lang="en-US" dirty="0"/>
              <a:t>PUT – Replace and entire collection with a collection, or individual member with another. If a member does not exist, create one</a:t>
            </a:r>
          </a:p>
          <a:p>
            <a:pPr lvl="0"/>
            <a:r>
              <a:rPr lang="en-US" dirty="0"/>
              <a:t>DELETE – Delete an entire collection or an individual member</a:t>
            </a:r>
          </a:p>
          <a:p>
            <a:endParaRPr lang="en-US" dirty="0"/>
          </a:p>
        </p:txBody>
      </p:sp>
    </p:spTree>
    <p:extLst>
      <p:ext uri="{BB962C8B-B14F-4D97-AF65-F5344CB8AC3E}">
        <p14:creationId xmlns:p14="http://schemas.microsoft.com/office/powerpoint/2010/main" val="37323209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20000">
        <p15:prstTrans prst="crush"/>
      </p:transition>
    </mc:Choice>
    <mc:Fallback>
      <p:transition spd="slow" advClick="0" advTm="20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A </a:t>
            </a:r>
            <a:r>
              <a:rPr lang="en-US" dirty="0" err="1"/>
              <a:t>uri</a:t>
            </a:r>
            <a:endParaRPr lang="en-US" dirty="0"/>
          </a:p>
        </p:txBody>
      </p:sp>
      <p:sp>
        <p:nvSpPr>
          <p:cNvPr id="5" name="Content Placeholder 4">
            <a:extLst>
              <a:ext uri="{FF2B5EF4-FFF2-40B4-BE49-F238E27FC236}">
                <a16:creationId xmlns:a16="http://schemas.microsoft.com/office/drawing/2014/main" id="{31141D5F-8213-4C1A-B000-663A30DF5F80}"/>
              </a:ext>
            </a:extLst>
          </p:cNvPr>
          <p:cNvSpPr>
            <a:spLocks noGrp="1"/>
          </p:cNvSpPr>
          <p:nvPr>
            <p:ph idx="1"/>
          </p:nvPr>
        </p:nvSpPr>
        <p:spPr/>
        <p:txBody>
          <a:bodyPr/>
          <a:lstStyle/>
          <a:p>
            <a:r>
              <a:rPr lang="en-US" dirty="0"/>
              <a:t>The </a:t>
            </a:r>
            <a:r>
              <a:rPr lang="en-US" b="1" dirty="0"/>
              <a:t>URI</a:t>
            </a:r>
            <a:r>
              <a:rPr lang="en-US" dirty="0"/>
              <a:t> is a string of characters used to identify the name of a resource. Two types of URI’s exist:</a:t>
            </a:r>
          </a:p>
          <a:p>
            <a:pPr lvl="0"/>
            <a:r>
              <a:rPr lang="en-US" dirty="0"/>
              <a:t>Uniform Resource Locator (URL) – what we often refer to as a web address</a:t>
            </a:r>
          </a:p>
          <a:p>
            <a:pPr lvl="0"/>
            <a:r>
              <a:rPr lang="en-US" dirty="0"/>
              <a:t>Uniform Resource Name (URN) – less frequently used, but intended to compliment URLs by offering a way to identify specific namespace resources</a:t>
            </a:r>
          </a:p>
          <a:p>
            <a:pPr marL="0" indent="0">
              <a:buNone/>
            </a:pPr>
            <a:r>
              <a:rPr lang="en-US" dirty="0"/>
              <a:t>A REST URL contains:</a:t>
            </a:r>
          </a:p>
          <a:p>
            <a:pPr lvl="0"/>
            <a:r>
              <a:rPr lang="en-US" dirty="0"/>
              <a:t>Protocol/schema</a:t>
            </a:r>
          </a:p>
          <a:p>
            <a:pPr lvl="0"/>
            <a:r>
              <a:rPr lang="en-US" dirty="0"/>
              <a:t>Resource IP or hostname</a:t>
            </a:r>
          </a:p>
          <a:p>
            <a:pPr lvl="0"/>
            <a:r>
              <a:rPr lang="en-US" dirty="0"/>
              <a:t>Path and filename</a:t>
            </a:r>
          </a:p>
          <a:p>
            <a:endParaRPr lang="en-US" dirty="0"/>
          </a:p>
        </p:txBody>
      </p:sp>
    </p:spTree>
    <p:extLst>
      <p:ext uri="{BB962C8B-B14F-4D97-AF65-F5344CB8AC3E}">
        <p14:creationId xmlns:p14="http://schemas.microsoft.com/office/powerpoint/2010/main" val="30252282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18000">
        <p15:prstTrans prst="crush"/>
      </p:transition>
    </mc:Choice>
    <mc:Fallback>
      <p:transition spd="slow" advClick="0" advTm="18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Some key features of </a:t>
            </a:r>
            <a:r>
              <a:rPr lang="en-US" dirty="0" err="1"/>
              <a:t>REst</a:t>
            </a:r>
            <a:endParaRPr lang="en-US" dirty="0"/>
          </a:p>
        </p:txBody>
      </p:sp>
      <p:sp>
        <p:nvSpPr>
          <p:cNvPr id="5" name="Content Placeholder 4">
            <a:extLst>
              <a:ext uri="{FF2B5EF4-FFF2-40B4-BE49-F238E27FC236}">
                <a16:creationId xmlns:a16="http://schemas.microsoft.com/office/drawing/2014/main" id="{14690F0F-E471-4DC9-AB50-C682C5F37A54}"/>
              </a:ext>
            </a:extLst>
          </p:cNvPr>
          <p:cNvSpPr>
            <a:spLocks noGrp="1"/>
          </p:cNvSpPr>
          <p:nvPr>
            <p:ph idx="1"/>
          </p:nvPr>
        </p:nvSpPr>
        <p:spPr/>
        <p:txBody>
          <a:bodyPr/>
          <a:lstStyle/>
          <a:p>
            <a:pPr lvl="0"/>
            <a:r>
              <a:rPr lang="en-US" dirty="0"/>
              <a:t>Client – Server Architecture</a:t>
            </a:r>
          </a:p>
          <a:p>
            <a:pPr lvl="0"/>
            <a:r>
              <a:rPr lang="en-US" dirty="0"/>
              <a:t>Stateless</a:t>
            </a:r>
          </a:p>
          <a:p>
            <a:pPr lvl="0"/>
            <a:r>
              <a:rPr lang="en-US" dirty="0"/>
              <a:t>Cacheable </a:t>
            </a:r>
          </a:p>
          <a:p>
            <a:pPr lvl="0"/>
            <a:r>
              <a:rPr lang="en-US" dirty="0"/>
              <a:t>Uniform Interface </a:t>
            </a:r>
          </a:p>
          <a:p>
            <a:pPr lvl="0"/>
            <a:r>
              <a:rPr lang="en-US" dirty="0"/>
              <a:t>Layered System </a:t>
            </a:r>
          </a:p>
          <a:p>
            <a:pPr lvl="0"/>
            <a:r>
              <a:rPr lang="en-US" dirty="0"/>
              <a:t>Code on Demand (Optional)</a:t>
            </a:r>
          </a:p>
          <a:p>
            <a:endParaRPr lang="en-US" dirty="0"/>
          </a:p>
        </p:txBody>
      </p:sp>
    </p:spTree>
    <p:extLst>
      <p:ext uri="{BB962C8B-B14F-4D97-AF65-F5344CB8AC3E}">
        <p14:creationId xmlns:p14="http://schemas.microsoft.com/office/powerpoint/2010/main" val="25485483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16000">
        <p15:prstTrans prst="crush"/>
      </p:transition>
    </mc:Choice>
    <mc:Fallback>
      <p:transition spd="slow" advClick="0" advTm="16000">
        <p:fade/>
      </p:transition>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purl.org/dc/dcmitype/"/>
    <ds:schemaRef ds:uri="http://schemas.microsoft.com/office/2006/documentManagement/types"/>
    <ds:schemaRef ds:uri="16c05727-aa75-4e4a-9b5f-8a80a1165891"/>
    <ds:schemaRef ds:uri="http://schemas.microsoft.com/office/2006/metadata/properties"/>
    <ds:schemaRef ds:uri="http://purl.org/dc/elements/1.1/"/>
    <ds:schemaRef ds:uri="http://schemas.microsoft.com/office/infopath/2007/PartnerControls"/>
    <ds:schemaRef ds:uri="http://purl.org/dc/terms/"/>
    <ds:schemaRef ds:uri="http://www.w3.org/XML/1998/namespace"/>
    <ds:schemaRef ds:uri="http://schemas.openxmlformats.org/package/2006/metadata/core-properties"/>
    <ds:schemaRef ds:uri="71af3243-3dd4-4a8d-8c0d-dd76da1f02a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{28992D71-01BA-4C10-97AE-E429901988AA}tf33552983</Template>
  <TotalTime>0</TotalTime>
  <Words>1144</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Franklin Gothic Book</vt:lpstr>
      <vt:lpstr>Franklin Gothic Demi</vt:lpstr>
      <vt:lpstr>Wingdings 2</vt:lpstr>
      <vt:lpstr>DividendVTI</vt:lpstr>
      <vt:lpstr>Rest Methodologies </vt:lpstr>
      <vt:lpstr>What is RESt?</vt:lpstr>
      <vt:lpstr>Let us explore restful constraints</vt:lpstr>
      <vt:lpstr>When to Use rest</vt:lpstr>
      <vt:lpstr>The relationship between Http messages and rest</vt:lpstr>
      <vt:lpstr>The relationship continued</vt:lpstr>
      <vt:lpstr>HTTP Verbs</vt:lpstr>
      <vt:lpstr>A uri</vt:lpstr>
      <vt:lpstr>Some key features of REst</vt:lpstr>
      <vt:lpstr>Stateless client/server protocol</vt:lpstr>
      <vt:lpstr>Stateless client/server protocol 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2020-05-04T01:23:09Z</dcterms:created>
  <dcterms:modified xsi:type="dcterms:W3CDTF">2020-05-04T06:04:26Z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