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8" r:id="rId4"/>
    <p:sldId id="266" r:id="rId5"/>
    <p:sldId id="267" r:id="rId6"/>
    <p:sldId id="26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2" y="-7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46575-A177-4F45-BD85-3DB487A76CF9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F37F4-8032-42BB-BC68-C9379ACD5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80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8F37F4-8032-42BB-BC68-C9379ACD58A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94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88840"/>
            <a:ext cx="7024744" cy="900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097288"/>
            <a:ext cx="3672000" cy="3924000"/>
          </a:xfrm>
        </p:spPr>
        <p:txBody>
          <a:bodyPr/>
          <a:lstStyle>
            <a:lvl1pPr marL="68580" indent="0">
              <a:buNone/>
              <a:defRPr>
                <a:latin typeface="+mn-ea"/>
                <a:ea typeface="+mn-ea"/>
              </a:defRPr>
            </a:lvl1pPr>
            <a:lvl2pPr marL="365760" indent="0">
              <a:buNone/>
              <a:defRPr>
                <a:latin typeface="+mn-ea"/>
                <a:ea typeface="+mn-ea"/>
              </a:defRPr>
            </a:lvl2pPr>
            <a:lvl3pPr marL="685800" indent="0">
              <a:buNone/>
              <a:defRPr>
                <a:latin typeface="+mn-ea"/>
                <a:ea typeface="+mn-ea"/>
              </a:defRPr>
            </a:lvl3pPr>
            <a:lvl4pPr marL="896112" indent="0">
              <a:buNone/>
              <a:defRPr>
                <a:latin typeface="+mn-ea"/>
                <a:ea typeface="+mn-ea"/>
              </a:defRPr>
            </a:lvl4pPr>
            <a:lvl5pPr marL="1097280" indent="0">
              <a:buNone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770DA8A-0EED-416D-BB7A-48CDCE76E02C}" type="datetimeFigureOut">
              <a:rPr lang="ko-KR" altLang="en-US" smtClean="0"/>
              <a:pPr/>
              <a:t>2016-07-08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FBEDD470-57F8-43F3-8985-BE2AFBBA738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123" y="2097288"/>
            <a:ext cx="3672000" cy="3924000"/>
          </a:xfrm>
        </p:spPr>
        <p:txBody>
          <a:bodyPr/>
          <a:lstStyle>
            <a:lvl1pPr marL="68580" indent="0">
              <a:buNone/>
              <a:defRPr>
                <a:latin typeface="+mn-ea"/>
                <a:ea typeface="+mn-ea"/>
              </a:defRPr>
            </a:lvl1pPr>
            <a:lvl2pPr marL="365760" indent="0">
              <a:buNone/>
              <a:defRPr>
                <a:latin typeface="+mn-ea"/>
                <a:ea typeface="+mn-ea"/>
              </a:defRPr>
            </a:lvl2pPr>
            <a:lvl3pPr marL="685800" indent="0">
              <a:buNone/>
              <a:defRPr>
                <a:latin typeface="+mn-ea"/>
                <a:ea typeface="+mn-ea"/>
              </a:defRPr>
            </a:lvl3pPr>
            <a:lvl4pPr marL="896112" indent="0">
              <a:buNone/>
              <a:defRPr>
                <a:latin typeface="+mn-ea"/>
                <a:ea typeface="+mn-ea"/>
              </a:defRPr>
            </a:lvl4pPr>
            <a:lvl5pPr marL="1097280" indent="0">
              <a:buNone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0770DA8A-0EED-416D-BB7A-48CDCE76E02C}" type="datetimeFigureOut">
              <a:rPr lang="ko-KR" altLang="en-US" smtClean="0"/>
              <a:t>2016-07-08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BEDD470-57F8-43F3-8985-BE2AFBBA738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1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More Control Flow Tools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The Python 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92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584" y="908720"/>
            <a:ext cx="7488950" cy="11430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If Statement      for statements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2251644"/>
            <a:ext cx="3744532" cy="4129684"/>
          </a:xfrm>
        </p:spPr>
        <p:txBody>
          <a:bodyPr>
            <a:normAutofit fontScale="925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en-US" altLang="ko-KR" dirty="0" smtClean="0">
                <a:latin typeface="+mn-ea"/>
              </a:rPr>
              <a:t>&gt;&gt;&gt; </a:t>
            </a:r>
            <a:r>
              <a:rPr lang="en-US" altLang="ko-KR" dirty="0">
                <a:latin typeface="+mn-ea"/>
              </a:rPr>
              <a:t>if x &lt; 0: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...     x = 0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...     print(</a:t>
            </a:r>
            <a:r>
              <a:rPr lang="en-US" altLang="ko-KR" dirty="0" smtClean="0">
                <a:latin typeface="+mn-ea"/>
              </a:rPr>
              <a:t>'Negative-&gt;0')</a:t>
            </a:r>
            <a:endParaRPr lang="en-US" altLang="ko-KR" dirty="0">
              <a:latin typeface="+mn-ea"/>
            </a:endParaRP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... </a:t>
            </a:r>
            <a:r>
              <a:rPr lang="en-US" altLang="ko-KR" dirty="0" err="1">
                <a:latin typeface="+mn-ea"/>
              </a:rPr>
              <a:t>elif</a:t>
            </a:r>
            <a:r>
              <a:rPr lang="en-US" altLang="ko-KR" dirty="0">
                <a:latin typeface="+mn-ea"/>
              </a:rPr>
              <a:t> x == 0: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...     print('Zero')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... </a:t>
            </a:r>
            <a:r>
              <a:rPr lang="en-US" altLang="ko-KR" dirty="0" err="1">
                <a:latin typeface="+mn-ea"/>
              </a:rPr>
              <a:t>elif</a:t>
            </a:r>
            <a:r>
              <a:rPr lang="en-US" altLang="ko-KR" dirty="0">
                <a:latin typeface="+mn-ea"/>
              </a:rPr>
              <a:t> x == 1: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...     print('Single')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... else: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>
                <a:latin typeface="+mn-ea"/>
              </a:rPr>
              <a:t>...     print('More</a:t>
            </a:r>
            <a:r>
              <a:rPr lang="en-US" altLang="ko-KR" dirty="0" smtClean="0">
                <a:latin typeface="+mn-ea"/>
              </a:rPr>
              <a:t>')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참고로 </a:t>
            </a:r>
            <a:r>
              <a:rPr lang="en-US" altLang="ko-KR" dirty="0" smtClean="0">
                <a:sym typeface="Wingdings" panose="05000000000000000000" pitchFamily="2" charset="2"/>
              </a:rPr>
              <a:t>switch </a:t>
            </a:r>
            <a:r>
              <a:rPr lang="ko-KR" altLang="en-US" dirty="0" smtClean="0">
                <a:sym typeface="Wingdings" panose="05000000000000000000" pitchFamily="2" charset="2"/>
              </a:rPr>
              <a:t>문</a:t>
            </a:r>
            <a:r>
              <a:rPr lang="ko-KR" altLang="en-US" dirty="0">
                <a:sym typeface="Wingdings" panose="05000000000000000000" pitchFamily="2" charset="2"/>
              </a:rPr>
              <a:t>법</a:t>
            </a:r>
            <a:r>
              <a:rPr lang="ko-KR" altLang="en-US" dirty="0" smtClean="0">
                <a:sym typeface="Wingdings" panose="05000000000000000000" pitchFamily="2" charset="2"/>
              </a:rPr>
              <a:t> 無</a:t>
            </a:r>
            <a:endParaRPr lang="en-US" altLang="ko-KR" dirty="0">
              <a:latin typeface="+mn-ea"/>
            </a:endParaRP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27984" y="2132856"/>
            <a:ext cx="4176464" cy="4248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Font typeface="Wingdings 2" pitchFamily="18" charset="2"/>
              <a:buNone/>
            </a:pPr>
            <a:r>
              <a:rPr lang="en-US" altLang="ko-KR" sz="2000" dirty="0" smtClean="0">
                <a:latin typeface="+mn-ea"/>
              </a:rPr>
              <a:t>&gt;&gt;&gt; # Measure some strings: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altLang="ko-KR" sz="2000" dirty="0" smtClean="0">
                <a:latin typeface="+mn-ea"/>
              </a:rPr>
              <a:t>... words = ['cat', '</a:t>
            </a:r>
            <a:r>
              <a:rPr lang="en-US" altLang="ko-KR" sz="2000" dirty="0" err="1" smtClean="0">
                <a:latin typeface="+mn-ea"/>
              </a:rPr>
              <a:t>window',’statement</a:t>
            </a:r>
            <a:r>
              <a:rPr lang="en-US" altLang="ko-KR" sz="2000" dirty="0" smtClean="0">
                <a:latin typeface="+mn-ea"/>
              </a:rPr>
              <a:t>']</a:t>
            </a:r>
            <a:br>
              <a:rPr lang="en-US" altLang="ko-KR" sz="2000" dirty="0" smtClean="0">
                <a:latin typeface="+mn-ea"/>
              </a:rPr>
            </a:br>
            <a:endParaRPr lang="en-US" altLang="ko-KR" sz="2000" dirty="0" smtClean="0">
              <a:latin typeface="+mn-ea"/>
            </a:endParaRPr>
          </a:p>
          <a:p>
            <a:pPr marL="68580" indent="0">
              <a:buFont typeface="Wingdings 2" pitchFamily="18" charset="2"/>
              <a:buNone/>
            </a:pPr>
            <a:r>
              <a:rPr lang="en-US" altLang="ko-KR" sz="2000" dirty="0" smtClean="0">
                <a:latin typeface="+mn-ea"/>
              </a:rPr>
              <a:t>&gt;&gt;&gt; for w in words: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altLang="ko-KR" sz="2000" dirty="0" smtClean="0">
                <a:latin typeface="+mn-ea"/>
              </a:rPr>
              <a:t>...     print(w, </a:t>
            </a:r>
            <a:r>
              <a:rPr lang="en-US" altLang="ko-KR" sz="2000" dirty="0" err="1" smtClean="0">
                <a:latin typeface="+mn-ea"/>
              </a:rPr>
              <a:t>len</a:t>
            </a:r>
            <a:r>
              <a:rPr lang="en-US" altLang="ko-KR" sz="2000" dirty="0" smtClean="0">
                <a:latin typeface="+mn-ea"/>
              </a:rPr>
              <a:t>(w))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altLang="ko-KR" sz="2000" dirty="0" smtClean="0">
                <a:latin typeface="+mn-ea"/>
              </a:rPr>
              <a:t>...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altLang="ko-KR" sz="2000" dirty="0" smtClean="0">
                <a:latin typeface="+mn-ea"/>
              </a:rPr>
              <a:t/>
            </a:r>
            <a:br>
              <a:rPr lang="en-US" altLang="ko-KR" sz="2000" dirty="0" smtClean="0">
                <a:latin typeface="+mn-ea"/>
              </a:rPr>
            </a:br>
            <a:r>
              <a:rPr lang="en-US" altLang="ko-KR" sz="2000" dirty="0" smtClean="0">
                <a:latin typeface="+mn-ea"/>
              </a:rPr>
              <a:t>cat 3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altLang="ko-KR" sz="2000" dirty="0" smtClean="0">
                <a:latin typeface="+mn-ea"/>
              </a:rPr>
              <a:t>window 6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altLang="ko-KR" sz="2000" dirty="0" smtClean="0">
                <a:latin typeface="+mn-ea"/>
              </a:rPr>
              <a:t>statement 9</a:t>
            </a:r>
          </a:p>
          <a:p>
            <a:pPr marL="68580" indent="0">
              <a:buFont typeface="Wingdings 2" pitchFamily="18" charset="2"/>
              <a:buNone/>
            </a:pP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자바의 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for(</a:t>
            </a:r>
            <a:r>
              <a:rPr lang="en-US" altLang="ko-KR" sz="2000" dirty="0" err="1" smtClean="0">
                <a:latin typeface="+mn-ea"/>
                <a:sym typeface="Wingdings" panose="05000000000000000000" pitchFamily="2" charset="2"/>
              </a:rPr>
              <a:t>int</a:t>
            </a:r>
            <a:r>
              <a:rPr lang="en-US" altLang="ko-KR" sz="2000" dirty="0" smtClean="0">
                <a:latin typeface="+mn-ea"/>
                <a:sym typeface="Wingdings" panose="05000000000000000000" pitchFamily="2" charset="2"/>
              </a:rPr>
              <a:t> i:intArr)</a:t>
            </a:r>
            <a:r>
              <a:rPr lang="ko-KR" altLang="en-US" sz="2000" dirty="0" smtClean="0">
                <a:latin typeface="+mn-ea"/>
                <a:sym typeface="Wingdings" panose="05000000000000000000" pitchFamily="2" charset="2"/>
              </a:rPr>
              <a:t>와 </a:t>
            </a:r>
            <a:r>
              <a:rPr lang="ko-KR" altLang="en-US" sz="2000" dirty="0" err="1" smtClean="0">
                <a:latin typeface="+mn-ea"/>
                <a:sym typeface="Wingdings" panose="05000000000000000000" pitchFamily="2" charset="2"/>
              </a:rPr>
              <a:t>비슷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8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1143000"/>
          </a:xfrm>
        </p:spPr>
        <p:txBody>
          <a:bodyPr/>
          <a:lstStyle/>
          <a:p>
            <a:r>
              <a:rPr lang="en-US" altLang="ko-KR" dirty="0" smtClean="0"/>
              <a:t>range() function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1916833"/>
            <a:ext cx="4032448" cy="4536503"/>
          </a:xfrm>
        </p:spPr>
        <p:txBody>
          <a:bodyPr>
            <a:normAutofit fontScale="70000" lnSpcReduction="20000"/>
          </a:bodyPr>
          <a:lstStyle/>
          <a:p>
            <a:pPr marL="68580" indent="0">
              <a:lnSpc>
                <a:spcPct val="120000"/>
              </a:lnSpc>
              <a:buNone/>
            </a:pPr>
            <a:r>
              <a:rPr lang="en-US" altLang="ko-KR" dirty="0"/>
              <a:t>&gt;&gt;&gt; a </a:t>
            </a:r>
            <a:r>
              <a:rPr lang="en-US" altLang="ko-KR" dirty="0" smtClean="0"/>
              <a:t>  = </a:t>
            </a:r>
            <a:r>
              <a:rPr lang="en-US" altLang="ko-KR" dirty="0"/>
              <a:t>['Mary', 'had', 'a', 'little', 'lamb']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/>
              <a:t>&gt;&gt;&gt;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len</a:t>
            </a:r>
            <a:r>
              <a:rPr lang="en-US" altLang="ko-KR" dirty="0"/>
              <a:t>(a)):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/>
              <a:t>...     print(</a:t>
            </a:r>
            <a:r>
              <a:rPr lang="en-US" altLang="ko-KR" dirty="0" err="1"/>
              <a:t>i</a:t>
            </a:r>
            <a:r>
              <a:rPr lang="en-US" altLang="ko-KR" dirty="0"/>
              <a:t>, a[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/>
              <a:t>...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/>
              <a:t>0 Mary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/>
              <a:t>1 had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/>
              <a:t>2 a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/>
              <a:t>3 little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/>
              <a:t>4 </a:t>
            </a:r>
            <a:r>
              <a:rPr lang="en-US" altLang="ko-KR" dirty="0" smtClean="0"/>
              <a:t>lamb</a:t>
            </a:r>
          </a:p>
          <a:p>
            <a:pPr marL="68580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 marL="68580" indent="0">
              <a:lnSpc>
                <a:spcPct val="120000"/>
              </a:lnSpc>
              <a:buNone/>
            </a:pPr>
            <a:endParaRPr lang="en-US" altLang="ko-KR" dirty="0"/>
          </a:p>
          <a:p>
            <a:r>
              <a:rPr lang="en-US" altLang="ko-KR" b="1" dirty="0"/>
              <a:t>&gt;&gt;&gt; </a:t>
            </a:r>
            <a:r>
              <a:rPr lang="en-US" altLang="ko-KR" dirty="0"/>
              <a:t>print(range(10</a:t>
            </a:r>
            <a:r>
              <a:rPr lang="en-US" altLang="ko-KR" dirty="0" smtClean="0"/>
              <a:t>))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range(0</a:t>
            </a:r>
            <a:r>
              <a:rPr lang="en-US" altLang="ko-KR" dirty="0"/>
              <a:t>, 10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b="1" dirty="0"/>
              <a:t>&gt;&gt;&gt; </a:t>
            </a:r>
            <a:r>
              <a:rPr lang="en-US" altLang="ko-KR" dirty="0"/>
              <a:t>list(range(5</a:t>
            </a:r>
            <a:r>
              <a:rPr lang="en-US" altLang="ko-KR" dirty="0" smtClean="0"/>
              <a:t>))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[</a:t>
            </a:r>
            <a:r>
              <a:rPr lang="en-US" altLang="ko-KR" dirty="0"/>
              <a:t>0, 1, 2, 3, 4]</a:t>
            </a:r>
            <a:endParaRPr lang="ko-KR" altLang="en-US" dirty="0"/>
          </a:p>
          <a:p>
            <a:pPr marL="68580" indent="0">
              <a:lnSpc>
                <a:spcPct val="120000"/>
              </a:lnSpc>
              <a:buNone/>
            </a:pPr>
            <a:endParaRPr lang="en-US" altLang="ko-KR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792008" y="2276872"/>
            <a:ext cx="3852000" cy="385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lnSpc>
                <a:spcPct val="120000"/>
              </a:lnSpc>
              <a:buFont typeface="Wingdings 2" pitchFamily="18" charset="2"/>
              <a:buNone/>
            </a:pPr>
            <a:r>
              <a:rPr lang="en-US" altLang="ko-KR" dirty="0" smtClean="0">
                <a:latin typeface="+mn-ea"/>
              </a:rPr>
              <a:t>&gt;&gt;&gt; for 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 in range(3):</a:t>
            </a:r>
          </a:p>
          <a:p>
            <a:pPr marL="68580" indent="0">
              <a:lnSpc>
                <a:spcPct val="120000"/>
              </a:lnSpc>
              <a:buFont typeface="Wingdings 2" pitchFamily="18" charset="2"/>
              <a:buNone/>
            </a:pPr>
            <a:r>
              <a:rPr lang="en-US" altLang="ko-KR" dirty="0" smtClean="0">
                <a:latin typeface="+mn-ea"/>
              </a:rPr>
              <a:t>...     print(</a:t>
            </a:r>
            <a:r>
              <a:rPr lang="en-US" altLang="ko-KR" dirty="0" err="1" smtClean="0">
                <a:latin typeface="+mn-ea"/>
              </a:rPr>
              <a:t>i</a:t>
            </a:r>
            <a:r>
              <a:rPr lang="en-US" altLang="ko-KR" dirty="0" smtClean="0">
                <a:latin typeface="+mn-ea"/>
              </a:rPr>
              <a:t>)</a:t>
            </a:r>
          </a:p>
          <a:p>
            <a:pPr marL="68580" indent="0">
              <a:lnSpc>
                <a:spcPct val="120000"/>
              </a:lnSpc>
              <a:buFont typeface="Wingdings 2" pitchFamily="18" charset="2"/>
              <a:buNone/>
            </a:pPr>
            <a:r>
              <a:rPr lang="en-US" altLang="ko-KR" dirty="0" smtClean="0">
                <a:latin typeface="+mn-ea"/>
              </a:rPr>
              <a:t>...</a:t>
            </a:r>
          </a:p>
          <a:p>
            <a:pPr marL="68580" indent="0">
              <a:lnSpc>
                <a:spcPct val="120000"/>
              </a:lnSpc>
              <a:buFont typeface="Wingdings 2" pitchFamily="18" charset="2"/>
              <a:buNone/>
            </a:pPr>
            <a:r>
              <a:rPr lang="en-US" altLang="ko-KR" dirty="0" smtClean="0">
                <a:latin typeface="+mn-ea"/>
              </a:rPr>
              <a:t>0</a:t>
            </a:r>
          </a:p>
          <a:p>
            <a:pPr marL="68580" indent="0">
              <a:lnSpc>
                <a:spcPct val="120000"/>
              </a:lnSpc>
              <a:buFont typeface="Wingdings 2" pitchFamily="18" charset="2"/>
              <a:buNone/>
            </a:pPr>
            <a:r>
              <a:rPr lang="en-US" altLang="ko-KR" dirty="0" smtClean="0">
                <a:latin typeface="+mn-ea"/>
              </a:rPr>
              <a:t>1</a:t>
            </a:r>
          </a:p>
          <a:p>
            <a:pPr marL="68580" indent="0">
              <a:lnSpc>
                <a:spcPct val="120000"/>
              </a:lnSpc>
              <a:buFont typeface="Wingdings 2" pitchFamily="18" charset="2"/>
              <a:buNone/>
            </a:pPr>
            <a:r>
              <a:rPr lang="en-US" altLang="ko-KR" dirty="0" smtClean="0">
                <a:latin typeface="+mn-ea"/>
              </a:rPr>
              <a:t>2</a:t>
            </a:r>
          </a:p>
          <a:p>
            <a:pPr marL="68580" indent="0">
              <a:lnSpc>
                <a:spcPct val="120000"/>
              </a:lnSpc>
              <a:buFont typeface="Wingdings 2" pitchFamily="18" charset="2"/>
              <a:buNone/>
            </a:pPr>
            <a:endParaRPr lang="en-US" altLang="ko-KR" dirty="0" smtClean="0">
              <a:latin typeface="+mn-ea"/>
            </a:endParaRP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 smtClean="0">
                <a:latin typeface="+mn-ea"/>
              </a:rPr>
              <a:t>&gt;&gt;&gt;range(5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10</a:t>
            </a:r>
            <a:r>
              <a:rPr lang="en-US" altLang="ko-KR" dirty="0">
                <a:latin typeface="+mn-ea"/>
              </a:rPr>
              <a:t>) 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latin typeface="+mn-ea"/>
              </a:rPr>
              <a:t>5 </a:t>
            </a:r>
            <a:r>
              <a:rPr lang="en-US" altLang="ko-KR" dirty="0">
                <a:latin typeface="+mn-ea"/>
              </a:rPr>
              <a:t>through </a:t>
            </a:r>
            <a:r>
              <a:rPr lang="en-US" altLang="ko-KR" dirty="0">
                <a:latin typeface="+mn-ea"/>
              </a:rPr>
              <a:t>9</a:t>
            </a:r>
            <a:r>
              <a:rPr lang="en-US" altLang="ko-KR" dirty="0">
                <a:latin typeface="+mn-ea"/>
              </a:rPr>
              <a:t> </a:t>
            </a:r>
            <a:endParaRPr lang="en-US" altLang="ko-KR" dirty="0" smtClean="0">
              <a:latin typeface="+mn-ea"/>
            </a:endParaRP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 smtClean="0">
                <a:latin typeface="+mn-ea"/>
              </a:rPr>
              <a:t>&gt;&gt;&gt;range(0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10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3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latin typeface="+mn-ea"/>
              </a:rPr>
              <a:t>0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3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6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smtClean="0">
                <a:latin typeface="+mn-ea"/>
              </a:rPr>
              <a:t>9</a:t>
            </a:r>
          </a:p>
          <a:p>
            <a:pPr marL="68580" indent="0">
              <a:lnSpc>
                <a:spcPct val="120000"/>
              </a:lnSpc>
              <a:buNone/>
            </a:pPr>
            <a:r>
              <a:rPr lang="en-US" altLang="ko-KR" dirty="0" smtClean="0">
                <a:latin typeface="+mn-ea"/>
              </a:rPr>
              <a:t>&gt;&gt;&gt;range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>
                <a:latin typeface="+mn-ea"/>
              </a:rPr>
              <a:t>-10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-100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-30</a:t>
            </a:r>
            <a:r>
              <a:rPr lang="en-US" altLang="ko-KR" dirty="0">
                <a:latin typeface="+mn-ea"/>
              </a:rPr>
              <a:t>)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  </a:t>
            </a:r>
            <a:r>
              <a:rPr lang="en-US" altLang="ko-KR" dirty="0" smtClean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latin typeface="+mn-ea"/>
              </a:rPr>
              <a:t>-</a:t>
            </a:r>
            <a:r>
              <a:rPr lang="en-US" altLang="ko-KR" dirty="0">
                <a:latin typeface="+mn-ea"/>
              </a:rPr>
              <a:t>10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-40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>
                <a:latin typeface="+mn-ea"/>
              </a:rPr>
              <a:t>-70</a:t>
            </a:r>
            <a:endParaRPr lang="en-US" altLang="ko-KR" dirty="0" smtClean="0">
              <a:latin typeface="+mn-ea"/>
            </a:endParaRPr>
          </a:p>
          <a:p>
            <a:pPr marL="68580" indent="0">
              <a:lnSpc>
                <a:spcPct val="120000"/>
              </a:lnSpc>
              <a:buFont typeface="Wingdings 2" pitchFamily="18" charset="2"/>
              <a:buNone/>
            </a:pPr>
            <a:endParaRPr lang="en-US" altLang="ko-KR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255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용도 </a:t>
            </a:r>
            <a:r>
              <a:rPr lang="en-US" altLang="ko-KR" sz="1800" dirty="0" smtClean="0"/>
              <a:t>X, </a:t>
            </a:r>
            <a:r>
              <a:rPr lang="ko-KR" altLang="en-US" sz="1800" dirty="0" smtClean="0"/>
              <a:t>그냥</a:t>
            </a:r>
            <a:r>
              <a:rPr lang="en-US" altLang="ko-KR" sz="1800" dirty="0" smtClean="0"/>
              <a:t> no action </a:t>
            </a:r>
            <a:r>
              <a:rPr lang="ko-KR" altLang="en-US" sz="1800" dirty="0" smtClean="0"/>
              <a:t>표기 </a:t>
            </a:r>
            <a:endParaRPr lang="en-US" altLang="ko-KR" sz="1800" dirty="0" smtClean="0"/>
          </a:p>
          <a:p>
            <a:r>
              <a:rPr lang="en-US" altLang="ko-KR" sz="1800" dirty="0" smtClean="0"/>
              <a:t>&gt;&gt;&gt; </a:t>
            </a:r>
            <a:r>
              <a:rPr lang="en-US" altLang="ko-KR" sz="1800" dirty="0"/>
              <a:t>class </a:t>
            </a:r>
            <a:r>
              <a:rPr lang="en-US" altLang="ko-KR" sz="1800" dirty="0" err="1"/>
              <a:t>MyEmptyClass</a:t>
            </a:r>
            <a:r>
              <a:rPr lang="en-US" altLang="ko-KR" sz="1800" dirty="0"/>
              <a:t>:</a:t>
            </a:r>
          </a:p>
          <a:p>
            <a:r>
              <a:rPr lang="en-US" altLang="ko-KR" sz="1800" dirty="0"/>
              <a:t>...     pass</a:t>
            </a:r>
          </a:p>
          <a:p>
            <a:r>
              <a:rPr lang="en-US" altLang="ko-KR" sz="1800" dirty="0"/>
              <a:t>...</a:t>
            </a:r>
            <a:endParaRPr lang="ko-KR" altLang="en-US" sz="18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5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Defining 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2097288"/>
            <a:ext cx="7272808" cy="3924000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def</a:t>
            </a:r>
            <a:r>
              <a:rPr lang="en-US" altLang="ko-KR" dirty="0"/>
              <a:t> fib(n):    # write Fibonacci series up to n</a:t>
            </a:r>
          </a:p>
          <a:p>
            <a:r>
              <a:rPr lang="en-US" altLang="ko-KR" dirty="0"/>
              <a:t>...     """Print a Fibonacci series up to n."""</a:t>
            </a:r>
          </a:p>
          <a:p>
            <a:r>
              <a:rPr lang="en-US" altLang="ko-KR" dirty="0"/>
              <a:t>...     a, b = 0, 1</a:t>
            </a:r>
          </a:p>
          <a:p>
            <a:r>
              <a:rPr lang="en-US" altLang="ko-KR" dirty="0"/>
              <a:t>...     while a &lt; n:</a:t>
            </a:r>
          </a:p>
          <a:p>
            <a:r>
              <a:rPr lang="en-US" altLang="ko-KR" dirty="0"/>
              <a:t>...         print(a, end=' ')</a:t>
            </a:r>
          </a:p>
          <a:p>
            <a:r>
              <a:rPr lang="en-US" altLang="ko-KR" dirty="0"/>
              <a:t>...         a, b = b, </a:t>
            </a:r>
            <a:r>
              <a:rPr lang="en-US" altLang="ko-KR" dirty="0" err="1"/>
              <a:t>a+b</a:t>
            </a:r>
            <a:endParaRPr lang="en-US" altLang="ko-KR" dirty="0"/>
          </a:p>
          <a:p>
            <a:r>
              <a:rPr lang="en-US" altLang="ko-KR" dirty="0"/>
              <a:t>...     print()</a:t>
            </a:r>
          </a:p>
          <a:p>
            <a:r>
              <a:rPr lang="en-US" altLang="ko-KR" dirty="0"/>
              <a:t>...</a:t>
            </a:r>
          </a:p>
          <a:p>
            <a:r>
              <a:rPr lang="en-US" altLang="ko-KR" dirty="0"/>
              <a:t>&gt;&gt;&gt; # Now call the function we just defined:</a:t>
            </a:r>
          </a:p>
          <a:p>
            <a:r>
              <a:rPr lang="en-US" altLang="ko-KR" dirty="0"/>
              <a:t>... fib(2000)</a:t>
            </a:r>
          </a:p>
          <a:p>
            <a:r>
              <a:rPr lang="en-US" altLang="ko-KR" dirty="0"/>
              <a:t>0 1 1 2 3 5 8 13 21 34 55 89 144 233 377 610 987 1597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20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43490" y="1088840"/>
            <a:ext cx="7560958" cy="9000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4.7. More on Defining </a:t>
            </a:r>
            <a:r>
              <a:rPr lang="en-US" altLang="ko-KR" dirty="0" smtClean="0"/>
              <a:t>Functions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584" y="2097288"/>
            <a:ext cx="7488832" cy="421203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Default Argument </a:t>
            </a:r>
            <a:r>
              <a:rPr lang="en-US" altLang="ko-KR" dirty="0" smtClean="0"/>
              <a:t>Values</a:t>
            </a:r>
          </a:p>
          <a:p>
            <a:endParaRPr lang="en-US" altLang="ko-KR" dirty="0"/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ask_ok</a:t>
            </a:r>
            <a:r>
              <a:rPr lang="en-US" altLang="ko-KR" dirty="0"/>
              <a:t>(prompt, retries=4, reminder='Please try again!'):</a:t>
            </a:r>
          </a:p>
          <a:p>
            <a:r>
              <a:rPr lang="en-US" altLang="ko-KR"/>
              <a:t>  </a:t>
            </a:r>
            <a:endParaRPr lang="en-US" altLang="ko-KR" smtClean="0"/>
          </a:p>
          <a:p>
            <a:r>
              <a:rPr lang="en-US" altLang="ko-KR" smtClean="0"/>
              <a:t>  </a:t>
            </a:r>
            <a:r>
              <a:rPr lang="en-US" altLang="ko-KR" dirty="0"/>
              <a:t>while True:</a:t>
            </a:r>
          </a:p>
          <a:p>
            <a:r>
              <a:rPr lang="en-US" altLang="ko-KR" dirty="0"/>
              <a:t>        ok = input(prompt)</a:t>
            </a:r>
          </a:p>
          <a:p>
            <a:r>
              <a:rPr lang="en-US" altLang="ko-KR" dirty="0"/>
              <a:t>        if ok in ('y', 'ye', 'yes'):</a:t>
            </a:r>
          </a:p>
          <a:p>
            <a:r>
              <a:rPr lang="en-US" altLang="ko-KR" dirty="0"/>
              <a:t>            return True</a:t>
            </a:r>
          </a:p>
          <a:p>
            <a:r>
              <a:rPr lang="en-US" altLang="ko-KR" dirty="0"/>
              <a:t>        if ok in ('n', 'no', '</a:t>
            </a:r>
            <a:r>
              <a:rPr lang="en-US" altLang="ko-KR" dirty="0" err="1"/>
              <a:t>nop</a:t>
            </a:r>
            <a:r>
              <a:rPr lang="en-US" altLang="ko-KR" dirty="0"/>
              <a:t>', 'nope'):</a:t>
            </a:r>
          </a:p>
          <a:p>
            <a:r>
              <a:rPr lang="en-US" altLang="ko-KR" dirty="0"/>
              <a:t>            return False</a:t>
            </a:r>
          </a:p>
          <a:p>
            <a:r>
              <a:rPr lang="en-US" altLang="ko-KR" dirty="0"/>
              <a:t>        retries = retries - 1</a:t>
            </a:r>
          </a:p>
          <a:p>
            <a:r>
              <a:rPr lang="en-US" altLang="ko-KR" dirty="0"/>
              <a:t>        if retries &lt; 0:</a:t>
            </a:r>
          </a:p>
          <a:p>
            <a:r>
              <a:rPr lang="en-US" altLang="ko-KR" dirty="0"/>
              <a:t>            raise </a:t>
            </a:r>
            <a:r>
              <a:rPr lang="en-US" altLang="ko-KR" dirty="0" err="1"/>
              <a:t>ValueError</a:t>
            </a:r>
            <a:r>
              <a:rPr lang="en-US" altLang="ko-KR" dirty="0"/>
              <a:t>('invalid user response')</a:t>
            </a:r>
          </a:p>
          <a:p>
            <a:r>
              <a:rPr lang="en-US" altLang="ko-KR" dirty="0"/>
              <a:t>        print(reminder)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20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오스틴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오스틴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오스틴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38</TotalTime>
  <Words>377</Words>
  <Application>Microsoft Office PowerPoint</Application>
  <PresentationFormat>화면 슬라이드 쇼(4:3)</PresentationFormat>
  <Paragraphs>79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오스틴</vt:lpstr>
      <vt:lpstr>4. More Control Flow Tools</vt:lpstr>
      <vt:lpstr>If Statement      for statements</vt:lpstr>
      <vt:lpstr>range() function </vt:lpstr>
      <vt:lpstr>pass</vt:lpstr>
      <vt:lpstr> Defining Functions</vt:lpstr>
      <vt:lpstr>4.7. More on Defining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More Control Flow Tools</dc:title>
  <dc:creator>Windows 사용자</dc:creator>
  <cp:lastModifiedBy>Windows 사용자</cp:lastModifiedBy>
  <cp:revision>4</cp:revision>
  <dcterms:created xsi:type="dcterms:W3CDTF">2016-07-08T09:58:48Z</dcterms:created>
  <dcterms:modified xsi:type="dcterms:W3CDTF">2016-07-08T10:36:54Z</dcterms:modified>
</cp:coreProperties>
</file>