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3" r:id="rId6"/>
    <p:sldId id="271" r:id="rId7"/>
    <p:sldId id="264" r:id="rId8"/>
    <p:sldId id="266"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A982E-5997-4E45-B7A8-3A080440C4D9}" v="444" dt="2023-11-22T14:30:49.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CB91B-B5FB-4AA3-BFEC-4642D4BDEE9F}"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5D927058-8BDA-459F-AF14-C38E4A3D9A5F}">
      <dgm:prSet/>
      <dgm:spPr/>
      <dgm:t>
        <a:bodyPr/>
        <a:lstStyle/>
        <a:p>
          <a:pPr>
            <a:defRPr cap="all"/>
          </a:pPr>
          <a:r>
            <a:rPr lang="en-US"/>
            <a:t>Project Brief</a:t>
          </a:r>
        </a:p>
      </dgm:t>
    </dgm:pt>
    <dgm:pt modelId="{8EC52C0C-434E-4CC1-9089-37EA8E20F7D8}" type="parTrans" cxnId="{7628091D-4FC8-499F-972C-E7542514DA82}">
      <dgm:prSet/>
      <dgm:spPr/>
      <dgm:t>
        <a:bodyPr/>
        <a:lstStyle/>
        <a:p>
          <a:endParaRPr lang="en-US"/>
        </a:p>
      </dgm:t>
    </dgm:pt>
    <dgm:pt modelId="{C3BA0E8D-C17B-4DD4-8D43-8EF6DD19D8CD}" type="sibTrans" cxnId="{7628091D-4FC8-499F-972C-E7542514DA82}">
      <dgm:prSet/>
      <dgm:spPr/>
      <dgm:t>
        <a:bodyPr/>
        <a:lstStyle/>
        <a:p>
          <a:endParaRPr lang="en-US"/>
        </a:p>
      </dgm:t>
    </dgm:pt>
    <dgm:pt modelId="{C8F98DBC-F9CB-4B65-9499-843C7BEC50B5}">
      <dgm:prSet/>
      <dgm:spPr/>
      <dgm:t>
        <a:bodyPr/>
        <a:lstStyle/>
        <a:p>
          <a:pPr>
            <a:defRPr cap="all"/>
          </a:pPr>
          <a:r>
            <a:rPr lang="en-US"/>
            <a:t>Report</a:t>
          </a:r>
        </a:p>
      </dgm:t>
    </dgm:pt>
    <dgm:pt modelId="{6719003A-D385-4BCB-BF2B-0477FCB883CD}" type="parTrans" cxnId="{83A77F7C-D27B-4016-9305-B66F0C12D2B5}">
      <dgm:prSet/>
      <dgm:spPr/>
      <dgm:t>
        <a:bodyPr/>
        <a:lstStyle/>
        <a:p>
          <a:endParaRPr lang="en-US"/>
        </a:p>
      </dgm:t>
    </dgm:pt>
    <dgm:pt modelId="{D3C13B66-F8CE-4AB2-B8B6-5E676F49F6F9}" type="sibTrans" cxnId="{83A77F7C-D27B-4016-9305-B66F0C12D2B5}">
      <dgm:prSet/>
      <dgm:spPr/>
      <dgm:t>
        <a:bodyPr/>
        <a:lstStyle/>
        <a:p>
          <a:endParaRPr lang="en-US"/>
        </a:p>
      </dgm:t>
    </dgm:pt>
    <dgm:pt modelId="{612A4EFE-F85B-4FD6-9D22-6406703029F7}" type="pres">
      <dgm:prSet presAssocID="{598CB91B-B5FB-4AA3-BFEC-4642D4BDEE9F}" presName="root" presStyleCnt="0">
        <dgm:presLayoutVars>
          <dgm:dir/>
          <dgm:resizeHandles val="exact"/>
        </dgm:presLayoutVars>
      </dgm:prSet>
      <dgm:spPr/>
    </dgm:pt>
    <dgm:pt modelId="{980A9496-8B61-4784-8AAF-90BCBD6C5B28}" type="pres">
      <dgm:prSet presAssocID="{5D927058-8BDA-459F-AF14-C38E4A3D9A5F}" presName="compNode" presStyleCnt="0"/>
      <dgm:spPr/>
    </dgm:pt>
    <dgm:pt modelId="{9F7166AF-022E-4770-A048-A8BF75475767}" type="pres">
      <dgm:prSet presAssocID="{5D927058-8BDA-459F-AF14-C38E4A3D9A5F}" presName="iconBgRect" presStyleLbl="bgShp" presStyleIdx="0" presStyleCnt="2"/>
      <dgm:spPr/>
    </dgm:pt>
    <dgm:pt modelId="{954D3766-DBE6-41DA-9C2B-4B7C87941A21}" type="pres">
      <dgm:prSet presAssocID="{5D927058-8BDA-459F-AF14-C38E4A3D9A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6AC63720-A42F-4C4B-B99C-2EF49EAA98BC}" type="pres">
      <dgm:prSet presAssocID="{5D927058-8BDA-459F-AF14-C38E4A3D9A5F}" presName="spaceRect" presStyleCnt="0"/>
      <dgm:spPr/>
    </dgm:pt>
    <dgm:pt modelId="{9AC2720C-2448-4532-8A26-A028C0C50067}" type="pres">
      <dgm:prSet presAssocID="{5D927058-8BDA-459F-AF14-C38E4A3D9A5F}" presName="textRect" presStyleLbl="revTx" presStyleIdx="0" presStyleCnt="2">
        <dgm:presLayoutVars>
          <dgm:chMax val="1"/>
          <dgm:chPref val="1"/>
        </dgm:presLayoutVars>
      </dgm:prSet>
      <dgm:spPr/>
    </dgm:pt>
    <dgm:pt modelId="{98F165AF-0DFA-4C25-B9F8-F2E5026D8B95}" type="pres">
      <dgm:prSet presAssocID="{C3BA0E8D-C17B-4DD4-8D43-8EF6DD19D8CD}" presName="sibTrans" presStyleCnt="0"/>
      <dgm:spPr/>
    </dgm:pt>
    <dgm:pt modelId="{CFA60DFC-DF10-499E-B812-308CED063F29}" type="pres">
      <dgm:prSet presAssocID="{C8F98DBC-F9CB-4B65-9499-843C7BEC50B5}" presName="compNode" presStyleCnt="0"/>
      <dgm:spPr/>
    </dgm:pt>
    <dgm:pt modelId="{0D205FFD-04EC-4F1A-A734-7EA60CF08C5F}" type="pres">
      <dgm:prSet presAssocID="{C8F98DBC-F9CB-4B65-9499-843C7BEC50B5}" presName="iconBgRect" presStyleLbl="bgShp" presStyleIdx="1" presStyleCnt="2"/>
      <dgm:spPr/>
    </dgm:pt>
    <dgm:pt modelId="{9D2741B5-21D1-4240-9D5D-508D3C7C9A0E}" type="pres">
      <dgm:prSet presAssocID="{C8F98DBC-F9CB-4B65-9499-843C7BEC50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95A60B6D-7B9A-4C1B-8373-6FDFA64828E1}" type="pres">
      <dgm:prSet presAssocID="{C8F98DBC-F9CB-4B65-9499-843C7BEC50B5}" presName="spaceRect" presStyleCnt="0"/>
      <dgm:spPr/>
    </dgm:pt>
    <dgm:pt modelId="{D9709F48-541F-4CB8-81FB-B1E05B6B7B84}" type="pres">
      <dgm:prSet presAssocID="{C8F98DBC-F9CB-4B65-9499-843C7BEC50B5}" presName="textRect" presStyleLbl="revTx" presStyleIdx="1" presStyleCnt="2">
        <dgm:presLayoutVars>
          <dgm:chMax val="1"/>
          <dgm:chPref val="1"/>
        </dgm:presLayoutVars>
      </dgm:prSet>
      <dgm:spPr/>
    </dgm:pt>
  </dgm:ptLst>
  <dgm:cxnLst>
    <dgm:cxn modelId="{7628091D-4FC8-499F-972C-E7542514DA82}" srcId="{598CB91B-B5FB-4AA3-BFEC-4642D4BDEE9F}" destId="{5D927058-8BDA-459F-AF14-C38E4A3D9A5F}" srcOrd="0" destOrd="0" parTransId="{8EC52C0C-434E-4CC1-9089-37EA8E20F7D8}" sibTransId="{C3BA0E8D-C17B-4DD4-8D43-8EF6DD19D8CD}"/>
    <dgm:cxn modelId="{27D1AA34-BA1D-4164-9596-A38E7D3A0C2A}" type="presOf" srcId="{C8F98DBC-F9CB-4B65-9499-843C7BEC50B5}" destId="{D9709F48-541F-4CB8-81FB-B1E05B6B7B84}" srcOrd="0" destOrd="0" presId="urn:microsoft.com/office/officeart/2018/5/layout/IconCircleLabelList"/>
    <dgm:cxn modelId="{6F536565-1BC8-46CE-8C64-CB2561DA5265}" type="presOf" srcId="{5D927058-8BDA-459F-AF14-C38E4A3D9A5F}" destId="{9AC2720C-2448-4532-8A26-A028C0C50067}" srcOrd="0" destOrd="0" presId="urn:microsoft.com/office/officeart/2018/5/layout/IconCircleLabelList"/>
    <dgm:cxn modelId="{E4F5E553-F989-42DF-9B4D-67003B525957}" type="presOf" srcId="{598CB91B-B5FB-4AA3-BFEC-4642D4BDEE9F}" destId="{612A4EFE-F85B-4FD6-9D22-6406703029F7}" srcOrd="0" destOrd="0" presId="urn:microsoft.com/office/officeart/2018/5/layout/IconCircleLabelList"/>
    <dgm:cxn modelId="{83A77F7C-D27B-4016-9305-B66F0C12D2B5}" srcId="{598CB91B-B5FB-4AA3-BFEC-4642D4BDEE9F}" destId="{C8F98DBC-F9CB-4B65-9499-843C7BEC50B5}" srcOrd="1" destOrd="0" parTransId="{6719003A-D385-4BCB-BF2B-0477FCB883CD}" sibTransId="{D3C13B66-F8CE-4AB2-B8B6-5E676F49F6F9}"/>
    <dgm:cxn modelId="{81F38AEA-33EB-4E74-8712-200D5E263F76}" type="presParOf" srcId="{612A4EFE-F85B-4FD6-9D22-6406703029F7}" destId="{980A9496-8B61-4784-8AAF-90BCBD6C5B28}" srcOrd="0" destOrd="0" presId="urn:microsoft.com/office/officeart/2018/5/layout/IconCircleLabelList"/>
    <dgm:cxn modelId="{C8F24868-E0C2-4B48-B236-DA5BF9471D14}" type="presParOf" srcId="{980A9496-8B61-4784-8AAF-90BCBD6C5B28}" destId="{9F7166AF-022E-4770-A048-A8BF75475767}" srcOrd="0" destOrd="0" presId="urn:microsoft.com/office/officeart/2018/5/layout/IconCircleLabelList"/>
    <dgm:cxn modelId="{AE1CBEA2-B58B-401F-B6D7-7763544CE718}" type="presParOf" srcId="{980A9496-8B61-4784-8AAF-90BCBD6C5B28}" destId="{954D3766-DBE6-41DA-9C2B-4B7C87941A21}" srcOrd="1" destOrd="0" presId="urn:microsoft.com/office/officeart/2018/5/layout/IconCircleLabelList"/>
    <dgm:cxn modelId="{AACAAE8E-8AC8-4337-A9C3-7A97D4102B93}" type="presParOf" srcId="{980A9496-8B61-4784-8AAF-90BCBD6C5B28}" destId="{6AC63720-A42F-4C4B-B99C-2EF49EAA98BC}" srcOrd="2" destOrd="0" presId="urn:microsoft.com/office/officeart/2018/5/layout/IconCircleLabelList"/>
    <dgm:cxn modelId="{0082B250-38CC-41E7-94D1-C3DFC58D2F30}" type="presParOf" srcId="{980A9496-8B61-4784-8AAF-90BCBD6C5B28}" destId="{9AC2720C-2448-4532-8A26-A028C0C50067}" srcOrd="3" destOrd="0" presId="urn:microsoft.com/office/officeart/2018/5/layout/IconCircleLabelList"/>
    <dgm:cxn modelId="{779810B7-DDAF-48F6-AA08-7036E1C32291}" type="presParOf" srcId="{612A4EFE-F85B-4FD6-9D22-6406703029F7}" destId="{98F165AF-0DFA-4C25-B9F8-F2E5026D8B95}" srcOrd="1" destOrd="0" presId="urn:microsoft.com/office/officeart/2018/5/layout/IconCircleLabelList"/>
    <dgm:cxn modelId="{945FE63E-2E27-4493-B689-339ACABA06EE}" type="presParOf" srcId="{612A4EFE-F85B-4FD6-9D22-6406703029F7}" destId="{CFA60DFC-DF10-499E-B812-308CED063F29}" srcOrd="2" destOrd="0" presId="urn:microsoft.com/office/officeart/2018/5/layout/IconCircleLabelList"/>
    <dgm:cxn modelId="{61EA7F3A-BF85-413F-B9F7-AD53C1406E53}" type="presParOf" srcId="{CFA60DFC-DF10-499E-B812-308CED063F29}" destId="{0D205FFD-04EC-4F1A-A734-7EA60CF08C5F}" srcOrd="0" destOrd="0" presId="urn:microsoft.com/office/officeart/2018/5/layout/IconCircleLabelList"/>
    <dgm:cxn modelId="{B6504182-24D6-4ADA-8DB9-F35DC6660848}" type="presParOf" srcId="{CFA60DFC-DF10-499E-B812-308CED063F29}" destId="{9D2741B5-21D1-4240-9D5D-508D3C7C9A0E}" srcOrd="1" destOrd="0" presId="urn:microsoft.com/office/officeart/2018/5/layout/IconCircleLabelList"/>
    <dgm:cxn modelId="{2838A612-B9D6-4775-BA4B-F44D144F02BD}" type="presParOf" srcId="{CFA60DFC-DF10-499E-B812-308CED063F29}" destId="{95A60B6D-7B9A-4C1B-8373-6FDFA64828E1}" srcOrd="2" destOrd="0" presId="urn:microsoft.com/office/officeart/2018/5/layout/IconCircleLabelList"/>
    <dgm:cxn modelId="{51DCC27E-B4A6-4EC3-ADBE-A6209290BD48}" type="presParOf" srcId="{CFA60DFC-DF10-499E-B812-308CED063F29}" destId="{D9709F48-541F-4CB8-81FB-B1E05B6B7B8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1FF87-50D8-4780-A806-54960B66202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C84C633-6147-4E70-90A7-C0698CFD65A0}">
      <dgm:prSet/>
      <dgm:spPr/>
      <dgm:t>
        <a:bodyPr/>
        <a:lstStyle/>
        <a:p>
          <a:r>
            <a:rPr lang="en-US"/>
            <a:t>1. The top most reason why items were returned id because they were defective, hence the need to properly keep them in store and ensure that they are in good condition before delivery</a:t>
          </a:r>
        </a:p>
      </dgm:t>
    </dgm:pt>
    <dgm:pt modelId="{945983B0-9151-4ABB-9871-2216A4E85570}" type="parTrans" cxnId="{456630E0-6986-4AFA-B751-488A7E11938D}">
      <dgm:prSet/>
      <dgm:spPr/>
      <dgm:t>
        <a:bodyPr/>
        <a:lstStyle/>
        <a:p>
          <a:endParaRPr lang="en-US"/>
        </a:p>
      </dgm:t>
    </dgm:pt>
    <dgm:pt modelId="{3F8441C9-7771-42FC-A42F-FCA14FF1E53C}" type="sibTrans" cxnId="{456630E0-6986-4AFA-B751-488A7E11938D}">
      <dgm:prSet/>
      <dgm:spPr/>
      <dgm:t>
        <a:bodyPr/>
        <a:lstStyle/>
        <a:p>
          <a:endParaRPr lang="en-US"/>
        </a:p>
      </dgm:t>
    </dgm:pt>
    <dgm:pt modelId="{71CE3450-00DA-4F19-97D0-47C9718A3CBB}">
      <dgm:prSet/>
      <dgm:spPr/>
      <dgm:t>
        <a:bodyPr/>
        <a:lstStyle/>
        <a:p>
          <a:r>
            <a:rPr lang="en-US"/>
            <a:t>2. The express delivery channel is the least patronized; this could be as a result of the cost of delivery</a:t>
          </a:r>
        </a:p>
      </dgm:t>
    </dgm:pt>
    <dgm:pt modelId="{FD0324A7-943D-4953-ABA2-1C5BB6561B2D}" type="parTrans" cxnId="{6E509B63-9E3E-4108-A93A-9EF96D39862C}">
      <dgm:prSet/>
      <dgm:spPr/>
      <dgm:t>
        <a:bodyPr/>
        <a:lstStyle/>
        <a:p>
          <a:endParaRPr lang="en-US"/>
        </a:p>
      </dgm:t>
    </dgm:pt>
    <dgm:pt modelId="{47D2226A-33AA-49CB-9EB8-53E83C1DC802}" type="sibTrans" cxnId="{6E509B63-9E3E-4108-A93A-9EF96D39862C}">
      <dgm:prSet/>
      <dgm:spPr/>
      <dgm:t>
        <a:bodyPr/>
        <a:lstStyle/>
        <a:p>
          <a:endParaRPr lang="en-US"/>
        </a:p>
      </dgm:t>
    </dgm:pt>
    <dgm:pt modelId="{5FB9E8CC-709C-46AC-BED9-FEDC97651878}">
      <dgm:prSet/>
      <dgm:spPr/>
      <dgm:t>
        <a:bodyPr/>
        <a:lstStyle/>
        <a:p>
          <a:r>
            <a:rPr lang="en-US"/>
            <a:t>3. Mobile phones and electronics should be the products of focus as they drive more sales and profit.</a:t>
          </a:r>
        </a:p>
      </dgm:t>
    </dgm:pt>
    <dgm:pt modelId="{5AF5F8D2-7F4B-49F6-8030-D4114CE522FA}" type="parTrans" cxnId="{B31EE97C-BF62-4ECF-B66A-08E65878FE42}">
      <dgm:prSet/>
      <dgm:spPr/>
      <dgm:t>
        <a:bodyPr/>
        <a:lstStyle/>
        <a:p>
          <a:endParaRPr lang="en-US"/>
        </a:p>
      </dgm:t>
    </dgm:pt>
    <dgm:pt modelId="{E40AEF47-C005-4E1F-A77C-9BCB5D0C4AA9}" type="sibTrans" cxnId="{B31EE97C-BF62-4ECF-B66A-08E65878FE42}">
      <dgm:prSet/>
      <dgm:spPr/>
      <dgm:t>
        <a:bodyPr/>
        <a:lstStyle/>
        <a:p>
          <a:endParaRPr lang="en-US"/>
        </a:p>
      </dgm:t>
    </dgm:pt>
    <dgm:pt modelId="{3BBB1D2B-E585-487C-B542-DFBA801A76E9}" type="pres">
      <dgm:prSet presAssocID="{90A1FF87-50D8-4780-A806-54960B66202F}" presName="root" presStyleCnt="0">
        <dgm:presLayoutVars>
          <dgm:dir/>
          <dgm:resizeHandles val="exact"/>
        </dgm:presLayoutVars>
      </dgm:prSet>
      <dgm:spPr/>
    </dgm:pt>
    <dgm:pt modelId="{677E0A28-2A72-4A7B-8CA5-B652287F40CC}" type="pres">
      <dgm:prSet presAssocID="{FC84C633-6147-4E70-90A7-C0698CFD65A0}" presName="compNode" presStyleCnt="0"/>
      <dgm:spPr/>
    </dgm:pt>
    <dgm:pt modelId="{7603AAA9-7BEE-4731-AABD-7FD0A21F845C}" type="pres">
      <dgm:prSet presAssocID="{FC84C633-6147-4E70-90A7-C0698CFD65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trolley"/>
        </a:ext>
      </dgm:extLst>
    </dgm:pt>
    <dgm:pt modelId="{AFB4EC21-FA15-4B1F-91C3-64088EFDD899}" type="pres">
      <dgm:prSet presAssocID="{FC84C633-6147-4E70-90A7-C0698CFD65A0}" presName="spaceRect" presStyleCnt="0"/>
      <dgm:spPr/>
    </dgm:pt>
    <dgm:pt modelId="{CCB78448-C095-4F5A-BBC5-965644121F97}" type="pres">
      <dgm:prSet presAssocID="{FC84C633-6147-4E70-90A7-C0698CFD65A0}" presName="textRect" presStyleLbl="revTx" presStyleIdx="0" presStyleCnt="3">
        <dgm:presLayoutVars>
          <dgm:chMax val="1"/>
          <dgm:chPref val="1"/>
        </dgm:presLayoutVars>
      </dgm:prSet>
      <dgm:spPr/>
    </dgm:pt>
    <dgm:pt modelId="{4459C211-3DF9-4060-A762-67BE5F253429}" type="pres">
      <dgm:prSet presAssocID="{3F8441C9-7771-42FC-A42F-FCA14FF1E53C}" presName="sibTrans" presStyleCnt="0"/>
      <dgm:spPr/>
    </dgm:pt>
    <dgm:pt modelId="{EB934D28-9C10-478D-BB68-5A1B58468B43}" type="pres">
      <dgm:prSet presAssocID="{71CE3450-00DA-4F19-97D0-47C9718A3CBB}" presName="compNode" presStyleCnt="0"/>
      <dgm:spPr/>
    </dgm:pt>
    <dgm:pt modelId="{F7A41F5E-8760-4828-9EE3-2546EA6D921C}" type="pres">
      <dgm:prSet presAssocID="{71CE3450-00DA-4F19-97D0-47C9718A3C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DFBD812A-71DE-4481-B74A-10C9F6DCA3B6}" type="pres">
      <dgm:prSet presAssocID="{71CE3450-00DA-4F19-97D0-47C9718A3CBB}" presName="spaceRect" presStyleCnt="0"/>
      <dgm:spPr/>
    </dgm:pt>
    <dgm:pt modelId="{445592A9-4267-4DDE-81C1-720F21252298}" type="pres">
      <dgm:prSet presAssocID="{71CE3450-00DA-4F19-97D0-47C9718A3CBB}" presName="textRect" presStyleLbl="revTx" presStyleIdx="1" presStyleCnt="3">
        <dgm:presLayoutVars>
          <dgm:chMax val="1"/>
          <dgm:chPref val="1"/>
        </dgm:presLayoutVars>
      </dgm:prSet>
      <dgm:spPr/>
    </dgm:pt>
    <dgm:pt modelId="{41AFB16B-F03D-4518-B745-F34278589F63}" type="pres">
      <dgm:prSet presAssocID="{47D2226A-33AA-49CB-9EB8-53E83C1DC802}" presName="sibTrans" presStyleCnt="0"/>
      <dgm:spPr/>
    </dgm:pt>
    <dgm:pt modelId="{955D41EE-F990-47A6-B1B1-A750EDC6F3F9}" type="pres">
      <dgm:prSet presAssocID="{5FB9E8CC-709C-46AC-BED9-FEDC97651878}" presName="compNode" presStyleCnt="0"/>
      <dgm:spPr/>
    </dgm:pt>
    <dgm:pt modelId="{2DA044D5-FEDC-4E78-B9CB-79B8084636E7}" type="pres">
      <dgm:prSet presAssocID="{5FB9E8CC-709C-46AC-BED9-FEDC976518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3A1709C-FBAF-4F38-BF55-759D84257B4E}" type="pres">
      <dgm:prSet presAssocID="{5FB9E8CC-709C-46AC-BED9-FEDC97651878}" presName="spaceRect" presStyleCnt="0"/>
      <dgm:spPr/>
    </dgm:pt>
    <dgm:pt modelId="{D1F27EC0-586D-4961-A200-FA967831C725}" type="pres">
      <dgm:prSet presAssocID="{5FB9E8CC-709C-46AC-BED9-FEDC97651878}" presName="textRect" presStyleLbl="revTx" presStyleIdx="2" presStyleCnt="3">
        <dgm:presLayoutVars>
          <dgm:chMax val="1"/>
          <dgm:chPref val="1"/>
        </dgm:presLayoutVars>
      </dgm:prSet>
      <dgm:spPr/>
    </dgm:pt>
  </dgm:ptLst>
  <dgm:cxnLst>
    <dgm:cxn modelId="{6E509B63-9E3E-4108-A93A-9EF96D39862C}" srcId="{90A1FF87-50D8-4780-A806-54960B66202F}" destId="{71CE3450-00DA-4F19-97D0-47C9718A3CBB}" srcOrd="1" destOrd="0" parTransId="{FD0324A7-943D-4953-ABA2-1C5BB6561B2D}" sibTransId="{47D2226A-33AA-49CB-9EB8-53E83C1DC802}"/>
    <dgm:cxn modelId="{8733046B-C7E0-4174-8D74-56EDA2166E55}" type="presOf" srcId="{FC84C633-6147-4E70-90A7-C0698CFD65A0}" destId="{CCB78448-C095-4F5A-BBC5-965644121F97}" srcOrd="0" destOrd="0" presId="urn:microsoft.com/office/officeart/2018/2/layout/IconLabelList"/>
    <dgm:cxn modelId="{6AAB6074-E6A6-410F-8885-6DFA3D1C5475}" type="presOf" srcId="{5FB9E8CC-709C-46AC-BED9-FEDC97651878}" destId="{D1F27EC0-586D-4961-A200-FA967831C725}" srcOrd="0" destOrd="0" presId="urn:microsoft.com/office/officeart/2018/2/layout/IconLabelList"/>
    <dgm:cxn modelId="{B31EE97C-BF62-4ECF-B66A-08E65878FE42}" srcId="{90A1FF87-50D8-4780-A806-54960B66202F}" destId="{5FB9E8CC-709C-46AC-BED9-FEDC97651878}" srcOrd="2" destOrd="0" parTransId="{5AF5F8D2-7F4B-49F6-8030-D4114CE522FA}" sibTransId="{E40AEF47-C005-4E1F-A77C-9BCB5D0C4AA9}"/>
    <dgm:cxn modelId="{3AD934C6-96EC-4804-AD04-8FD50E2441AE}" type="presOf" srcId="{71CE3450-00DA-4F19-97D0-47C9718A3CBB}" destId="{445592A9-4267-4DDE-81C1-720F21252298}" srcOrd="0" destOrd="0" presId="urn:microsoft.com/office/officeart/2018/2/layout/IconLabelList"/>
    <dgm:cxn modelId="{FA2C37CF-8110-465F-899B-C6CC21A04226}" type="presOf" srcId="{90A1FF87-50D8-4780-A806-54960B66202F}" destId="{3BBB1D2B-E585-487C-B542-DFBA801A76E9}" srcOrd="0" destOrd="0" presId="urn:microsoft.com/office/officeart/2018/2/layout/IconLabelList"/>
    <dgm:cxn modelId="{456630E0-6986-4AFA-B751-488A7E11938D}" srcId="{90A1FF87-50D8-4780-A806-54960B66202F}" destId="{FC84C633-6147-4E70-90A7-C0698CFD65A0}" srcOrd="0" destOrd="0" parTransId="{945983B0-9151-4ABB-9871-2216A4E85570}" sibTransId="{3F8441C9-7771-42FC-A42F-FCA14FF1E53C}"/>
    <dgm:cxn modelId="{5031A86C-2FD4-4BFA-82E5-3D99E28CF0D4}" type="presParOf" srcId="{3BBB1D2B-E585-487C-B542-DFBA801A76E9}" destId="{677E0A28-2A72-4A7B-8CA5-B652287F40CC}" srcOrd="0" destOrd="0" presId="urn:microsoft.com/office/officeart/2018/2/layout/IconLabelList"/>
    <dgm:cxn modelId="{BA06C06C-85E1-46E8-85A9-030765DEDB6C}" type="presParOf" srcId="{677E0A28-2A72-4A7B-8CA5-B652287F40CC}" destId="{7603AAA9-7BEE-4731-AABD-7FD0A21F845C}" srcOrd="0" destOrd="0" presId="urn:microsoft.com/office/officeart/2018/2/layout/IconLabelList"/>
    <dgm:cxn modelId="{7B3BC83F-83F0-40C4-BCA8-650C1D183B8E}" type="presParOf" srcId="{677E0A28-2A72-4A7B-8CA5-B652287F40CC}" destId="{AFB4EC21-FA15-4B1F-91C3-64088EFDD899}" srcOrd="1" destOrd="0" presId="urn:microsoft.com/office/officeart/2018/2/layout/IconLabelList"/>
    <dgm:cxn modelId="{F54CFDB2-9305-4CC3-815E-4F1B879C8837}" type="presParOf" srcId="{677E0A28-2A72-4A7B-8CA5-B652287F40CC}" destId="{CCB78448-C095-4F5A-BBC5-965644121F97}" srcOrd="2" destOrd="0" presId="urn:microsoft.com/office/officeart/2018/2/layout/IconLabelList"/>
    <dgm:cxn modelId="{873AB108-FB5C-4344-A24D-14335D84CA30}" type="presParOf" srcId="{3BBB1D2B-E585-487C-B542-DFBA801A76E9}" destId="{4459C211-3DF9-4060-A762-67BE5F253429}" srcOrd="1" destOrd="0" presId="urn:microsoft.com/office/officeart/2018/2/layout/IconLabelList"/>
    <dgm:cxn modelId="{59577910-323D-4DC9-82DE-B4E7BF7E08F4}" type="presParOf" srcId="{3BBB1D2B-E585-487C-B542-DFBA801A76E9}" destId="{EB934D28-9C10-478D-BB68-5A1B58468B43}" srcOrd="2" destOrd="0" presId="urn:microsoft.com/office/officeart/2018/2/layout/IconLabelList"/>
    <dgm:cxn modelId="{AE8523FA-AB21-4B72-9916-4F47D5B49B9C}" type="presParOf" srcId="{EB934D28-9C10-478D-BB68-5A1B58468B43}" destId="{F7A41F5E-8760-4828-9EE3-2546EA6D921C}" srcOrd="0" destOrd="0" presId="urn:microsoft.com/office/officeart/2018/2/layout/IconLabelList"/>
    <dgm:cxn modelId="{7BC05401-C41B-4648-9C13-1E9A0B3C9D73}" type="presParOf" srcId="{EB934D28-9C10-478D-BB68-5A1B58468B43}" destId="{DFBD812A-71DE-4481-B74A-10C9F6DCA3B6}" srcOrd="1" destOrd="0" presId="urn:microsoft.com/office/officeart/2018/2/layout/IconLabelList"/>
    <dgm:cxn modelId="{7F8595CC-5CF0-4918-A4A5-54E382C63453}" type="presParOf" srcId="{EB934D28-9C10-478D-BB68-5A1B58468B43}" destId="{445592A9-4267-4DDE-81C1-720F21252298}" srcOrd="2" destOrd="0" presId="urn:microsoft.com/office/officeart/2018/2/layout/IconLabelList"/>
    <dgm:cxn modelId="{05A17154-CEC1-4D27-9ABE-9A5434AF823B}" type="presParOf" srcId="{3BBB1D2B-E585-487C-B542-DFBA801A76E9}" destId="{41AFB16B-F03D-4518-B745-F34278589F63}" srcOrd="3" destOrd="0" presId="urn:microsoft.com/office/officeart/2018/2/layout/IconLabelList"/>
    <dgm:cxn modelId="{DEC84308-A0D5-4EC2-B223-B585BEF6796E}" type="presParOf" srcId="{3BBB1D2B-E585-487C-B542-DFBA801A76E9}" destId="{955D41EE-F990-47A6-B1B1-A750EDC6F3F9}" srcOrd="4" destOrd="0" presId="urn:microsoft.com/office/officeart/2018/2/layout/IconLabelList"/>
    <dgm:cxn modelId="{4E7BF4D2-43F8-4671-9EC2-5C3D7A28EB55}" type="presParOf" srcId="{955D41EE-F990-47A6-B1B1-A750EDC6F3F9}" destId="{2DA044D5-FEDC-4E78-B9CB-79B8084636E7}" srcOrd="0" destOrd="0" presId="urn:microsoft.com/office/officeart/2018/2/layout/IconLabelList"/>
    <dgm:cxn modelId="{AA862F4E-7583-42FC-8E0E-19722E4AF4FC}" type="presParOf" srcId="{955D41EE-F990-47A6-B1B1-A750EDC6F3F9}" destId="{73A1709C-FBAF-4F38-BF55-759D84257B4E}" srcOrd="1" destOrd="0" presId="urn:microsoft.com/office/officeart/2018/2/layout/IconLabelList"/>
    <dgm:cxn modelId="{29B09EC8-CB28-445D-B8F1-02212417D0B8}" type="presParOf" srcId="{955D41EE-F990-47A6-B1B1-A750EDC6F3F9}" destId="{D1F27EC0-586D-4961-A200-FA967831C7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166AF-022E-4770-A048-A8BF75475767}">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D3766-DBE6-41DA-9C2B-4B7C87941A21}">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2720C-2448-4532-8A26-A028C0C50067}">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Project Brief</a:t>
          </a:r>
        </a:p>
      </dsp:txBody>
      <dsp:txXfrm>
        <a:off x="1548914" y="3176402"/>
        <a:ext cx="3600000" cy="720000"/>
      </dsp:txXfrm>
    </dsp:sp>
    <dsp:sp modelId="{0D205FFD-04EC-4F1A-A734-7EA60CF08C5F}">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741B5-21D1-4240-9D5D-508D3C7C9A0E}">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709F48-541F-4CB8-81FB-B1E05B6B7B84}">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Report</a:t>
          </a:r>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3AAA9-7BEE-4731-AABD-7FD0A21F845C}">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78448-C095-4F5A-BBC5-965644121F97}">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1. The top most reason why items were returned id because they were defective, hence the need to properly keep them in store and ensure that they are in good condition before delivery</a:t>
          </a:r>
        </a:p>
      </dsp:txBody>
      <dsp:txXfrm>
        <a:off x="59990" y="2654049"/>
        <a:ext cx="3226223" cy="720000"/>
      </dsp:txXfrm>
    </dsp:sp>
    <dsp:sp modelId="{F7A41F5E-8760-4828-9EE3-2546EA6D921C}">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5592A9-4267-4DDE-81C1-720F21252298}">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2. The express delivery channel is the least patronized; this could be as a result of the cost of delivery</a:t>
          </a:r>
        </a:p>
      </dsp:txBody>
      <dsp:txXfrm>
        <a:off x="3850802" y="2654049"/>
        <a:ext cx="3226223" cy="720000"/>
      </dsp:txXfrm>
    </dsp:sp>
    <dsp:sp modelId="{2DA044D5-FEDC-4E78-B9CB-79B8084636E7}">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F27EC0-586D-4961-A200-FA967831C725}">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3. Mobile phones and electronics should be the products of focus as they drive more sales and profit.</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11/22/2023</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11/22/2023</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180948" y="2605643"/>
            <a:ext cx="6341599" cy="1975697"/>
          </a:xfrm>
        </p:spPr>
        <p:txBody>
          <a:bodyPr anchor="t">
            <a:normAutofit fontScale="90000"/>
          </a:bodyPr>
          <a:lstStyle/>
          <a:p>
            <a:pPr algn="l"/>
            <a:br>
              <a:rPr lang="en-US" sz="2400" dirty="0">
                <a:latin typeface="Segoe UI"/>
                <a:cs typeface="Segoe UI"/>
              </a:rPr>
            </a:br>
            <a:br>
              <a:rPr lang="en-US" sz="2400" dirty="0">
                <a:latin typeface="Segoe UI"/>
                <a:cs typeface="Segoe UI"/>
              </a:rPr>
            </a:br>
            <a:r>
              <a:rPr lang="en-US" sz="2400" b="1" dirty="0">
                <a:latin typeface="Segoe UI"/>
                <a:cs typeface="Segoe UI"/>
              </a:rPr>
              <a:t>WTF24_DATA SCIENCE CLASS_EXECL PROJECT</a:t>
            </a:r>
            <a:r>
              <a:rPr lang="en-US" sz="2400" dirty="0">
                <a:latin typeface="Segoe UI"/>
                <a:cs typeface="Segoe UI"/>
              </a:rPr>
              <a:t> </a:t>
            </a:r>
            <a:br>
              <a:rPr lang="en-US" sz="2400" dirty="0">
                <a:latin typeface="Segoe UI"/>
                <a:cs typeface="Segoe UI"/>
              </a:rPr>
            </a:br>
            <a:br>
              <a:rPr lang="en-US" sz="2400" dirty="0">
                <a:latin typeface="Segoe UI"/>
                <a:cs typeface="Segoe UI"/>
              </a:rPr>
            </a:br>
            <a:r>
              <a:rPr lang="en-US" sz="2000" b="1" i="1" dirty="0">
                <a:latin typeface="Segoe UI"/>
                <a:cs typeface="Segoe UI"/>
              </a:rPr>
              <a:t>By Khadijat </a:t>
            </a:r>
            <a:r>
              <a:rPr lang="en-US" sz="2000" b="1" i="1" dirty="0" err="1">
                <a:latin typeface="Segoe UI"/>
                <a:cs typeface="Segoe UI"/>
              </a:rPr>
              <a:t>Oparemi</a:t>
            </a:r>
            <a:r>
              <a:rPr lang="en-US" sz="2000" b="1" i="1" dirty="0">
                <a:latin typeface="Segoe UI"/>
                <a:cs typeface="Segoe UI"/>
              </a:rPr>
              <a:t> and Salome </a:t>
            </a:r>
            <a:r>
              <a:rPr lang="en-US" sz="2000" b="1" i="1" dirty="0" err="1">
                <a:latin typeface="Segoe UI"/>
                <a:cs typeface="Segoe UI"/>
              </a:rPr>
              <a:t>Uwah</a:t>
            </a: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400" dirty="0">
              <a:latin typeface="Segoe UI"/>
              <a:cs typeface="Segoe UI"/>
            </a:endParaRPr>
          </a:p>
          <a:p>
            <a:pPr algn="l"/>
            <a:endParaRPr lang="en-US" sz="2000" dirty="0">
              <a:latin typeface="Segoe UI"/>
              <a:cs typeface="Segoe UI"/>
            </a:endParaRPr>
          </a:p>
          <a:p>
            <a:pPr algn="l"/>
            <a:endParaRPr lang="en-US" sz="3700">
              <a:cs typeface="Calibri Light"/>
            </a:endParaRPr>
          </a:p>
        </p:txBody>
      </p:sp>
      <p:sp>
        <p:nvSpPr>
          <p:cNvPr id="45" name="Rectangle 4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3CCA1E3-E487-3B5C-7364-7EE457E051DC}"/>
              </a:ext>
            </a:extLst>
          </p:cNvPr>
          <p:cNvPicPr>
            <a:picLocks noChangeAspect="1"/>
          </p:cNvPicPr>
          <p:nvPr/>
        </p:nvPicPr>
        <p:blipFill rotWithShape="1">
          <a:blip r:embed="rId2"/>
          <a:srcRect l="22250" r="-1" b="-1"/>
          <a:stretch/>
        </p:blipFill>
        <p:spPr>
          <a:xfrm>
            <a:off x="6526161" y="1012536"/>
            <a:ext cx="4829904"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E0ED0-64BF-40CF-85FF-8D8060B88DE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Recommendation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AC1001F-9922-5272-DD4B-A8E0C8339A18}"/>
              </a:ext>
            </a:extLst>
          </p:cNvPr>
          <p:cNvGraphicFramePr>
            <a:graphicFrameLocks noGrp="1"/>
          </p:cNvGraphicFramePr>
          <p:nvPr>
            <p:ph idx="1"/>
            <p:extLst>
              <p:ext uri="{D42A27DB-BD31-4B8C-83A1-F6EECF244321}">
                <p14:modId xmlns:p14="http://schemas.microsoft.com/office/powerpoint/2010/main" val="3790774580"/>
              </p:ext>
            </p:extLst>
          </p:nvPr>
        </p:nvGraphicFramePr>
        <p:xfrm>
          <a:off x="410540" y="2026547"/>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78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1371597" y="348865"/>
            <a:ext cx="10044023" cy="877729"/>
          </a:xfrm>
        </p:spPr>
        <p:txBody>
          <a:bodyPr anchor="ctr">
            <a:normAutofit/>
          </a:bodyPr>
          <a:lstStyle/>
          <a:p>
            <a:r>
              <a:rPr lang="en-US" sz="4000">
                <a:solidFill>
                  <a:srgbClr val="FFFFFF"/>
                </a:solidFill>
                <a:cs typeface="Calibri Light"/>
              </a:rPr>
              <a:t>Content</a:t>
            </a:r>
          </a:p>
        </p:txBody>
      </p:sp>
      <p:graphicFrame>
        <p:nvGraphicFramePr>
          <p:cNvPr id="5" name="Content Placeholder">
            <a:extLst>
              <a:ext uri="{FF2B5EF4-FFF2-40B4-BE49-F238E27FC236}">
                <a16:creationId xmlns:a16="http://schemas.microsoft.com/office/drawing/2014/main" id="{9491996C-28A3-025C-A8AD-CDF344C888FF}"/>
              </a:ext>
            </a:extLst>
          </p:cNvPr>
          <p:cNvGraphicFramePr>
            <a:graphicFrameLocks noGrp="1"/>
          </p:cNvGraphicFramePr>
          <p:nvPr>
            <p:ph idx="1"/>
            <p:extLst>
              <p:ext uri="{D42A27DB-BD31-4B8C-83A1-F6EECF244321}">
                <p14:modId xmlns:p14="http://schemas.microsoft.com/office/powerpoint/2010/main" val="42942129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72493" y="238539"/>
            <a:ext cx="11018520" cy="1434415"/>
          </a:xfrm>
        </p:spPr>
        <p:txBody>
          <a:bodyPr anchor="b">
            <a:normAutofit/>
          </a:bodyPr>
          <a:lstStyle/>
          <a:p>
            <a:r>
              <a:rPr lang="en-US" sz="5400" dirty="0">
                <a:cs typeface="Calibri Light"/>
              </a:rPr>
              <a:t>Project Brief</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US" sz="2200">
                <a:latin typeface="Calibri"/>
                <a:cs typeface="Segoe UI"/>
              </a:rPr>
              <a:t>A supermarket (An Online store) that sells all varieties of items in different categories, from Fashion to Home and Office supplies. They have got a dataset of their shopping over 5 years, from 2015 to 2020. The CEO, would like to see how the supermarket is fairing by certain Key Performance Indicators. The manager, has been assigned the task to identify the key areas within the business that need clarification and get them sorted out as soon as possible.</a:t>
            </a:r>
            <a:endParaRPr lang="en-US" sz="2200">
              <a:latin typeface="Calibri"/>
              <a:cs typeface="Calibri"/>
            </a:endParaRPr>
          </a:p>
          <a:p>
            <a:pPr marL="0" indent="0">
              <a:buNone/>
            </a:pPr>
            <a:r>
              <a:rPr lang="en-US" sz="2200">
                <a:latin typeface="Calibri"/>
                <a:cs typeface="Segoe UI"/>
              </a:rPr>
              <a:t>We are to work as a Data Analyst to analyze the sales dataset and come up wit</a:t>
            </a:r>
            <a:r>
              <a:rPr lang="en-US" sz="2200">
                <a:latin typeface="Segoe UI"/>
                <a:cs typeface="Segoe UI"/>
              </a:rPr>
              <a:t>h results and visualization.</a:t>
            </a:r>
            <a:endParaRPr lang="en-US" sz="2200">
              <a:cs typeface="Calibri" panose="020F0502020204030204"/>
            </a:endParaRPr>
          </a:p>
          <a:p>
            <a:endParaRPr lang="en-US" sz="2200" dirty="0">
              <a:cs typeface="Calibri"/>
            </a:endParaRPr>
          </a:p>
        </p:txBody>
      </p:sp>
      <p:pic>
        <p:nvPicPr>
          <p:cNvPr id="5" name="Picture 4" descr="Writing an appointment on a paper agenda">
            <a:extLst>
              <a:ext uri="{FF2B5EF4-FFF2-40B4-BE49-F238E27FC236}">
                <a16:creationId xmlns:a16="http://schemas.microsoft.com/office/drawing/2014/main" id="{962EB221-895A-0F2C-6890-8B137F448056}"/>
              </a:ext>
            </a:extLst>
          </p:cNvPr>
          <p:cNvPicPr>
            <a:picLocks noChangeAspect="1"/>
          </p:cNvPicPr>
          <p:nvPr/>
        </p:nvPicPr>
        <p:blipFill rotWithShape="1">
          <a:blip r:embed="rId2"/>
          <a:srcRect r="35784" b="2"/>
          <a:stretch/>
        </p:blipFill>
        <p:spPr>
          <a:xfrm>
            <a:off x="7675658" y="2093976"/>
            <a:ext cx="3941064" cy="40965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762001" y="1138265"/>
            <a:ext cx="3486786" cy="967426"/>
          </a:xfrm>
        </p:spPr>
        <p:txBody>
          <a:bodyPr anchor="t">
            <a:normAutofit/>
          </a:bodyPr>
          <a:lstStyle/>
          <a:p>
            <a:r>
              <a:rPr lang="en-US" sz="3200" b="1"/>
              <a:t>Tasks</a:t>
            </a:r>
          </a:p>
        </p:txBody>
      </p:sp>
      <p:cxnSp>
        <p:nvCxnSpPr>
          <p:cNvPr id="8" name="Straight Connector 7">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600755" y="298634"/>
            <a:ext cx="6661029" cy="6221217"/>
          </a:xfrm>
        </p:spPr>
        <p:txBody>
          <a:bodyPr vert="horz" lIns="91440" tIns="45720" rIns="91440" bIns="45720" rtlCol="0" anchor="t">
            <a:noAutofit/>
          </a:bodyPr>
          <a:lstStyle/>
          <a:p>
            <a:pPr lvl="0"/>
            <a:r>
              <a:rPr lang="en-US" sz="2400" dirty="0"/>
              <a:t>Total revenue by product category</a:t>
            </a:r>
            <a:endParaRPr lang="en-US" sz="2400">
              <a:cs typeface="Calibri"/>
            </a:endParaRPr>
          </a:p>
          <a:p>
            <a:pPr lvl="0"/>
            <a:r>
              <a:rPr lang="en-US" sz="2400" dirty="0"/>
              <a:t>Revenue by Year</a:t>
            </a:r>
            <a:endParaRPr lang="en-US" sz="2400">
              <a:cs typeface="Calibri"/>
            </a:endParaRPr>
          </a:p>
          <a:p>
            <a:pPr lvl="0"/>
            <a:r>
              <a:rPr lang="en-US" sz="2400" dirty="0"/>
              <a:t>Customers' gender by revenue across the years</a:t>
            </a:r>
            <a:endParaRPr lang="en-US" sz="2400">
              <a:cs typeface="Calibri"/>
            </a:endParaRPr>
          </a:p>
          <a:p>
            <a:pPr lvl="0"/>
            <a:r>
              <a:rPr lang="en-US" sz="2400" dirty="0"/>
              <a:t>Customers' gender by percentage</a:t>
            </a:r>
            <a:endParaRPr lang="en-US" sz="2400">
              <a:cs typeface="Calibri"/>
            </a:endParaRPr>
          </a:p>
          <a:p>
            <a:pPr lvl="0"/>
            <a:r>
              <a:rPr lang="en-US" sz="2400" dirty="0"/>
              <a:t>Which of the delivery channels have the biggest revenue by percentage?</a:t>
            </a:r>
            <a:endParaRPr lang="en-US" sz="2400">
              <a:cs typeface="Calibri"/>
            </a:endParaRPr>
          </a:p>
          <a:p>
            <a:pPr lvl="0"/>
            <a:r>
              <a:rPr lang="en-US" sz="2400" dirty="0"/>
              <a:t>Percentage of revenue by gender across age groups</a:t>
            </a:r>
            <a:endParaRPr lang="en-US" sz="2400">
              <a:cs typeface="Calibri"/>
            </a:endParaRPr>
          </a:p>
          <a:p>
            <a:r>
              <a:rPr lang="en-US" sz="2400" dirty="0"/>
              <a:t>Top 5 Product subcategories by revenue</a:t>
            </a:r>
            <a:endParaRPr lang="en-US" sz="2400" dirty="0">
              <a:cs typeface="Calibri"/>
            </a:endParaRPr>
          </a:p>
          <a:p>
            <a:pPr lvl="0"/>
            <a:r>
              <a:rPr lang="en-US" sz="2400" dirty="0"/>
              <a:t>Product category by Total revenue, percentage of total revenue, total orders and percentage of total orders</a:t>
            </a:r>
            <a:endParaRPr lang="en-US" sz="2400">
              <a:cs typeface="Calibri"/>
            </a:endParaRPr>
          </a:p>
          <a:p>
            <a:pPr lvl="0"/>
            <a:r>
              <a:rPr lang="en-US" sz="2400" dirty="0"/>
              <a:t>Reasons why customers return some of the items purchased</a:t>
            </a:r>
          </a:p>
          <a:p>
            <a:r>
              <a:rPr lang="en-US" sz="2400" dirty="0">
                <a:cs typeface="Calibri"/>
              </a:rPr>
              <a:t>Product category by Total revenue across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762000" y="1138265"/>
            <a:ext cx="5791199" cy="1401183"/>
          </a:xfrm>
        </p:spPr>
        <p:txBody>
          <a:bodyPr anchor="t">
            <a:normAutofit/>
          </a:bodyPr>
          <a:lstStyle/>
          <a:p>
            <a:r>
              <a:rPr lang="en-US" sz="3200" b="1"/>
              <a:t>Data Structure</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62000" y="2133306"/>
            <a:ext cx="6430295" cy="4020805"/>
          </a:xfrm>
        </p:spPr>
        <p:txBody>
          <a:bodyPr vert="horz" lIns="91440" tIns="45720" rIns="91440" bIns="45720" rtlCol="0" anchor="t">
            <a:normAutofit/>
          </a:bodyPr>
          <a:lstStyle/>
          <a:p>
            <a:pPr marL="0" indent="0">
              <a:buNone/>
            </a:pPr>
            <a:r>
              <a:rPr lang="en-US" sz="2400" dirty="0">
                <a:latin typeface="Calibri"/>
                <a:cs typeface="Segoe UI"/>
              </a:rPr>
              <a:t>The dataset was gotten from the Data Entry officer of the supermarket. The dataset contains records of sales with fields like Order date, Order ID, Delivery date, Customer age, Gender, Delivery type, Product category and etc.</a:t>
            </a:r>
            <a:endParaRPr lang="en-US" sz="2400" dirty="0">
              <a:latin typeface="Calibri"/>
              <a:cs typeface="Calibri"/>
            </a:endParaRPr>
          </a:p>
          <a:p>
            <a:pPr marL="0" lvl="0" indent="0">
              <a:buNone/>
            </a:pPr>
            <a:endParaRPr lang="en-US" sz="2000">
              <a:cs typeface="Calibri"/>
            </a:endParaRPr>
          </a:p>
        </p:txBody>
      </p:sp>
      <p:sp>
        <p:nvSpPr>
          <p:cNvPr id="1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12CB69BA-AB09-0A16-CDBF-970AA172F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8C40-90B6-5D8F-3B1A-3F3EAF7F0FC5}"/>
              </a:ext>
            </a:extLst>
          </p:cNvPr>
          <p:cNvSpPr>
            <a:spLocks noGrp="1"/>
          </p:cNvSpPr>
          <p:nvPr>
            <p:ph type="title"/>
          </p:nvPr>
        </p:nvSpPr>
        <p:spPr>
          <a:xfrm>
            <a:off x="762000" y="1138265"/>
            <a:ext cx="5791199" cy="1401183"/>
          </a:xfrm>
        </p:spPr>
        <p:txBody>
          <a:bodyPr anchor="t">
            <a:normAutofit/>
          </a:bodyPr>
          <a:lstStyle/>
          <a:p>
            <a:r>
              <a:rPr lang="en-US" sz="3200" b="1">
                <a:latin typeface="Calibri"/>
                <a:cs typeface="Calibri"/>
              </a:rPr>
              <a:t>KPIs</a:t>
            </a:r>
            <a:endParaRPr lang="en-US" sz="3200" b="1"/>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ED31DD-746D-FF09-A6C6-1F79A479869A}"/>
              </a:ext>
            </a:extLst>
          </p:cNvPr>
          <p:cNvSpPr>
            <a:spLocks noGrp="1"/>
          </p:cNvSpPr>
          <p:nvPr>
            <p:ph idx="1"/>
          </p:nvPr>
        </p:nvSpPr>
        <p:spPr>
          <a:xfrm>
            <a:off x="762000" y="2121015"/>
            <a:ext cx="5791199" cy="4033096"/>
          </a:xfrm>
        </p:spPr>
        <p:txBody>
          <a:bodyPr vert="horz" lIns="91440" tIns="45720" rIns="91440" bIns="45720" rtlCol="0" anchor="t">
            <a:normAutofit/>
          </a:bodyPr>
          <a:lstStyle/>
          <a:p>
            <a:pPr marL="0" indent="0">
              <a:buNone/>
            </a:pPr>
            <a:r>
              <a:rPr lang="en-US" sz="2400" dirty="0">
                <a:cs typeface="Calibri"/>
              </a:rPr>
              <a:t>The Key Performance Indicators include: </a:t>
            </a:r>
          </a:p>
          <a:p>
            <a:r>
              <a:rPr lang="en-US" sz="2400" dirty="0">
                <a:cs typeface="Calibri"/>
              </a:rPr>
              <a:t>Total Revenue</a:t>
            </a:r>
          </a:p>
          <a:p>
            <a:r>
              <a:rPr lang="en-US" sz="2400" dirty="0">
                <a:cs typeface="Calibri"/>
              </a:rPr>
              <a:t>Total Orders </a:t>
            </a:r>
          </a:p>
          <a:p>
            <a:r>
              <a:rPr lang="en-US" sz="2400" dirty="0">
                <a:cs typeface="Calibri"/>
              </a:rPr>
              <a:t>Total Shipping Fee</a:t>
            </a:r>
          </a:p>
          <a:p>
            <a:r>
              <a:rPr lang="en-US" sz="2400" dirty="0">
                <a:cs typeface="Calibri"/>
              </a:rPr>
              <a:t>Total Number of Customers and </a:t>
            </a:r>
          </a:p>
          <a:p>
            <a:r>
              <a:rPr lang="en-US" sz="2400" dirty="0">
                <a:cs typeface="Calibri"/>
              </a:rPr>
              <a:t>The Average Delivery Days of products</a:t>
            </a:r>
          </a:p>
          <a:p>
            <a:endParaRPr lang="en-US" sz="2000">
              <a:cs typeface="Calibri"/>
            </a:endParaRPr>
          </a:p>
        </p:txBody>
      </p:sp>
      <p:sp>
        <p:nvSpPr>
          <p:cNvPr id="1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Gauge">
            <a:extLst>
              <a:ext uri="{FF2B5EF4-FFF2-40B4-BE49-F238E27FC236}">
                <a16:creationId xmlns:a16="http://schemas.microsoft.com/office/drawing/2014/main" id="{ED61603A-F113-71BF-DD68-1F6F63F9F2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spTree>
    <p:extLst>
      <p:ext uri="{BB962C8B-B14F-4D97-AF65-F5344CB8AC3E}">
        <p14:creationId xmlns:p14="http://schemas.microsoft.com/office/powerpoint/2010/main" val="313434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53318" y="1169865"/>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Report</a:t>
            </a:r>
          </a:p>
        </p:txBody>
      </p:sp>
      <p:sp>
        <p:nvSpPr>
          <p:cNvPr id="3" name="Content Placeholder"/>
          <p:cNvSpPr>
            <a:spLocks noGrp="1"/>
          </p:cNvSpPr>
          <p:nvPr>
            <p:ph idx="1"/>
          </p:nvPr>
        </p:nvSpPr>
        <p:spPr>
          <a:xfrm>
            <a:off x="6590966" y="2104868"/>
            <a:ext cx="4805691" cy="1809766"/>
          </a:xfrm>
        </p:spPr>
        <p:txBody>
          <a:bodyPr vert="horz" lIns="91440" tIns="45720" rIns="91440" bIns="45720" rtlCol="0" anchor="b">
            <a:normAutofit/>
          </a:bodyPr>
          <a:lstStyle/>
          <a:p>
            <a:pPr marL="0" indent="0">
              <a:buNone/>
            </a:pPr>
            <a:r>
              <a:rPr lang="en-US" b="1" dirty="0">
                <a:solidFill>
                  <a:srgbClr val="000000"/>
                </a:solidFill>
                <a:cs typeface="Calibri"/>
              </a:rPr>
              <a:t>Tool:</a:t>
            </a:r>
            <a:r>
              <a:rPr lang="en-US" dirty="0">
                <a:solidFill>
                  <a:srgbClr val="000000"/>
                </a:solidFill>
                <a:cs typeface="Calibri"/>
              </a:rPr>
              <a:t> Microsoft Excel</a:t>
            </a:r>
            <a:endParaRPr lang="en-US">
              <a:solidFill>
                <a:srgbClr val="000000"/>
              </a:solidFill>
              <a:cs typeface="Calibri"/>
            </a:endParaRPr>
          </a:p>
          <a:p>
            <a:pPr marL="0" indent="0">
              <a:buNone/>
            </a:pPr>
            <a:r>
              <a:rPr lang="en-US" dirty="0">
                <a:solidFill>
                  <a:srgbClr val="000000"/>
                </a:solidFill>
                <a:cs typeface="Calibri"/>
              </a:rPr>
              <a:t>The analysis of the dataset was done using pivot table</a:t>
            </a:r>
            <a:endParaRPr lang="en-US" dirty="0"/>
          </a:p>
        </p:txBody>
      </p:sp>
      <p:pic>
        <p:nvPicPr>
          <p:cNvPr id="7" name="Graphic 6" descr="Report Add">
            <a:extLst>
              <a:ext uri="{FF2B5EF4-FFF2-40B4-BE49-F238E27FC236}">
                <a16:creationId xmlns:a16="http://schemas.microsoft.com/office/drawing/2014/main" id="{E220A35E-60BB-DAFB-AF11-4901C61ED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356420" y="1138265"/>
            <a:ext cx="6196779" cy="676054"/>
          </a:xfrm>
        </p:spPr>
        <p:txBody>
          <a:bodyPr anchor="t">
            <a:normAutofit/>
          </a:bodyPr>
          <a:lstStyle/>
          <a:p>
            <a:r>
              <a:rPr lang="en-US" sz="3200" b="1" dirty="0"/>
              <a:t>Data preparation and cleaning</a:t>
            </a:r>
          </a:p>
        </p:txBody>
      </p:sp>
      <p:cxnSp>
        <p:nvCxnSpPr>
          <p:cNvPr id="17" name="Straight Connector 1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245807" y="1875209"/>
            <a:ext cx="6823585" cy="4598449"/>
          </a:xfrm>
        </p:spPr>
        <p:txBody>
          <a:bodyPr vert="horz" lIns="91440" tIns="45720" rIns="91440" bIns="45720" rtlCol="0" anchor="t">
            <a:normAutofit lnSpcReduction="10000"/>
          </a:bodyPr>
          <a:lstStyle/>
          <a:p>
            <a:pPr marL="285750" indent="-285750">
              <a:buFont typeface="Wingdings" panose="020B0604020202020204" pitchFamily="34" charset="0"/>
              <a:buChar char="ü"/>
            </a:pPr>
            <a:r>
              <a:rPr lang="en-US" sz="1800" dirty="0"/>
              <a:t>Copy and paste the data in another sheet.</a:t>
            </a:r>
            <a:endParaRPr lang="en-US" sz="1800">
              <a:cs typeface="Calibri"/>
            </a:endParaRPr>
          </a:p>
          <a:p>
            <a:pPr marL="285750" indent="-285750">
              <a:buFont typeface="Wingdings" panose="020B0604020202020204" pitchFamily="34" charset="0"/>
              <a:buChar char="ü"/>
            </a:pPr>
            <a:r>
              <a:rPr lang="en-US" sz="1800" dirty="0"/>
              <a:t>Checked for duplicate order using Highlight Cells Rules in the Conditional Formatting feature on the </a:t>
            </a:r>
            <a:r>
              <a:rPr lang="en-US" sz="1800" dirty="0" err="1"/>
              <a:t>OrderID</a:t>
            </a:r>
            <a:r>
              <a:rPr lang="en-US" sz="1800" dirty="0"/>
              <a:t> column and </a:t>
            </a:r>
            <a:r>
              <a:rPr lang="en-US" sz="1800" dirty="0" err="1"/>
              <a:t>CustomerID</a:t>
            </a:r>
            <a:r>
              <a:rPr lang="en-US" sz="1800" dirty="0"/>
              <a:t> Column.</a:t>
            </a:r>
            <a:endParaRPr lang="en-US" sz="1800" dirty="0">
              <a:cs typeface="Calibri"/>
            </a:endParaRPr>
          </a:p>
          <a:p>
            <a:pPr marL="285750" indent="-285750">
              <a:buFont typeface="Wingdings" panose="020B0604020202020204" pitchFamily="34" charset="0"/>
              <a:buChar char="ü"/>
            </a:pPr>
            <a:r>
              <a:rPr lang="en-US" sz="1800" dirty="0"/>
              <a:t>Check for completeness and uniformity of the data items using the filter feature.</a:t>
            </a:r>
            <a:endParaRPr lang="en-US" sz="1800" dirty="0">
              <a:cs typeface="Calibri"/>
            </a:endParaRPr>
          </a:p>
          <a:p>
            <a:pPr marL="285750" indent="-285750">
              <a:buFont typeface="Wingdings" panose="020B0604020202020204" pitchFamily="34" charset="0"/>
              <a:buChar char="ü"/>
            </a:pPr>
            <a:r>
              <a:rPr lang="en-US" sz="1800" dirty="0"/>
              <a:t>In order to be able to find the revenue on Year, a new column was created for the years by using delimited property on the </a:t>
            </a:r>
            <a:r>
              <a:rPr lang="en-US" sz="1800" dirty="0" err="1"/>
              <a:t>OrderDate</a:t>
            </a:r>
            <a:r>
              <a:rPr lang="en-US" sz="1800" dirty="0"/>
              <a:t> column.</a:t>
            </a:r>
            <a:endParaRPr lang="en-US" sz="1800" dirty="0">
              <a:cs typeface="Calibri"/>
            </a:endParaRPr>
          </a:p>
          <a:p>
            <a:pPr marL="285750" indent="-285750">
              <a:buFont typeface="Wingdings" panose="020B0604020202020204" pitchFamily="34" charset="0"/>
              <a:buChar char="ü"/>
            </a:pPr>
            <a:r>
              <a:rPr lang="en-US" sz="1800" dirty="0"/>
              <a:t>To also find the average delivery days, a new column was created by subtracting the </a:t>
            </a:r>
            <a:r>
              <a:rPr lang="en-US" sz="1800" dirty="0" err="1"/>
              <a:t>OrderDate</a:t>
            </a:r>
            <a:r>
              <a:rPr lang="en-US" sz="1800" dirty="0"/>
              <a:t> from the </a:t>
            </a:r>
            <a:r>
              <a:rPr lang="en-US" sz="1800" dirty="0" err="1"/>
              <a:t>DeliveryDate</a:t>
            </a:r>
            <a:r>
              <a:rPr lang="en-US" sz="1800" dirty="0"/>
              <a:t> using the average function formula.</a:t>
            </a:r>
            <a:endParaRPr lang="en-US" sz="1800" dirty="0">
              <a:cs typeface="Calibri"/>
            </a:endParaRPr>
          </a:p>
          <a:p>
            <a:pPr marL="285750" indent="-285750">
              <a:buFont typeface="Wingdings" panose="020B0604020202020204" pitchFamily="34" charset="0"/>
              <a:buChar char="ü"/>
            </a:pPr>
            <a:r>
              <a:rPr lang="en-US" sz="1800" dirty="0"/>
              <a:t>To find the total revenue, a new column was created by product function on Unit price and Quantity ordered column.</a:t>
            </a:r>
            <a:endParaRPr lang="en-US" sz="1800" dirty="0">
              <a:cs typeface="Calibri"/>
            </a:endParaRPr>
          </a:p>
          <a:p>
            <a:pPr marL="285750" indent="-285750">
              <a:buFont typeface="Wingdings" panose="020B0604020202020204" pitchFamily="34" charset="0"/>
              <a:buChar char="ü"/>
            </a:pPr>
            <a:r>
              <a:rPr lang="en-US" sz="1800" dirty="0"/>
              <a:t>A new sheet ‘Age Group’ was created.</a:t>
            </a:r>
            <a:endParaRPr lang="en-US" sz="1800" dirty="0">
              <a:cs typeface="Calibri"/>
            </a:endParaRPr>
          </a:p>
          <a:p>
            <a:pPr marL="285750" indent="-285750">
              <a:buFont typeface="Wingdings" panose="020B0604020202020204" pitchFamily="34" charset="0"/>
              <a:buChar char="ü"/>
            </a:pPr>
            <a:r>
              <a:rPr lang="en-US" sz="1800" dirty="0"/>
              <a:t>To get the corresponding age group the </a:t>
            </a:r>
            <a:r>
              <a:rPr lang="en-US" sz="1800" dirty="0" err="1"/>
              <a:t>Vlookup</a:t>
            </a:r>
            <a:r>
              <a:rPr lang="en-US" sz="1800" dirty="0"/>
              <a:t> function was used.</a:t>
            </a:r>
            <a:endParaRPr lang="en-US" sz="1800" dirty="0">
              <a:cs typeface="Calibri"/>
            </a:endParaRPr>
          </a:p>
        </p:txBody>
      </p:sp>
      <p:sp>
        <p:nvSpPr>
          <p:cNvPr id="19" name="Rectangle 18">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heckmark">
            <a:extLst>
              <a:ext uri="{FF2B5EF4-FFF2-40B4-BE49-F238E27FC236}">
                <a16:creationId xmlns:a16="http://schemas.microsoft.com/office/drawing/2014/main" id="{0ED3469D-695A-D3C4-B800-B1FB22A1F0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744D-61C8-96EC-B692-98C51179CF39}"/>
              </a:ext>
            </a:extLst>
          </p:cNvPr>
          <p:cNvSpPr>
            <a:spLocks noGrp="1"/>
          </p:cNvSpPr>
          <p:nvPr>
            <p:ph type="title"/>
          </p:nvPr>
        </p:nvSpPr>
        <p:spPr>
          <a:xfrm>
            <a:off x="4799300" y="990553"/>
            <a:ext cx="7113245" cy="718040"/>
          </a:xfrm>
        </p:spPr>
        <p:txBody>
          <a:bodyPr anchor="t">
            <a:normAutofit fontScale="90000"/>
          </a:bodyPr>
          <a:lstStyle/>
          <a:p>
            <a:r>
              <a:rPr lang="en-US" sz="3200" b="1" dirty="0"/>
              <a:t>Insights</a:t>
            </a:r>
            <a:br>
              <a:rPr lang="en-US" sz="3200" dirty="0">
                <a:cs typeface="Calibri Light"/>
              </a:rPr>
            </a:br>
            <a:endParaRPr lang="en-US" sz="2400" i="1">
              <a:latin typeface="Calibri"/>
              <a:cs typeface="Calibri"/>
            </a:endParaRPr>
          </a:p>
        </p:txBody>
      </p:sp>
      <p:pic>
        <p:nvPicPr>
          <p:cNvPr id="12" name="Picture 11" descr="Mobile device with apps">
            <a:extLst>
              <a:ext uri="{FF2B5EF4-FFF2-40B4-BE49-F238E27FC236}">
                <a16:creationId xmlns:a16="http://schemas.microsoft.com/office/drawing/2014/main" id="{6659A29F-7569-95C6-5731-ED68E1C48A24}"/>
              </a:ext>
            </a:extLst>
          </p:cNvPr>
          <p:cNvPicPr>
            <a:picLocks noChangeAspect="1"/>
          </p:cNvPicPr>
          <p:nvPr/>
        </p:nvPicPr>
        <p:blipFill rotWithShape="1">
          <a:blip r:embed="rId2"/>
          <a:srcRect l="48677" r="9071" b="-2"/>
          <a:stretch/>
        </p:blipFill>
        <p:spPr>
          <a:xfrm>
            <a:off x="-1" y="10"/>
            <a:ext cx="4512083" cy="6857990"/>
          </a:xfrm>
          <a:prstGeom prst="rect">
            <a:avLst/>
          </a:prstGeom>
        </p:spPr>
      </p:pic>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009639-36D7-178F-0778-A4B93D2A2F56}"/>
              </a:ext>
            </a:extLst>
          </p:cNvPr>
          <p:cNvSpPr>
            <a:spLocks noGrp="1"/>
          </p:cNvSpPr>
          <p:nvPr>
            <p:ph idx="1"/>
          </p:nvPr>
        </p:nvSpPr>
        <p:spPr>
          <a:xfrm>
            <a:off x="4799300" y="1703146"/>
            <a:ext cx="7287928" cy="4807946"/>
          </a:xfrm>
        </p:spPr>
        <p:txBody>
          <a:bodyPr vert="horz" lIns="91440" tIns="45720" rIns="91440" bIns="45720" rtlCol="0" anchor="t">
            <a:noAutofit/>
          </a:bodyPr>
          <a:lstStyle/>
          <a:p>
            <a:pPr marL="0" indent="0">
              <a:buNone/>
            </a:pPr>
            <a:r>
              <a:rPr lang="en-US" sz="1800" dirty="0"/>
              <a:t>1. The mobile gadgets (phones and tablets) and Electronics product categories is more than twice the revenue from the other products.</a:t>
            </a:r>
            <a:endParaRPr lang="en-US" sz="1800">
              <a:cs typeface="Calibri"/>
            </a:endParaRPr>
          </a:p>
          <a:p>
            <a:pPr marL="0" indent="0">
              <a:buNone/>
            </a:pPr>
            <a:r>
              <a:rPr lang="en-US" sz="1800" dirty="0"/>
              <a:t>2. Most of the customers returned products because they were either defective or missing item/parts</a:t>
            </a:r>
            <a:endParaRPr lang="en-US" sz="1800" dirty="0">
              <a:cs typeface="Calibri"/>
            </a:endParaRPr>
          </a:p>
          <a:p>
            <a:pPr marL="0" indent="0">
              <a:buNone/>
            </a:pPr>
            <a:r>
              <a:rPr lang="en-US" sz="1800" dirty="0"/>
              <a:t>3. The revenue grew by </a:t>
            </a:r>
            <a:r>
              <a:rPr lang="en-US" sz="1800" b="1" dirty="0"/>
              <a:t>43% in the year 2020.</a:t>
            </a:r>
            <a:endParaRPr lang="en-US" sz="1800" b="1">
              <a:cs typeface="Calibri"/>
            </a:endParaRPr>
          </a:p>
          <a:p>
            <a:pPr marL="0" indent="0">
              <a:buNone/>
            </a:pPr>
            <a:r>
              <a:rPr lang="en-US" sz="1800" dirty="0"/>
              <a:t>4. Out of the total customers of </a:t>
            </a:r>
            <a:r>
              <a:rPr lang="en-US" sz="1800" b="1" dirty="0"/>
              <a:t>11300- 58,287 (52%) are male while 54,713 (48%) are female.</a:t>
            </a:r>
            <a:endParaRPr lang="en-US" sz="1800" b="1">
              <a:cs typeface="Calibri"/>
            </a:endParaRPr>
          </a:p>
          <a:p>
            <a:pPr marL="0" indent="0">
              <a:buNone/>
            </a:pPr>
            <a:r>
              <a:rPr lang="en-US" sz="1800" dirty="0"/>
              <a:t>5. The highest percentage of the sales by delivery was through standard delivery as most customers preferred it</a:t>
            </a:r>
            <a:endParaRPr lang="en-US" sz="1800" dirty="0">
              <a:cs typeface="Calibri"/>
            </a:endParaRPr>
          </a:p>
          <a:p>
            <a:pPr marL="0" indent="0">
              <a:buNone/>
            </a:pPr>
            <a:r>
              <a:rPr lang="en-US" sz="1800" dirty="0"/>
              <a:t>6. The highest percentage revenue came from products bought by </a:t>
            </a:r>
            <a:r>
              <a:rPr lang="en-US" sz="1800" b="1" dirty="0"/>
              <a:t>female between the ages 77 – 87</a:t>
            </a:r>
            <a:endParaRPr lang="en-US" sz="1800" b="1">
              <a:cs typeface="Calibri"/>
            </a:endParaRPr>
          </a:p>
          <a:p>
            <a:pPr marL="0" indent="0">
              <a:buNone/>
            </a:pPr>
            <a:r>
              <a:rPr lang="en-US" sz="1800" dirty="0"/>
              <a:t>7. Mobile phones had the highest sales under phones and tablets category.</a:t>
            </a:r>
            <a:endParaRPr lang="en-US" sz="1800" dirty="0">
              <a:cs typeface="Calibri"/>
            </a:endParaRPr>
          </a:p>
          <a:p>
            <a:pPr marL="0" indent="0">
              <a:buNone/>
            </a:pPr>
            <a:r>
              <a:rPr lang="en-US" sz="1800" dirty="0"/>
              <a:t>8. Digital Cameras had the largest sales by revenue with a sum of </a:t>
            </a:r>
            <a:r>
              <a:rPr lang="en-US" sz="1800" b="1" dirty="0"/>
              <a:t>25,930,720 CHF</a:t>
            </a:r>
            <a:r>
              <a:rPr lang="en-US" sz="1800" dirty="0"/>
              <a:t> which represents </a:t>
            </a:r>
            <a:r>
              <a:rPr lang="en-US" sz="1800" b="1" dirty="0"/>
              <a:t>24.3% of the total revenue</a:t>
            </a:r>
            <a:endParaRPr lang="en-US" sz="1800" b="1">
              <a:cs typeface="Calibri"/>
            </a:endParaRPr>
          </a:p>
          <a:p>
            <a:pPr marL="0" indent="0">
              <a:buNone/>
            </a:pPr>
            <a:r>
              <a:rPr lang="en-US" sz="1800" dirty="0"/>
              <a:t>9. Zone 3 had the highest sales by revenue</a:t>
            </a:r>
            <a:endParaRPr lang="en-US" sz="1800" dirty="0">
              <a:cs typeface="Calibri"/>
            </a:endParaRPr>
          </a:p>
          <a:p>
            <a:endParaRPr lang="en-US" sz="1600" dirty="0">
              <a:cs typeface="Calibri"/>
            </a:endParaRPr>
          </a:p>
        </p:txBody>
      </p:sp>
    </p:spTree>
    <p:extLst>
      <p:ext uri="{BB962C8B-B14F-4D97-AF65-F5344CB8AC3E}">
        <p14:creationId xmlns:p14="http://schemas.microsoft.com/office/powerpoint/2010/main" val="77288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WTF24_DATA SCIENCE CLASS_EXECL PROJECT   By Khadijat Oparemi and Salome Uwah        </vt:lpstr>
      <vt:lpstr>Content</vt:lpstr>
      <vt:lpstr>Project Brief</vt:lpstr>
      <vt:lpstr>Tasks</vt:lpstr>
      <vt:lpstr>Data Structure</vt:lpstr>
      <vt:lpstr>KPIs</vt:lpstr>
      <vt:lpstr>Report</vt:lpstr>
      <vt:lpstr>Data preparation and cleaning</vt:lpstr>
      <vt:lpstr>Insights </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290</cp:revision>
  <dcterms:created xsi:type="dcterms:W3CDTF">2023-11-22T12:55:13Z</dcterms:created>
  <dcterms:modified xsi:type="dcterms:W3CDTF">2023-11-22T14:30:59Z</dcterms:modified>
</cp:coreProperties>
</file>