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Calibri" panose="020F0502020204030204"/>
      <p:regular r:id="rId22"/>
    </p:embeddedFont>
    <p:embeddedFont>
      <p:font typeface="Roboto" panose="0200000000000000000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4" Type="http://schemas.microsoft.com/office/2011/relationships/chartColorStyle" Target="colors1.xml"/><Relationship Id="rId3" Type="http://schemas.microsoft.com/office/2011/relationships/chartStyle" Target="style1.xml"/><Relationship Id="rId2" Type="http://schemas.openxmlformats.org/officeDocument/2006/relationships/themeOverride" Target="../theme/themeOverrid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3.xml"/><Relationship Id="rId1" Type="http://schemas.openxmlformats.org/officeDocument/2006/relationships/package" Target="../embeddings/Workbook3.xlsx"/></Relationships>
</file>

<file path=ppt/charts/_rels/chart4.xml.rels><?xml version="1.0" encoding="UTF-8" standalone="yes"?>
<Relationships xmlns="http://schemas.openxmlformats.org/package/2006/relationships"><Relationship Id="rId4" Type="http://schemas.microsoft.com/office/2011/relationships/chartColorStyle" Target="colors4.xml"/><Relationship Id="rId3" Type="http://schemas.microsoft.com/office/2011/relationships/chartStyle" Target="style4.xml"/><Relationship Id="rId2" Type="http://schemas.openxmlformats.org/officeDocument/2006/relationships/themeOverride" Target="../theme/themeOverride4.xml"/><Relationship Id="rId1" Type="http://schemas.openxmlformats.org/officeDocument/2006/relationships/package" Target="../embeddings/Workbook4.xlsx"/></Relationships>
</file>

<file path=ppt/charts/_rels/chart5.xml.rels><?xml version="1.0" encoding="UTF-8" standalone="yes"?>
<Relationships xmlns="http://schemas.openxmlformats.org/package/2006/relationships"><Relationship Id="rId4" Type="http://schemas.microsoft.com/office/2011/relationships/chartColorStyle" Target="colors5.xml"/><Relationship Id="rId3" Type="http://schemas.microsoft.com/office/2011/relationships/chartStyle" Target="style5.xml"/><Relationship Id="rId2" Type="http://schemas.openxmlformats.org/officeDocument/2006/relationships/themeOverride" Target="../theme/themeOverride5.xml"/><Relationship Id="rId1" Type="http://schemas.openxmlformats.org/officeDocument/2006/relationships/package" Target="../embeddings/Workbook5.xlsx"/></Relationships>
</file>

<file path=ppt/charts/_rels/chart6.xml.rels><?xml version="1.0" encoding="UTF-8" standalone="yes"?>
<Relationships xmlns="http://schemas.openxmlformats.org/package/2006/relationships"><Relationship Id="rId4" Type="http://schemas.microsoft.com/office/2011/relationships/chartColorStyle" Target="colors6.xml"/><Relationship Id="rId3" Type="http://schemas.microsoft.com/office/2011/relationships/chartStyle" Target="style6.xml"/><Relationship Id="rId2" Type="http://schemas.openxmlformats.org/officeDocument/2006/relationships/themeOverride" Target="../theme/themeOverride6.xml"/><Relationship Id="rId1" Type="http://schemas.openxmlformats.org/officeDocument/2006/relationships/package" Target="../embeddings/Workbook6.xlsx"/></Relationships>
</file>

<file path=ppt/charts/_rels/chart7.xml.rels><?xml version="1.0" encoding="UTF-8" standalone="yes"?>
<Relationships xmlns="http://schemas.openxmlformats.org/package/2006/relationships"><Relationship Id="rId4" Type="http://schemas.microsoft.com/office/2011/relationships/chartColorStyle" Target="colors7.xml"/><Relationship Id="rId3" Type="http://schemas.microsoft.com/office/2011/relationships/chartStyle" Target="style7.xml"/><Relationship Id="rId2" Type="http://schemas.openxmlformats.org/officeDocument/2006/relationships/themeOverride" Target="../theme/themeOverride7.xml"/><Relationship Id="rId1" Type="http://schemas.openxmlformats.org/officeDocument/2006/relationships/package" Target="../embeddings/Workbook7.xlsx"/></Relationships>
</file>

<file path=ppt/charts/_rels/chart8.xml.rels><?xml version="1.0" encoding="UTF-8" standalone="yes"?>
<Relationships xmlns="http://schemas.openxmlformats.org/package/2006/relationships"><Relationship Id="rId4" Type="http://schemas.microsoft.com/office/2011/relationships/chartColorStyle" Target="colors8.xml"/><Relationship Id="rId3" Type="http://schemas.microsoft.com/office/2011/relationships/chartStyle" Target="style8.xml"/><Relationship Id="rId2" Type="http://schemas.openxmlformats.org/officeDocument/2006/relationships/themeOverride" Target="../theme/themeOverride8.xml"/><Relationship Id="rId1" Type="http://schemas.openxmlformats.org/officeDocument/2006/relationships/package" Target="../embeddings/Workbook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00" b="0" i="0" u="none" strike="noStrike" kern="1200" spc="0" baseline="0">
                <a:ln>
                  <a:solidFill>
                    <a:srgbClr val="14065A"/>
                  </a:solidFill>
                </a:ln>
                <a:solidFill>
                  <a:srgbClr val="14065A"/>
                </a:solidFill>
                <a:latin typeface="+mn-lt"/>
                <a:ea typeface="+mn-ea"/>
                <a:cs typeface="+mn-cs"/>
              </a:defRPr>
            </a:pPr>
            <a:r>
              <a:rPr lang="en-US" sz="1600">
                <a:ln>
                  <a:solidFill>
                    <a:srgbClr val="14065A"/>
                  </a:solidFill>
                </a:ln>
                <a:solidFill>
                  <a:srgbClr val="14065A"/>
                </a:solidFill>
              </a:rPr>
              <a:t>Ad Spend</a:t>
            </a:r>
            <a:endParaRPr lang="en-US" sz="1600">
              <a:ln>
                <a:solidFill>
                  <a:srgbClr val="14065A"/>
                </a:solidFill>
              </a:ln>
              <a:solidFill>
                <a:srgbClr val="14065A"/>
              </a:solidFill>
            </a:endParaRPr>
          </a:p>
        </c:rich>
      </c:tx>
      <c:layout>
        <c:manualLayout>
          <c:xMode val="edge"/>
          <c:yMode val="edge"/>
          <c:x val="0.022177336459818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Sheet2!$E$4</c:f>
              <c:strCache>
                <c:ptCount val="1"/>
                <c:pt idx="0">
                  <c:v>Sum of Amount Spent in INR</c:v>
                </c:pt>
              </c:strCache>
            </c:strRef>
          </c:tx>
          <c:spPr>
            <a:solidFill>
              <a:srgbClr val="14065A"/>
            </a:solidFill>
            <a:ln>
              <a:solidFill>
                <a:srgbClr val="14065A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Sheet2!$D$5:$D$15</c:f>
              <c:strCache>
                <c:ptCount val="11"/>
                <c:pt idx="0">
                  <c:v>Campaign 1</c:v>
                </c:pt>
                <c:pt idx="1">
                  <c:v>Campaign 2</c:v>
                </c:pt>
                <c:pt idx="2">
                  <c:v>Campaign 7</c:v>
                </c:pt>
                <c:pt idx="3">
                  <c:v>Campaign 6</c:v>
                </c:pt>
                <c:pt idx="4">
                  <c:v>Campaign 8</c:v>
                </c:pt>
                <c:pt idx="5">
                  <c:v>Campaign 4</c:v>
                </c:pt>
                <c:pt idx="6">
                  <c:v>Campaign 11</c:v>
                </c:pt>
                <c:pt idx="7">
                  <c:v>Campaign 9</c:v>
                </c:pt>
                <c:pt idx="8">
                  <c:v>Campaign 10</c:v>
                </c:pt>
                <c:pt idx="9">
                  <c:v>Campaign 3</c:v>
                </c:pt>
                <c:pt idx="10">
                  <c:v>Campaign 5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1"/>
                <c:pt idx="0">
                  <c:v>2333.33</c:v>
                </c:pt>
                <c:pt idx="1">
                  <c:v>1579.02</c:v>
                </c:pt>
                <c:pt idx="2">
                  <c:v>1035.24</c:v>
                </c:pt>
                <c:pt idx="3">
                  <c:v>955.21</c:v>
                </c:pt>
                <c:pt idx="4">
                  <c:v>942.78</c:v>
                </c:pt>
                <c:pt idx="5">
                  <c:v>923.96</c:v>
                </c:pt>
                <c:pt idx="6">
                  <c:v>897.68</c:v>
                </c:pt>
                <c:pt idx="7">
                  <c:v>876.26</c:v>
                </c:pt>
                <c:pt idx="8">
                  <c:v>856.67</c:v>
                </c:pt>
                <c:pt idx="9">
                  <c:v>850.68</c:v>
                </c:pt>
                <c:pt idx="10">
                  <c:v>837.78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8884240"/>
        <c:axId val="1698884720"/>
      </c:barChart>
      <c:catAx>
        <c:axId val="1698884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8884720"/>
        <c:crosses val="autoZero"/>
        <c:auto val="1"/>
        <c:lblAlgn val="ctr"/>
        <c:lblOffset val="100"/>
        <c:noMultiLvlLbl val="0"/>
      </c:catAx>
      <c:valAx>
        <c:axId val="1698884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8884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2398d1ee-b444-4584-90eb-dddfa420bbbf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Sheet3!$J$2</c:f>
              <c:strCache>
                <c:ptCount val="1"/>
                <c:pt idx="0">
                  <c:v>Sum of Impressions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Sheet3!$I$3:$I$13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Sheet3!$J$3:$J$13</c:f>
              <c:numCache>
                <c:formatCode>General</c:formatCode>
                <c:ptCount val="11"/>
                <c:pt idx="0">
                  <c:v>47139</c:v>
                </c:pt>
                <c:pt idx="1">
                  <c:v>4091</c:v>
                </c:pt>
                <c:pt idx="2">
                  <c:v>2900</c:v>
                </c:pt>
                <c:pt idx="3">
                  <c:v>67313</c:v>
                </c:pt>
                <c:pt idx="4">
                  <c:v>3572</c:v>
                </c:pt>
                <c:pt idx="5">
                  <c:v>4267</c:v>
                </c:pt>
                <c:pt idx="6">
                  <c:v>20483</c:v>
                </c:pt>
                <c:pt idx="7">
                  <c:v>37246</c:v>
                </c:pt>
                <c:pt idx="8">
                  <c:v>65215</c:v>
                </c:pt>
                <c:pt idx="9">
                  <c:v>28974</c:v>
                </c:pt>
                <c:pt idx="10">
                  <c:v>8660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8543567"/>
        <c:axId val="1478555087"/>
      </c:barChart>
      <c:catAx>
        <c:axId val="147854356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8555087"/>
        <c:crosses val="autoZero"/>
        <c:auto val="1"/>
        <c:lblAlgn val="ctr"/>
        <c:lblOffset val="100"/>
        <c:noMultiLvlLbl val="0"/>
      </c:catAx>
      <c:valAx>
        <c:axId val="147855508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85435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3ae1ee9-7443-43f2-991b-78272822381c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Sheet3!$F$2</c:f>
              <c:strCache>
                <c:ptCount val="1"/>
                <c:pt idx="0">
                  <c:v>Sum of Reach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Sheet3!$E$3:$E$13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Sheet3!$F$3:$F$13</c:f>
              <c:numCache>
                <c:formatCode>General</c:formatCode>
                <c:ptCount val="11"/>
                <c:pt idx="0">
                  <c:v>23904</c:v>
                </c:pt>
                <c:pt idx="1">
                  <c:v>3636</c:v>
                </c:pt>
                <c:pt idx="2">
                  <c:v>2555</c:v>
                </c:pt>
                <c:pt idx="3">
                  <c:v>46494</c:v>
                </c:pt>
                <c:pt idx="4">
                  <c:v>3187</c:v>
                </c:pt>
                <c:pt idx="5">
                  <c:v>3307</c:v>
                </c:pt>
                <c:pt idx="6">
                  <c:v>15024</c:v>
                </c:pt>
                <c:pt idx="7">
                  <c:v>31831</c:v>
                </c:pt>
                <c:pt idx="8">
                  <c:v>29668</c:v>
                </c:pt>
                <c:pt idx="9">
                  <c:v>21929</c:v>
                </c:pt>
                <c:pt idx="10">
                  <c:v>7333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8030751"/>
        <c:axId val="1498032191"/>
      </c:barChart>
      <c:catAx>
        <c:axId val="1498030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8032191"/>
        <c:crosses val="autoZero"/>
        <c:auto val="1"/>
        <c:lblAlgn val="ctr"/>
        <c:lblOffset val="100"/>
        <c:noMultiLvlLbl val="0"/>
      </c:catAx>
      <c:valAx>
        <c:axId val="149803219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98030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9d83039-4eb8-4c0c-a9cf-9a606464c0b0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Sheet4!$B$15</c:f>
              <c:strCache>
                <c:ptCount val="1"/>
                <c:pt idx="0">
                  <c:v>Sum of Reach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Sheet4!$A$16:$A$21</c:f>
              <c:strCache>
                <c:ptCount val="6"/>
                <c:pt idx="0">
                  <c:v>55-64</c:v>
                </c:pt>
                <c:pt idx="1">
                  <c:v>45-54</c:v>
                </c:pt>
                <c:pt idx="2">
                  <c:v>35-44</c:v>
                </c:pt>
                <c:pt idx="3">
                  <c:v>25-34</c:v>
                </c:pt>
                <c:pt idx="4">
                  <c:v>13-17</c:v>
                </c:pt>
                <c:pt idx="5">
                  <c:v>18-24</c:v>
                </c:pt>
              </c:strCache>
            </c:strRef>
          </c:cat>
          <c:val>
            <c:numRef>
              <c:f>Sheet4!$B$16:$B$21</c:f>
              <c:numCache>
                <c:formatCode>General</c:formatCode>
                <c:ptCount val="6"/>
                <c:pt idx="0">
                  <c:v>889</c:v>
                </c:pt>
                <c:pt idx="1">
                  <c:v>2867</c:v>
                </c:pt>
                <c:pt idx="2">
                  <c:v>8761</c:v>
                </c:pt>
                <c:pt idx="3">
                  <c:v>29651</c:v>
                </c:pt>
                <c:pt idx="4">
                  <c:v>45665</c:v>
                </c:pt>
                <c:pt idx="5">
                  <c:v>101035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462501440"/>
        <c:axId val="462501920"/>
      </c:barChart>
      <c:catAx>
        <c:axId val="462501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2501920"/>
        <c:crosses val="autoZero"/>
        <c:auto val="1"/>
        <c:lblAlgn val="ctr"/>
        <c:lblOffset val="100"/>
        <c:noMultiLvlLbl val="0"/>
      </c:catAx>
      <c:valAx>
        <c:axId val="46250192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250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36010e5-54d6-402e-93ef-e5e03f19a9ac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accent2"/>
                </a:solidFill>
              </a:rPr>
              <a:t>Campaign Clicks </a:t>
            </a:r>
            <a:r>
              <a:rPr lang="en-US" b="1"/>
              <a:t>and </a:t>
            </a:r>
            <a:r>
              <a:rPr lang="en-US" b="1">
                <a:solidFill>
                  <a:srgbClr val="002060"/>
                </a:solidFill>
              </a:rPr>
              <a:t>Click-Through Rates</a:t>
            </a:r>
            <a:endParaRPr lang="en-US" b="1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0174988913549467"/>
          <c:y val="0.0166493236212279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Sheet4!$F$7</c:f>
              <c:strCache>
                <c:ptCount val="1"/>
                <c:pt idx="0">
                  <c:v>Sum of Click-Through Rate (CTR in %)</c:v>
                </c:pt>
              </c:strCache>
            </c:strRef>
          </c:tx>
          <c:spPr>
            <a:solidFill>
              <a:schemeClr val="tx1"/>
            </a:solidFill>
            <a:ln>
              <a:solidFill>
                <a:srgbClr val="002060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Sheet4!$D$8:$D$18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Sheet4!$F$8:$F$18</c:f>
              <c:numCache>
                <c:formatCode>0.00</c:formatCode>
                <c:ptCount val="11"/>
                <c:pt idx="0">
                  <c:v>10.9217524955724</c:v>
                </c:pt>
                <c:pt idx="1">
                  <c:v>10.8759374703046</c:v>
                </c:pt>
                <c:pt idx="2">
                  <c:v>26.8012331727113</c:v>
                </c:pt>
                <c:pt idx="3">
                  <c:v>17.7878905546365</c:v>
                </c:pt>
                <c:pt idx="4">
                  <c:v>13.0616076542007</c:v>
                </c:pt>
                <c:pt idx="5">
                  <c:v>16.5403845979535</c:v>
                </c:pt>
                <c:pt idx="6">
                  <c:v>10.0910720161842</c:v>
                </c:pt>
                <c:pt idx="7">
                  <c:v>8.60712505148813</c:v>
                </c:pt>
                <c:pt idx="8">
                  <c:v>6.69348512440047</c:v>
                </c:pt>
                <c:pt idx="9">
                  <c:v>29.5563868916375</c:v>
                </c:pt>
                <c:pt idx="10">
                  <c:v>7.94330956949933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697575664"/>
        <c:axId val="1697578544"/>
      </c:barChart>
      <c:lineChart>
        <c:grouping val="standard"/>
        <c:varyColors val="0"/>
        <c:ser>
          <c:idx val="0"/>
          <c:order val="0"/>
          <c:tx>
            <c:strRef>
              <c:f>Sheet4!$E$7</c:f>
              <c:strCache>
                <c:ptCount val="1"/>
                <c:pt idx="0">
                  <c:v>Sum of Clicks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ln>
                      <a:noFill/>
                    </a:ln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Sheet4!$D$8:$D$18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Sheet4!$E$8:$E$18</c:f>
              <c:numCache>
                <c:formatCode>General</c:formatCode>
                <c:ptCount val="11"/>
                <c:pt idx="0">
                  <c:v>1218</c:v>
                </c:pt>
                <c:pt idx="1">
                  <c:v>121</c:v>
                </c:pt>
                <c:pt idx="2">
                  <c:v>178</c:v>
                </c:pt>
                <c:pt idx="3">
                  <c:v>3743</c:v>
                </c:pt>
                <c:pt idx="4">
                  <c:v>119</c:v>
                </c:pt>
                <c:pt idx="5">
                  <c:v>171</c:v>
                </c:pt>
                <c:pt idx="6">
                  <c:v>648</c:v>
                </c:pt>
                <c:pt idx="7">
                  <c:v>1400</c:v>
                </c:pt>
                <c:pt idx="8">
                  <c:v>1420</c:v>
                </c:pt>
                <c:pt idx="9">
                  <c:v>2765</c:v>
                </c:pt>
                <c:pt idx="10">
                  <c:v>242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474133760"/>
        <c:axId val="474134240"/>
      </c:lineChart>
      <c:catAx>
        <c:axId val="4741337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34240"/>
        <c:crosses val="autoZero"/>
        <c:auto val="1"/>
        <c:lblAlgn val="ctr"/>
        <c:lblOffset val="100"/>
        <c:noMultiLvlLbl val="0"/>
      </c:catAx>
      <c:valAx>
        <c:axId val="474134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33760"/>
        <c:crosses val="autoZero"/>
        <c:crossBetween val="between"/>
      </c:valAx>
      <c:catAx>
        <c:axId val="169757566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7578544"/>
        <c:crosses val="autoZero"/>
        <c:auto val="1"/>
        <c:lblAlgn val="ctr"/>
        <c:lblOffset val="100"/>
        <c:noMultiLvlLbl val="0"/>
      </c:catAx>
      <c:valAx>
        <c:axId val="1697578544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757566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2326c15-3d82-4a81-be13-1f5c3262d6a1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2060"/>
                </a:solidFill>
              </a:rPr>
              <a:t>Unique Clicks</a:t>
            </a:r>
            <a:r>
              <a:rPr lang="en-US" b="1"/>
              <a:t> and </a:t>
            </a:r>
            <a:r>
              <a:rPr lang="en-US" b="1">
                <a:solidFill>
                  <a:schemeClr val="accent2"/>
                </a:solidFill>
              </a:rPr>
              <a:t>Unique Click</a:t>
            </a:r>
            <a:r>
              <a:rPr lang="en-US" b="1" baseline="0">
                <a:solidFill>
                  <a:schemeClr val="accent2"/>
                </a:solidFill>
              </a:rPr>
              <a:t>-Through Rate</a:t>
            </a:r>
            <a:endParaRPr lang="en-US" b="1">
              <a:solidFill>
                <a:schemeClr val="accent2"/>
              </a:solidFill>
            </a:endParaRPr>
          </a:p>
        </c:rich>
      </c:tx>
      <c:layout>
        <c:manualLayout>
          <c:xMode val="edge"/>
          <c:yMode val="edge"/>
          <c:x val="0.0181296629691182"/>
          <c:y val="0.013925148489231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Sheet4!$E$20</c:f>
              <c:strCache>
                <c:ptCount val="1"/>
                <c:pt idx="0">
                  <c:v>Sum of Unique Clicks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Sheet4!$D$21:$D$31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Sheet4!$E$21:$E$31</c:f>
              <c:numCache>
                <c:formatCode>General</c:formatCode>
                <c:ptCount val="11"/>
                <c:pt idx="0">
                  <c:v>967</c:v>
                </c:pt>
                <c:pt idx="1">
                  <c:v>105</c:v>
                </c:pt>
                <c:pt idx="2">
                  <c:v>156</c:v>
                </c:pt>
                <c:pt idx="3">
                  <c:v>2833</c:v>
                </c:pt>
                <c:pt idx="4">
                  <c:v>109</c:v>
                </c:pt>
                <c:pt idx="5">
                  <c:v>146</c:v>
                </c:pt>
                <c:pt idx="6">
                  <c:v>552</c:v>
                </c:pt>
                <c:pt idx="7">
                  <c:v>1238</c:v>
                </c:pt>
                <c:pt idx="8">
                  <c:v>1146</c:v>
                </c:pt>
                <c:pt idx="9">
                  <c:v>2058</c:v>
                </c:pt>
                <c:pt idx="10">
                  <c:v>194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0057888"/>
        <c:axId val="390596240"/>
      </c:barChart>
      <c:lineChart>
        <c:grouping val="standard"/>
        <c:varyColors val="0"/>
        <c:ser>
          <c:idx val="1"/>
          <c:order val="1"/>
          <c:tx>
            <c:strRef>
              <c:f>Sheet4!$F$20</c:f>
              <c:strCache>
                <c:ptCount val="1"/>
                <c:pt idx="0">
                  <c:v>Sum of Unique Click-Through Rate (Unique CTR in %)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Sheet4!$D$21:$D$31</c:f>
              <c:strCache>
                <c:ptCount val="11"/>
                <c:pt idx="0">
                  <c:v>Campaign 1</c:v>
                </c:pt>
                <c:pt idx="1">
                  <c:v>Campaign 10</c:v>
                </c:pt>
                <c:pt idx="2">
                  <c:v>Campaign 11</c:v>
                </c:pt>
                <c:pt idx="3">
                  <c:v>Campaign 2</c:v>
                </c:pt>
                <c:pt idx="4">
                  <c:v>Campaign 3</c:v>
                </c:pt>
                <c:pt idx="5">
                  <c:v>Campaign 4</c:v>
                </c:pt>
                <c:pt idx="6">
                  <c:v>Campaign 5</c:v>
                </c:pt>
                <c:pt idx="7">
                  <c:v>Campaign 6</c:v>
                </c:pt>
                <c:pt idx="8">
                  <c:v>Campaign 7</c:v>
                </c:pt>
                <c:pt idx="9">
                  <c:v>Campaign 8</c:v>
                </c:pt>
                <c:pt idx="10">
                  <c:v>Campaign 9</c:v>
                </c:pt>
              </c:strCache>
            </c:strRef>
          </c:cat>
          <c:val>
            <c:numRef>
              <c:f>Sheet4!$F$21:$F$31</c:f>
              <c:numCache>
                <c:formatCode>General</c:formatCode>
                <c:ptCount val="11"/>
                <c:pt idx="0">
                  <c:v>17.41420593</c:v>
                </c:pt>
                <c:pt idx="1">
                  <c:v>10.18933173</c:v>
                </c:pt>
                <c:pt idx="2">
                  <c:v>26.06362544</c:v>
                </c:pt>
                <c:pt idx="3">
                  <c:v>18.27548412</c:v>
                </c:pt>
                <c:pt idx="4">
                  <c:v>12.72951642</c:v>
                </c:pt>
                <c:pt idx="5">
                  <c:v>17.65913239</c:v>
                </c:pt>
                <c:pt idx="6">
                  <c:v>11.17901958</c:v>
                </c:pt>
                <c:pt idx="7">
                  <c:v>8.27522019</c:v>
                </c:pt>
                <c:pt idx="8">
                  <c:v>12.22923314</c:v>
                </c:pt>
                <c:pt idx="9">
                  <c:v>28.07812666</c:v>
                </c:pt>
                <c:pt idx="10">
                  <c:v>7.65000612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629666208"/>
        <c:axId val="629666688"/>
      </c:lineChart>
      <c:catAx>
        <c:axId val="629666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9666688"/>
        <c:crosses val="autoZero"/>
        <c:auto val="1"/>
        <c:lblAlgn val="ctr"/>
        <c:lblOffset val="100"/>
        <c:noMultiLvlLbl val="0"/>
      </c:catAx>
      <c:valAx>
        <c:axId val="62966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9666208"/>
        <c:crosses val="autoZero"/>
        <c:crossBetween val="between"/>
      </c:valAx>
      <c:catAx>
        <c:axId val="16900578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0596240"/>
        <c:crosses val="autoZero"/>
        <c:auto val="1"/>
        <c:lblAlgn val="ctr"/>
        <c:lblOffset val="100"/>
        <c:noMultiLvlLbl val="0"/>
      </c:catAx>
      <c:valAx>
        <c:axId val="3905962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005788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c1b76ba-4b8d-4ed4-a238-2f555b45da49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2060"/>
                </a:solidFill>
              </a:rPr>
              <a:t>Cost Per Click (CPC)</a:t>
            </a:r>
            <a:endParaRPr lang="en-US" b="1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021512805241215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Sheet4!$D$3</c:f>
              <c:strCache>
                <c:ptCount val="1"/>
                <c:pt idx="0">
                  <c:v>Sum of Cost Per Click (CPC)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Sheet4!$C$4:$C$14</c:f>
              <c:strCache>
                <c:ptCount val="11"/>
                <c:pt idx="0">
                  <c:v>Campaign 8</c:v>
                </c:pt>
                <c:pt idx="1">
                  <c:v>Campaign 2</c:v>
                </c:pt>
                <c:pt idx="2">
                  <c:v>Campaign 6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9</c:v>
                </c:pt>
                <c:pt idx="7">
                  <c:v>Campaign 11</c:v>
                </c:pt>
                <c:pt idx="8">
                  <c:v>Campaign 4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Sheet4!$D$4:$D$14</c:f>
              <c:numCache>
                <c:formatCode>0.00</c:formatCode>
                <c:ptCount val="11"/>
                <c:pt idx="0">
                  <c:v>1.04272427</c:v>
                </c:pt>
                <c:pt idx="1">
                  <c:v>1.24230873</c:v>
                </c:pt>
                <c:pt idx="2">
                  <c:v>1.34886143</c:v>
                </c:pt>
                <c:pt idx="3">
                  <c:v>2.16672779</c:v>
                </c:pt>
                <c:pt idx="4">
                  <c:v>3.85102435</c:v>
                </c:pt>
                <c:pt idx="5">
                  <c:v>7.34210979</c:v>
                </c:pt>
                <c:pt idx="6">
                  <c:v>10.75425815</c:v>
                </c:pt>
                <c:pt idx="7">
                  <c:v>14.43860509</c:v>
                </c:pt>
                <c:pt idx="8">
                  <c:v>16.51272523</c:v>
                </c:pt>
                <c:pt idx="9">
                  <c:v>22.35550725</c:v>
                </c:pt>
                <c:pt idx="10">
                  <c:v>23.7644527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698886160"/>
        <c:axId val="1698883760"/>
      </c:barChart>
      <c:catAx>
        <c:axId val="169888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8883760"/>
        <c:crosses val="autoZero"/>
        <c:auto val="1"/>
        <c:lblAlgn val="ctr"/>
        <c:lblOffset val="100"/>
        <c:noMultiLvlLbl val="0"/>
      </c:catAx>
      <c:valAx>
        <c:axId val="1698883760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9888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119a8d0-e006-4a16-be1c-6b830430aff3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002060"/>
                </a:solidFill>
              </a:rPr>
              <a:t>Conversion Cost</a:t>
            </a:r>
            <a:endParaRPr lang="en-US" b="1">
              <a:solidFill>
                <a:srgbClr val="002060"/>
              </a:solidFill>
            </a:endParaRPr>
          </a:p>
        </c:rich>
      </c:tx>
      <c:layout>
        <c:manualLayout>
          <c:xMode val="edge"/>
          <c:yMode val="edge"/>
          <c:x val="0.0229444444444445"/>
          <c:y val="0.0277777777777778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Sheet4!$D$3</c:f>
              <c:strCache>
                <c:ptCount val="1"/>
                <c:pt idx="0">
                  <c:v>Sum of Cost per Result (CPR)</c:v>
                </c:pt>
              </c:strCache>
            </c:strRef>
          </c:tx>
          <c:spPr>
            <a:solidFill>
              <a:srgbClr val="002060"/>
            </a:solidFill>
            <a:ln>
              <a:noFill/>
            </a:ln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Sheet4!$C$4:$C$14</c:f>
              <c:strCache>
                <c:ptCount val="11"/>
                <c:pt idx="0">
                  <c:v>Campaign 6</c:v>
                </c:pt>
                <c:pt idx="1">
                  <c:v>Campaign 8</c:v>
                </c:pt>
                <c:pt idx="2">
                  <c:v>Campaign 2</c:v>
                </c:pt>
                <c:pt idx="3">
                  <c:v>Campaign 7</c:v>
                </c:pt>
                <c:pt idx="4">
                  <c:v>Campaign 5</c:v>
                </c:pt>
                <c:pt idx="5">
                  <c:v>Campaign 1</c:v>
                </c:pt>
                <c:pt idx="6">
                  <c:v>Campaign 4</c:v>
                </c:pt>
                <c:pt idx="7">
                  <c:v>Campaign 9</c:v>
                </c:pt>
                <c:pt idx="8">
                  <c:v>Campaign 11</c:v>
                </c:pt>
                <c:pt idx="9">
                  <c:v>Campaign 10</c:v>
                </c:pt>
                <c:pt idx="10">
                  <c:v>Campaign 3</c:v>
                </c:pt>
              </c:strCache>
            </c:strRef>
          </c:cat>
          <c:val>
            <c:numRef>
              <c:f>Sheet4!$D$4:$D$14</c:f>
              <c:numCache>
                <c:formatCode>General</c:formatCode>
                <c:ptCount val="11"/>
                <c:pt idx="0">
                  <c:v>2.11</c:v>
                </c:pt>
                <c:pt idx="1">
                  <c:v>2.69</c:v>
                </c:pt>
                <c:pt idx="2">
                  <c:v>3.1</c:v>
                </c:pt>
                <c:pt idx="3">
                  <c:v>5.99</c:v>
                </c:pt>
                <c:pt idx="4">
                  <c:v>11.91</c:v>
                </c:pt>
                <c:pt idx="5">
                  <c:v>20.52</c:v>
                </c:pt>
                <c:pt idx="6">
                  <c:v>23.79</c:v>
                </c:pt>
                <c:pt idx="7">
                  <c:v>28.05</c:v>
                </c:pt>
                <c:pt idx="8">
                  <c:v>28.71</c:v>
                </c:pt>
                <c:pt idx="9">
                  <c:v>55.95</c:v>
                </c:pt>
                <c:pt idx="10">
                  <c:v>69.32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91737552"/>
        <c:axId val="391738032"/>
      </c:barChart>
      <c:catAx>
        <c:axId val="3917375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1738032"/>
        <c:crosses val="autoZero"/>
        <c:auto val="1"/>
        <c:lblAlgn val="ctr"/>
        <c:lblOffset val="100"/>
        <c:noMultiLvlLbl val="0"/>
      </c:catAx>
      <c:valAx>
        <c:axId val="391738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1737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66587d6-4c01-4a53-aa58-fed23232c3c9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0acdd8b17_2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g320acdd8b17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acdd8b17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6" name="Google Shape;206;g320acdd8b17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0acdd8b17_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</a:p>
        </p:txBody>
      </p:sp>
      <p:sp>
        <p:nvSpPr>
          <p:cNvPr id="212" name="Google Shape;212;g320acdd8b17_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acdd8b17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g320acdd8b17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0acdd8b17_2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320acdd8b17_2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0acdd8b17_2_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g320acdd8b17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0acdd8b17_2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g320acdd8b17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acdd8b17_2_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g320acdd8b17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0acdd8b17_2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g320acdd8b1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0acdd8b17_2_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g320acdd8b17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0acdd8b17_2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g320acdd8b17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0acdd8b17_2_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8" name="Google Shape;188;g320acdd8b17_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0acdd8b17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g320acdd8b17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 panose="020F0502020204030204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93" name="Google Shape;93;p2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/>
        </p:txBody>
      </p:sp>
      <p:sp>
        <p:nvSpPr>
          <p:cNvPr id="95" name="Google Shape;95;p2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 panose="020F0502020204030204"/>
              <a:buNone/>
              <a:defRPr sz="33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subTitle" idx="1"/>
          </p:nvPr>
        </p:nvSpPr>
        <p:spPr>
          <a:xfrm>
            <a:off x="2275031" y="1729450"/>
            <a:ext cx="4574854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>
                <a:solidFill>
                  <a:srgbClr val="00206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Facebook Ad Campaign</a:t>
            </a:r>
            <a:endParaRPr b="1" dirty="0">
              <a:solidFill>
                <a:srgbClr val="00206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108325" y="950300"/>
            <a:ext cx="32064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 dirty="0">
                <a:solidFill>
                  <a:srgbClr val="00206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Super U event</a:t>
            </a:r>
            <a:endParaRPr sz="3300" b="1" dirty="0">
              <a:solidFill>
                <a:srgbClr val="00206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64213" y="2555400"/>
            <a:ext cx="4494618" cy="18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build="p"/>
      <p:bldP spid="1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/>
        </p:nvSpPr>
        <p:spPr>
          <a:xfrm>
            <a:off x="1418234" y="4163540"/>
            <a:ext cx="5750662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3 and Campaign 10 has the highest cost of converting customers.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309419" y="833933"/>
          <a:ext cx="6408116" cy="31674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7044" y="44904"/>
            <a:ext cx="4528108" cy="422515"/>
            <a:chOff x="175564" y="30274"/>
            <a:chExt cx="3701492" cy="42251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75564" y="87782"/>
              <a:ext cx="3679546" cy="3650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185;p32"/>
            <p:cNvSpPr txBox="1"/>
            <p:nvPr/>
          </p:nvSpPr>
          <p:spPr>
            <a:xfrm>
              <a:off x="237550" y="30274"/>
              <a:ext cx="3639506" cy="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2000" b="1" dirty="0">
                  <a:solidFill>
                    <a:schemeClr val="bg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Campaign Efficiency Analysis Contd.</a:t>
              </a:r>
              <a:endParaRPr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2125"/>
                </a:buClr>
                <a:buSzPts val="3300"/>
                <a:buFont typeface="Arial" panose="020B0604020202020204"/>
                <a:buNone/>
              </a:pPr>
              <a:endParaRPr sz="2000" b="1" dirty="0">
                <a:solidFill>
                  <a:schemeClr val="bg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/>
        </p:nvSpPr>
        <p:spPr>
          <a:xfrm>
            <a:off x="6515002" y="2201028"/>
            <a:ext cx="2286000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3 has the lowest return of investment, with campaigns 10,4,11,9,1 and, 5 all having a return on investment lower than 1%.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7044" y="44904"/>
            <a:ext cx="4528108" cy="422515"/>
            <a:chOff x="175564" y="30274"/>
            <a:chExt cx="3701492" cy="42251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75564" y="87782"/>
              <a:ext cx="3679546" cy="3650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185;p32"/>
            <p:cNvSpPr txBox="1"/>
            <p:nvPr/>
          </p:nvSpPr>
          <p:spPr>
            <a:xfrm>
              <a:off x="237550" y="30274"/>
              <a:ext cx="3639506" cy="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2000" b="1" dirty="0">
                  <a:solidFill>
                    <a:schemeClr val="bg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Campaign Efficiency Analysis Contd.</a:t>
              </a:r>
              <a:endParaRPr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2125"/>
                </a:buClr>
                <a:buSzPts val="3300"/>
                <a:buFont typeface="Arial" panose="020B0604020202020204"/>
                <a:buNone/>
              </a:pPr>
              <a:endParaRPr sz="2000" b="1" dirty="0">
                <a:solidFill>
                  <a:schemeClr val="bg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99" y="676827"/>
            <a:ext cx="6048923" cy="40372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670311" y="1157462"/>
            <a:ext cx="7917900" cy="24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0" marR="0" lvl="0" indent="0" algn="l" rtl="0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b="1" i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Best Pe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rmin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 Ca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GB" b="1" i="1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7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b="1" i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8 had the lowest CPC (1.04 INR) and CPR (2.69 INR), coupled with the highest ROI of 2.933. It achieved an impressive CTR of 29.56% and a unique CTR of 28.08%.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Clr>
                <a:srgbClr val="595262"/>
              </a:buClr>
              <a:buSzPts val="1200"/>
              <a:buFont typeface="Calibri" panose="020F0502020204030204"/>
              <a:buNone/>
            </a:pP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Wo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b="1" i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 P</a:t>
            </a:r>
            <a:r>
              <a:rPr lang="en-GB" b="1" i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rfo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 Ca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 i="1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gns</a:t>
            </a:r>
            <a:r>
              <a:rPr lang="en-GB" b="1" i="1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b="1" i="1">
              <a:solidFill>
                <a:srgbClr val="706B7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Campaigns 3 and 10 had the highest CPC (2.376 INR) and CPR (6.932 INR), with poor CTR 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(13.06% and 22.36%, respectively).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6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7 also performed poorly with a CTR of 6.709% and a unique CTR of 12.23%, despite a moderate CPC of 2.17 INR and CPR of 5.99 INR.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946" y="768095"/>
            <a:ext cx="715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rgbClr val="00206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Cost Efficiency (CPC and CPR) &amp; Ad Efficiency(CTR &amp; Unique CTR)</a:t>
            </a:r>
            <a:endParaRPr lang="en-US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577899" y="307235"/>
            <a:ext cx="1367943" cy="40965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Google Shape;221;p38"/>
          <p:cNvSpPr txBox="1"/>
          <p:nvPr/>
        </p:nvSpPr>
        <p:spPr>
          <a:xfrm>
            <a:off x="685800" y="1035901"/>
            <a:ext cx="7838700" cy="3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63500" marR="0" lvl="0" indent="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rgbClr val="342F3B"/>
              </a:buClr>
              <a:buSzPts val="1400"/>
              <a:buFont typeface="Calibri" panose="020F0502020204030204"/>
              <a:buAutoNum type="arabicPeriod"/>
            </a:pP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Strong Ca</a:t>
            </a:r>
            <a:r>
              <a:rPr lang="en-GB" b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GB" b="1">
                <a:solidFill>
                  <a:srgbClr val="34548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</a:t>
            </a: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GB" b="1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8 stood out as the most efficient, delivering high returns and engagement at a minimal cost. Campaign 2 excelled in impressions and reach, indicating strong audience visibility.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b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   Underperforming </a:t>
            </a: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</a:t>
            </a:r>
            <a:r>
              <a:rPr lang="en-GB" b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GB" b="1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gns</a:t>
            </a:r>
            <a:r>
              <a:rPr lang="en-GB" b="1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Campaigns 3, 4, 10, and 11 showed the weakest performance in impressions, reach, and cost efficiency. 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Campaign 7, while generating higher impressions and reach, performed poorly in cost metrics (CPC, CPR) and ROI.</a:t>
            </a:r>
            <a:endParaRPr>
              <a:solidFill>
                <a:srgbClr val="443D54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67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anose="020B0604020202020204"/>
              <a:buNone/>
            </a:pPr>
            <a:endParaRPr>
              <a:solidFill>
                <a:srgbClr val="706B75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342F3B"/>
              </a:buClr>
              <a:buSzPts val="1400"/>
              <a:buFont typeface="Calibri" panose="020F0502020204030204"/>
              <a:buAutoNum type="arabicPeriod" startAt="3"/>
            </a:pPr>
            <a:r>
              <a:rPr lang="en-GB" b="1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Ad Spend Efficiency:</a:t>
            </a:r>
            <a:endParaRPr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5400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b="1">
              <a:solidFill>
                <a:srgbClr val="342F3B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8 maximize ROI with a modest spend (943 INR), demonstrating an effective allocation resources. Campaign 1, despite high spend, did not show proportionate efficiency in ROI or cost metrics.</a:t>
            </a:r>
            <a:endParaRPr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685800" y="273844"/>
            <a:ext cx="1172261" cy="457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635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Calibri" panose="020F0502020204030204"/>
              <a:buNone/>
            </a:pPr>
            <a:r>
              <a:rPr lang="en-GB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Insights</a:t>
            </a:r>
            <a:endParaRPr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92612" y="395015"/>
            <a:ext cx="1536188" cy="409651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Google Shape;226;p39"/>
          <p:cNvSpPr txBox="1">
            <a:spLocks noGrp="1"/>
          </p:cNvSpPr>
          <p:nvPr>
            <p:ph type="title"/>
          </p:nvPr>
        </p:nvSpPr>
        <p:spPr>
          <a:xfrm>
            <a:off x="333413" y="384631"/>
            <a:ext cx="1444181" cy="4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 panose="020B0604020202020204"/>
              <a:buNone/>
            </a:pPr>
            <a:r>
              <a:rPr lang="en-GB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Conclusion</a:t>
            </a:r>
            <a:endParaRPr sz="20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227" name="Google Shape;227;p39"/>
          <p:cNvSpPr txBox="1"/>
          <p:nvPr/>
        </p:nvSpPr>
        <p:spPr>
          <a:xfrm>
            <a:off x="406565" y="1857978"/>
            <a:ext cx="8102100" cy="8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spAutoFit/>
          </a:bodyPr>
          <a:lstStyle/>
          <a:p>
            <a:pPr marL="508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Drop Campaigns 3, 10, and 11:</a:t>
            </a:r>
            <a:endParaRPr sz="16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These campaigns underperformed significantly in both engagement and cost efficiency. Resources can be better allocated to stronger campaigns.</a:t>
            </a:r>
            <a:endParaRPr sz="16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/>
          <p:cNvSpPr/>
          <p:nvPr/>
        </p:nvSpPr>
        <p:spPr>
          <a:xfrm>
            <a:off x="411214" y="155792"/>
            <a:ext cx="1527311" cy="39000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730026" y="124713"/>
            <a:ext cx="974415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4500"/>
              <a:buFont typeface="Arial" panose="020B0604020202020204"/>
              <a:buNone/>
            </a:pPr>
            <a:r>
              <a:rPr lang="en-GB" sz="2000" b="1" dirty="0">
                <a:solidFill>
                  <a:schemeClr val="bg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About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550124" y="893536"/>
            <a:ext cx="7911300" cy="57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sz="1600" dirty="0"/>
              <a:t>It is a Global Shala competition that encourages </a:t>
            </a:r>
            <a:r>
              <a:rPr lang="en-GB" sz="1600" b="1" dirty="0"/>
              <a:t>high school </a:t>
            </a:r>
            <a:r>
              <a:rPr lang="en-GB" sz="1600" dirty="0"/>
              <a:t>and </a:t>
            </a:r>
            <a:r>
              <a:rPr lang="en-GB" sz="1600" b="1" dirty="0"/>
              <a:t>college level student</a:t>
            </a:r>
            <a:r>
              <a:rPr lang="en-GB" sz="1600" dirty="0"/>
              <a:t> to submit written or visual content on a real-world challenge and  how to solve to it using their superhero power. Participants are encouraged to:</a:t>
            </a:r>
            <a:endParaRPr sz="1600" dirty="0"/>
          </a:p>
          <a:p>
            <a:pPr marL="45720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45720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186411" y="3410526"/>
            <a:ext cx="2451450" cy="904875"/>
            <a:chOff x="186411" y="3410526"/>
            <a:chExt cx="2451450" cy="904875"/>
          </a:xfrm>
        </p:grpSpPr>
        <p:pic>
          <p:nvPicPr>
            <p:cNvPr id="145" name="Google Shape;145;p27"/>
            <p:cNvPicPr preferRelativeResize="0"/>
            <p:nvPr/>
          </p:nvPicPr>
          <p:blipFill>
            <a:blip r:embed="rId1"/>
            <a:stretch>
              <a:fillRect/>
            </a:stretch>
          </p:blipFill>
          <p:spPr>
            <a:xfrm>
              <a:off x="1732986" y="3410526"/>
              <a:ext cx="904875" cy="90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7"/>
            <p:cNvSpPr txBox="1"/>
            <p:nvPr/>
          </p:nvSpPr>
          <p:spPr>
            <a:xfrm>
              <a:off x="186411" y="3650516"/>
              <a:ext cx="1458000" cy="35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Innovate</a:t>
              </a:r>
              <a:endParaRPr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3560" y="1849720"/>
            <a:ext cx="2204302" cy="904875"/>
            <a:chOff x="433560" y="1849720"/>
            <a:chExt cx="2204302" cy="904875"/>
          </a:xfrm>
        </p:grpSpPr>
        <p:pic>
          <p:nvPicPr>
            <p:cNvPr id="144" name="Google Shape;144;p27"/>
            <p:cNvPicPr preferRelativeResize="0"/>
            <p:nvPr/>
          </p:nvPicPr>
          <p:blipFill>
            <a:blip r:embed="rId2"/>
            <a:stretch>
              <a:fillRect/>
            </a:stretch>
          </p:blipFill>
          <p:spPr>
            <a:xfrm>
              <a:off x="1732987" y="1849720"/>
              <a:ext cx="904875" cy="90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149;p27"/>
            <p:cNvSpPr txBox="1"/>
            <p:nvPr/>
          </p:nvSpPr>
          <p:spPr>
            <a:xfrm>
              <a:off x="433560" y="2165675"/>
              <a:ext cx="1336800" cy="35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Imagine</a:t>
              </a:r>
              <a:endParaRPr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53702" y="1849287"/>
            <a:ext cx="2315657" cy="904875"/>
            <a:chOff x="6053702" y="1849287"/>
            <a:chExt cx="2315657" cy="904875"/>
          </a:xfrm>
        </p:grpSpPr>
        <p:pic>
          <p:nvPicPr>
            <p:cNvPr id="146" name="Google Shape;146;p2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6053702" y="1849287"/>
              <a:ext cx="904875" cy="90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7"/>
            <p:cNvSpPr txBox="1"/>
            <p:nvPr/>
          </p:nvSpPr>
          <p:spPr>
            <a:xfrm>
              <a:off x="6983359" y="2125200"/>
              <a:ext cx="13860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Illustrate</a:t>
              </a:r>
              <a:endParaRPr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3701" y="3410526"/>
            <a:ext cx="2192818" cy="904875"/>
            <a:chOff x="6053701" y="3410526"/>
            <a:chExt cx="2192818" cy="904875"/>
          </a:xfrm>
        </p:grpSpPr>
        <p:pic>
          <p:nvPicPr>
            <p:cNvPr id="147" name="Google Shape;147;p2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6053701" y="3410526"/>
              <a:ext cx="904875" cy="904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27"/>
            <p:cNvSpPr txBox="1"/>
            <p:nvPr/>
          </p:nvSpPr>
          <p:spPr>
            <a:xfrm>
              <a:off x="6860520" y="3671663"/>
              <a:ext cx="1385999" cy="422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       Inspire</a:t>
              </a:r>
              <a:endParaRPr sz="1800" b="1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2" name="Google Shape;131;p25"/>
          <p:cNvPicPr preferRelativeResize="0"/>
          <p:nvPr/>
        </p:nvPicPr>
        <p:blipFill>
          <a:blip r:embed="rId5"/>
          <a:srcRect l="34234" r="35540"/>
          <a:stretch>
            <a:fillRect/>
          </a:stretch>
        </p:blipFill>
        <p:spPr>
          <a:xfrm>
            <a:off x="3496666" y="2125200"/>
            <a:ext cx="1777594" cy="2093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512064" y="109730"/>
            <a:ext cx="1221638" cy="409651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Google Shape;156;p28"/>
          <p:cNvSpPr txBox="1">
            <a:spLocks noGrp="1"/>
          </p:cNvSpPr>
          <p:nvPr>
            <p:ph type="title"/>
          </p:nvPr>
        </p:nvSpPr>
        <p:spPr>
          <a:xfrm>
            <a:off x="628651" y="142180"/>
            <a:ext cx="995324" cy="33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ct val="165000"/>
              <a:buFont typeface="Arial" panose="020B0604020202020204"/>
              <a:buNone/>
            </a:pPr>
            <a:r>
              <a:rPr lang="en-GB"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The </a:t>
            </a:r>
            <a:r>
              <a:rPr lang="en-GB" sz="2000" b="1" i="0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Ads</a:t>
            </a:r>
            <a:endParaRPr sz="2000" b="1" i="0" dirty="0">
              <a:solidFill>
                <a:schemeClr val="bg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157" name="Google Shape;157;p2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772150" y="1341075"/>
            <a:ext cx="3483000" cy="3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8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2"/>
          <a:srcRect/>
          <a:stretch>
            <a:fillRect/>
          </a:stretch>
        </p:blipFill>
        <p:spPr>
          <a:xfrm>
            <a:off x="5029225" y="1369225"/>
            <a:ext cx="2842500" cy="326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628650" y="605525"/>
            <a:ext cx="76344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D2125"/>
              </a:buClr>
              <a:buSzPts val="3300"/>
              <a:buFont typeface="Arial" panose="020B0604020202020204"/>
              <a:buNone/>
            </a:pPr>
            <a:r>
              <a:rPr lang="en-GB" sz="1200" dirty="0">
                <a:solidFill>
                  <a:srgbClr val="1D2125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GlobalShala placed Facebook ads targeting two different audiences, </a:t>
            </a:r>
            <a:r>
              <a:rPr lang="en-GB" sz="1200" b="1" dirty="0">
                <a:solidFill>
                  <a:srgbClr val="1D2125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“students”</a:t>
            </a:r>
            <a:r>
              <a:rPr lang="en-GB" sz="1200" dirty="0">
                <a:solidFill>
                  <a:srgbClr val="1D2125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and </a:t>
            </a:r>
            <a:r>
              <a:rPr lang="en-GB" sz="1200" b="1" dirty="0">
                <a:solidFill>
                  <a:srgbClr val="1D2125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“educators and principals.” </a:t>
            </a:r>
            <a:r>
              <a:rPr lang="en-GB" sz="1200" dirty="0">
                <a:solidFill>
                  <a:srgbClr val="1D2125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Here are examples of ads for each audience:</a:t>
            </a:r>
            <a:endParaRPr sz="24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658740" y="3442716"/>
            <a:ext cx="7283100" cy="17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595262"/>
              </a:buClr>
              <a:buSzPts val="1200"/>
              <a:buFont typeface="Calibri" panose="020F0502020204030204"/>
              <a:buNone/>
            </a:pPr>
            <a:r>
              <a:rPr lang="en-GB" b="1" i="1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b="1" i="1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GB" b="1" i="1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Spende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b="1" i="1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s:</a:t>
            </a:r>
            <a:endParaRPr b="1" i="1" u="none" strike="noStrike" cap="none" dirty="0">
              <a:solidFill>
                <a:srgbClr val="2F5496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Calibri" panose="020F0502020204030204"/>
              <a:buNone/>
            </a:pPr>
            <a:r>
              <a:rPr lang="en-GB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Campaign1</a:t>
            </a:r>
            <a:r>
              <a:rPr lang="en-GB" b="1" i="0" u="none" strike="noStrike" cap="none" dirty="0">
                <a:solidFill>
                  <a:srgbClr val="2F549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spen</a:t>
            </a:r>
            <a:r>
              <a:rPr lang="en-GB" i="0" u="none" strike="noStrike" cap="none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 mos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i="0" u="none" strike="noStrike" cap="none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2,333 INR</a:t>
            </a:r>
            <a:r>
              <a:rPr lang="en-GB" i="0" u="none" strike="noStrike" cap="none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i="0" u="none" strike="noStrike" cap="none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i="0" u="none" strike="noStrike" cap="none" dirty="0">
                <a:solidFill>
                  <a:srgbClr val="5D213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ll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i="0" u="none" strike="noStrike" cap="none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 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Camp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i="0" u="none" strike="noStrike" cap="none" dirty="0">
                <a:solidFill>
                  <a:srgbClr val="34548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</a:t>
            </a:r>
            <a:r>
              <a:rPr lang="en-GB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(1,579 INR)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mpa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 </a:t>
            </a:r>
            <a:r>
              <a:rPr lang="en-GB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(1,035 INR).</a:t>
            </a:r>
            <a:endParaRPr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i="0" u="none" strike="noStrike" cap="none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b="1" i="1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b="1" i="1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Spe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b="1" i="1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b="1" i="1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GB" b="1" i="1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200"/>
              <a:buFont typeface="Calibri" panose="020F0502020204030204"/>
              <a:buNone/>
            </a:pPr>
            <a:r>
              <a:rPr lang="en-GB" i="0" u="none" strike="noStrike" cap="none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5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spen</a:t>
            </a:r>
            <a:r>
              <a:rPr lang="en-GB" i="0" u="none" strike="noStrike" cap="none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 </a:t>
            </a:r>
            <a:r>
              <a:rPr lang="en-GB" i="0" u="none" strike="noStrike" cap="none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eas</a:t>
            </a:r>
            <a:r>
              <a:rPr lang="en-GB" i="0" u="none" strike="noStrike" cap="none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 </a:t>
            </a:r>
            <a:r>
              <a:rPr lang="en-GB" b="1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838 INR</a:t>
            </a:r>
            <a:r>
              <a:rPr lang="en-GB" i="0" u="none" strike="noStrike" cap="none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 Campa</a:t>
            </a:r>
            <a:r>
              <a:rPr lang="en-GB" i="0" u="none" strike="noStrike" cap="none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 </a:t>
            </a:r>
            <a:r>
              <a:rPr lang="en-GB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spend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 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GB" i="0" u="none" strike="noStrike" cap="none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nally more </a:t>
            </a:r>
            <a:r>
              <a:rPr lang="en-GB" i="0" u="none" strike="noStrike" cap="none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i="0" u="none" strike="noStrike" cap="none" dirty="0">
                <a:solidFill>
                  <a:srgbClr val="5D213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ll 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unde</a:t>
            </a:r>
            <a:r>
              <a:rPr lang="en-GB" i="0" u="none" strike="noStrike" cap="none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 </a:t>
            </a:r>
            <a:r>
              <a:rPr lang="en-GB" i="0" u="none" strike="noStrike" cap="none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900 </a:t>
            </a:r>
            <a:r>
              <a:rPr lang="en-GB" i="0" u="none" strike="noStrike" cap="none" dirty="0">
                <a:solidFill>
                  <a:srgbClr val="21217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i="0" u="none" strike="noStrike" cap="none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NR</a:t>
            </a:r>
            <a:r>
              <a:rPr lang="en-GB" i="0" u="none" strike="noStrike" cap="none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).</a:t>
            </a: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48721" y="87785"/>
            <a:ext cx="1514241" cy="409651"/>
            <a:chOff x="248721" y="146305"/>
            <a:chExt cx="1514241" cy="409651"/>
          </a:xfrm>
          <a:solidFill>
            <a:srgbClr val="002060"/>
          </a:solidFill>
        </p:grpSpPr>
        <p:sp>
          <p:nvSpPr>
            <p:cNvPr id="2" name="Rectangle: Rounded Corners 1"/>
            <p:cNvSpPr/>
            <p:nvPr/>
          </p:nvSpPr>
          <p:spPr>
            <a:xfrm>
              <a:off x="248721" y="146305"/>
              <a:ext cx="1514241" cy="40965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6499" y="146305"/>
              <a:ext cx="1294790" cy="400110"/>
            </a:xfrm>
            <a:prstGeom prst="rect">
              <a:avLst/>
            </a:prstGeom>
            <a:grp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000" b="0" cap="none" spc="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Overview</a:t>
              </a:r>
              <a:endParaRPr lang="en-US" sz="20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5" name="Chart 4"/>
          <p:cNvGraphicFramePr/>
          <p:nvPr/>
        </p:nvGraphicFramePr>
        <p:xfrm>
          <a:off x="625451" y="736091"/>
          <a:ext cx="73993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/>
        </p:nvSpPr>
        <p:spPr>
          <a:xfrm>
            <a:off x="5169950" y="929450"/>
            <a:ext cx="3705000" cy="36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5080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rgbClr val="59A14F"/>
              </a:buClr>
              <a:buSzPts val="1800"/>
              <a:buFont typeface="Calibri" panose="020F0502020204030204"/>
              <a:buNone/>
            </a:pPr>
            <a:r>
              <a:rPr lang="en-US" sz="1800" b="1" u="sng" dirty="0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Impressions</a:t>
            </a:r>
            <a:endParaRPr lang="en-US" sz="1100" dirty="0">
              <a:solidFill>
                <a:schemeClr val="tx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5080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lang="en-US" sz="1200" dirty="0">
              <a:solidFill>
                <a:srgbClr val="59A14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US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P</a:t>
            </a:r>
            <a:r>
              <a:rPr lang="en-US" sz="1200" b="1" i="1" dirty="0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 Ca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mp</a:t>
            </a:r>
            <a:r>
              <a:rPr lang="en-US" sz="1200" b="1" i="1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1200" b="1" i="1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US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s:</a:t>
            </a:r>
            <a:endParaRPr lang="en-US"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2 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eads </a:t>
            </a:r>
            <a:r>
              <a:rPr lang="en-US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wi</a:t>
            </a:r>
            <a:r>
              <a:rPr lang="en-US" sz="1200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 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67</a:t>
            </a:r>
            <a:r>
              <a:rPr lang="en-US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mpress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ons</a:t>
            </a:r>
            <a:r>
              <a:rPr lang="en-US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1200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ll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 b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7 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65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215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nd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 </a:t>
            </a:r>
            <a:r>
              <a:rPr lang="en-US" sz="1200" b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47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13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</a:t>
            </a:r>
            <a:r>
              <a:rPr lang="en-US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r>
              <a:rPr lang="en-US" sz="1200" dirty="0">
                <a:solidFill>
                  <a:srgbClr val="21217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11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lang="en-US"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US" sz="12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US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</a:t>
            </a:r>
            <a:r>
              <a:rPr lang="en-US" sz="1200" b="1" i="1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US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Perfo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 Ca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gns</a:t>
            </a:r>
            <a:r>
              <a:rPr lang="en-US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lang="en-US"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US" sz="1200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tly u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nder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pe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orme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US" sz="1200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 on</a:t>
            </a:r>
            <a:r>
              <a:rPr lang="en-US" sz="1200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2900 </a:t>
            </a:r>
            <a:r>
              <a:rPr lang="en-US" sz="1200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press</a:t>
            </a:r>
            <a:r>
              <a:rPr lang="en-US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ons</a:t>
            </a:r>
            <a:r>
              <a:rPr lang="en-US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ollowe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US" sz="1200" dirty="0">
                <a:solidFill>
                  <a:srgbClr val="4B23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(3</a:t>
            </a:r>
            <a:r>
              <a:rPr lang="en-US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57</a:t>
            </a:r>
            <a:r>
              <a:rPr lang="en-US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</a:t>
            </a:r>
            <a:r>
              <a:rPr lang="en-US" sz="1200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(4</a:t>
            </a:r>
            <a:r>
              <a:rPr lang="en-US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US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09</a:t>
            </a:r>
            <a:r>
              <a:rPr lang="en-US" sz="1200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US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).</a:t>
            </a:r>
            <a:endParaRPr lang="en-US"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79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lang="en-US" sz="1200" b="1" u="sng" dirty="0">
              <a:solidFill>
                <a:srgbClr val="342F3B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79000"/>
              </a:lnSpc>
              <a:spcBef>
                <a:spcPts val="100"/>
              </a:spcBef>
              <a:spcAft>
                <a:spcPts val="0"/>
              </a:spcAft>
              <a:buClr>
                <a:srgbClr val="F28E2B"/>
              </a:buClr>
              <a:buSzPts val="1800"/>
              <a:buFont typeface="Calibri" panose="020F0502020204030204"/>
              <a:buNone/>
            </a:pPr>
            <a:r>
              <a:rPr lang="en-GB" sz="1800" b="1" u="sng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Reach</a:t>
            </a:r>
            <a:endParaRPr sz="1100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79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GB" sz="12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</a:t>
            </a:r>
            <a:r>
              <a:rPr lang="en-GB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P</a:t>
            </a:r>
            <a:r>
              <a:rPr lang="en-GB" sz="1200" b="1" i="1" dirty="0">
                <a:solidFill>
                  <a:srgbClr val="342F3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rfo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 Ca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mp</a:t>
            </a:r>
            <a:r>
              <a:rPr lang="en-GB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sz="1200" b="1" i="1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</a:t>
            </a:r>
            <a:r>
              <a:rPr lang="en-GB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s:</a:t>
            </a:r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2 ach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eved </a:t>
            </a:r>
            <a:r>
              <a:rPr lang="en-GB" sz="1200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 h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ghes</a:t>
            </a:r>
            <a:r>
              <a:rPr lang="en-GB" sz="1200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each 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 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46</a:t>
            </a:r>
            <a:r>
              <a:rPr lang="en-GB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979</a:t>
            </a:r>
            <a:r>
              <a:rPr lang="en-GB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sz="1200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sz="1200" dirty="0">
                <a:solidFill>
                  <a:srgbClr val="5D213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ll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 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by Camp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r>
              <a:rPr lang="en-GB" sz="1200" dirty="0">
                <a:solidFill>
                  <a:srgbClr val="34548E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 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1,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83</a:t>
            </a:r>
            <a:r>
              <a:rPr lang="en-GB" sz="1200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 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</a:t>
            </a:r>
            <a:r>
              <a:rPr lang="en-GB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668)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sz="1100"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endParaRPr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</a:t>
            </a:r>
            <a:r>
              <a:rPr lang="en-GB" sz="1200" b="1" i="1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sz="1200" b="1" i="1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est Perfo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ng Ca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pa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b="1" i="1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gns</a:t>
            </a:r>
            <a:r>
              <a:rPr lang="en-GB" sz="1200" b="1" i="1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:</a:t>
            </a:r>
            <a:endParaRPr sz="1200" b="1" i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35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43D54"/>
              </a:buClr>
              <a:buSzPts val="1200"/>
              <a:buFont typeface="Calibri" panose="020F0502020204030204"/>
              <a:buNone/>
            </a:pP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sz="1200" dirty="0">
                <a:solidFill>
                  <a:srgbClr val="703F2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 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ha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 </a:t>
            </a:r>
            <a:r>
              <a:rPr lang="en-GB" sz="1200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he </a:t>
            </a:r>
            <a:r>
              <a:rPr lang="en-GB" sz="1200" dirty="0">
                <a:solidFill>
                  <a:srgbClr val="214B9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es</a:t>
            </a:r>
            <a:r>
              <a:rPr lang="en-GB" sz="1200" dirty="0">
                <a:solidFill>
                  <a:srgbClr val="72544D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each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at 2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555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 </a:t>
            </a:r>
            <a:r>
              <a:rPr lang="en-GB" sz="1200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ll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ed b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</a:t>
            </a:r>
            <a:r>
              <a:rPr lang="en-GB" sz="1200" dirty="0">
                <a:solidFill>
                  <a:srgbClr val="6E212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GB" sz="1200" dirty="0">
                <a:solidFill>
                  <a:srgbClr val="807C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GB" sz="1200" dirty="0">
                <a:solidFill>
                  <a:srgbClr val="283F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87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 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Campa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gn </a:t>
            </a:r>
            <a:r>
              <a:rPr lang="en-GB" sz="1200" dirty="0">
                <a:solidFill>
                  <a:srgbClr val="5B3B4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 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r>
              <a:rPr lang="en-GB" sz="1200" dirty="0">
                <a:solidFill>
                  <a:srgbClr val="59526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</a:t>
            </a:r>
            <a:r>
              <a:rPr lang="en-GB" sz="1200" dirty="0">
                <a:solidFill>
                  <a:srgbClr val="706B7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,</a:t>
            </a:r>
            <a:r>
              <a:rPr lang="en-GB" sz="1200" dirty="0">
                <a:solidFill>
                  <a:srgbClr val="443D5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307</a:t>
            </a:r>
            <a:r>
              <a:rPr lang="en-GB" sz="1200" dirty="0">
                <a:solidFill>
                  <a:srgbClr val="625E85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r>
              <a:rPr lang="en-GB" sz="1200" dirty="0">
                <a:solidFill>
                  <a:srgbClr val="21217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12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-29394" y="51206"/>
            <a:ext cx="2589707" cy="358446"/>
            <a:chOff x="237127" y="-109385"/>
            <a:chExt cx="1500571" cy="438062"/>
          </a:xfrm>
          <a:solidFill>
            <a:srgbClr val="002060"/>
          </a:solidFill>
        </p:grpSpPr>
        <p:sp>
          <p:nvSpPr>
            <p:cNvPr id="5" name="Rectangle: Rounded Corners 4"/>
            <p:cNvSpPr/>
            <p:nvPr/>
          </p:nvSpPr>
          <p:spPr>
            <a:xfrm>
              <a:off x="313666" y="-80974"/>
              <a:ext cx="1322827" cy="409651"/>
            </a:xfrm>
            <a:prstGeom prst="round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7127" y="-109385"/>
              <a:ext cx="1500571" cy="40212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800" b="0" cap="none" spc="0" dirty="0">
                  <a:ln w="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Impression Vs Reach</a:t>
              </a:r>
              <a:endParaRPr lang="en-US" sz="1800" b="0" cap="none" spc="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14" name="Chart 13"/>
          <p:cNvGraphicFramePr/>
          <p:nvPr/>
        </p:nvGraphicFramePr>
        <p:xfrm>
          <a:off x="336503" y="490121"/>
          <a:ext cx="3891686" cy="21287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5" name="Chart 14"/>
          <p:cNvGraphicFramePr/>
          <p:nvPr/>
        </p:nvGraphicFramePr>
        <p:xfrm>
          <a:off x="44178" y="2649014"/>
          <a:ext cx="4184012" cy="23330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/>
        </p:nvSpPr>
        <p:spPr>
          <a:xfrm>
            <a:off x="644160" y="3911649"/>
            <a:ext cx="72831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63500" marR="0" lvl="0" indent="0" algn="l" rtl="0">
              <a:lnSpc>
                <a:spcPct val="8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</a:t>
            </a:r>
            <a:r>
              <a:rPr lang="en-GB" b="1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young adults </a:t>
            </a: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(18 – 24) makes up the highest number of Age group that saw the Ads, followed by </a:t>
            </a:r>
            <a:r>
              <a:rPr lang="en-GB" b="1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Teens</a:t>
            </a:r>
            <a:r>
              <a:rPr lang="en-GB" b="1" dirty="0">
                <a:solidFill>
                  <a:srgbClr val="59A14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(13 – 17)</a:t>
            </a:r>
            <a:endParaRPr b="1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825142" y="878280"/>
          <a:ext cx="514624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24361" y="219457"/>
            <a:ext cx="2933396" cy="346709"/>
            <a:chOff x="716890" y="241402"/>
            <a:chExt cx="2933396" cy="346709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716890" y="241402"/>
              <a:ext cx="2933396" cy="346709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75412" y="248717"/>
              <a:ext cx="28748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i="0" u="none" strike="noStrike" baseline="0" dirty="0">
                  <a:solidFill>
                    <a:schemeClr val="bg1"/>
                  </a:solidFill>
                </a:rPr>
                <a:t>Ad Viewers Across Age Groups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/>
        </p:nvSpPr>
        <p:spPr>
          <a:xfrm>
            <a:off x="732487" y="4273659"/>
            <a:ext cx="8016492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7 has the lowest click-through rate (CTR) followed by Campaign 9,  while Campaign 3 has the lowest number of Clicks.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17044" y="44904"/>
            <a:ext cx="3701492" cy="422515"/>
            <a:chOff x="175564" y="30274"/>
            <a:chExt cx="3701492" cy="422515"/>
          </a:xfrm>
        </p:grpSpPr>
        <p:sp>
          <p:nvSpPr>
            <p:cNvPr id="3" name="Rectangle: Rounded Corners 2"/>
            <p:cNvSpPr/>
            <p:nvPr/>
          </p:nvSpPr>
          <p:spPr>
            <a:xfrm>
              <a:off x="175564" y="87782"/>
              <a:ext cx="3679546" cy="3650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Google Shape;185;p32"/>
            <p:cNvSpPr txBox="1"/>
            <p:nvPr/>
          </p:nvSpPr>
          <p:spPr>
            <a:xfrm>
              <a:off x="237550" y="30274"/>
              <a:ext cx="3639506" cy="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2000" b="1" dirty="0">
                  <a:solidFill>
                    <a:schemeClr val="bg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Campaign Efficiency Analysis</a:t>
              </a:r>
              <a:endParaRPr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2125"/>
                </a:buClr>
                <a:buSzPts val="3300"/>
                <a:buFont typeface="Arial" panose="020B0604020202020204"/>
                <a:buNone/>
              </a:pPr>
              <a:endParaRPr sz="2000" b="1" dirty="0">
                <a:solidFill>
                  <a:schemeClr val="bg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  <p:graphicFrame>
        <p:nvGraphicFramePr>
          <p:cNvPr id="5" name="Chart 4"/>
          <p:cNvGraphicFramePr/>
          <p:nvPr/>
        </p:nvGraphicFramePr>
        <p:xfrm>
          <a:off x="549666" y="768185"/>
          <a:ext cx="7811606" cy="3322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/>
        </p:nvSpPr>
        <p:spPr>
          <a:xfrm>
            <a:off x="6077559" y="1567350"/>
            <a:ext cx="2612899" cy="2223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8 has the highest number of unique click-through rate (CTR) while Campaign 3 also maintained the second lowest number of unique Clicks.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It’s safe to conclude that CTR is relative to Unique CTR.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While Click is relative to Unique Click.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373075" y="724205"/>
          <a:ext cx="5610758" cy="3928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7044" y="44904"/>
            <a:ext cx="4528108" cy="422515"/>
            <a:chOff x="175564" y="30274"/>
            <a:chExt cx="3701492" cy="42251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75564" y="87782"/>
              <a:ext cx="3679546" cy="3650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185;p32"/>
            <p:cNvSpPr txBox="1"/>
            <p:nvPr/>
          </p:nvSpPr>
          <p:spPr>
            <a:xfrm>
              <a:off x="237550" y="30274"/>
              <a:ext cx="3639506" cy="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2000" b="1" dirty="0">
                  <a:solidFill>
                    <a:schemeClr val="bg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Campaign Efficiency Analysis Contd.</a:t>
              </a:r>
              <a:endParaRPr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2125"/>
                </a:buClr>
                <a:buSzPts val="3300"/>
                <a:buFont typeface="Arial" panose="020B0604020202020204"/>
                <a:buNone/>
              </a:pPr>
              <a:endParaRPr sz="2000" b="1" dirty="0">
                <a:solidFill>
                  <a:schemeClr val="bg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/>
        </p:nvSpPr>
        <p:spPr>
          <a:xfrm>
            <a:off x="803758" y="4061024"/>
            <a:ext cx="730148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Campaign 3 has the highest Average cost per click while Campaign 8 has the lowest cost per click.</a:t>
            </a:r>
            <a:endParaRPr dirty="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" name="Chart 1"/>
          <p:cNvGraphicFramePr/>
          <p:nvPr/>
        </p:nvGraphicFramePr>
        <p:xfrm>
          <a:off x="1249102" y="797813"/>
          <a:ext cx="6410795" cy="3013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17044" y="44904"/>
            <a:ext cx="4528108" cy="422515"/>
            <a:chOff x="175564" y="30274"/>
            <a:chExt cx="3701492" cy="422515"/>
          </a:xfrm>
        </p:grpSpPr>
        <p:sp>
          <p:nvSpPr>
            <p:cNvPr id="4" name="Rectangle: Rounded Corners 3"/>
            <p:cNvSpPr/>
            <p:nvPr/>
          </p:nvSpPr>
          <p:spPr>
            <a:xfrm>
              <a:off x="175564" y="87782"/>
              <a:ext cx="3679546" cy="36500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Google Shape;185;p32"/>
            <p:cNvSpPr txBox="1"/>
            <p:nvPr/>
          </p:nvSpPr>
          <p:spPr>
            <a:xfrm>
              <a:off x="237550" y="30274"/>
              <a:ext cx="3639506" cy="41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 panose="020F0502020204030204"/>
                <a:buNone/>
              </a:pPr>
              <a:r>
                <a:rPr lang="en-GB" sz="2000" b="1" dirty="0">
                  <a:solidFill>
                    <a:schemeClr val="bg1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Campaign Efficiency Analysis Contd.</a:t>
              </a:r>
              <a:endParaRPr sz="2000" b="1" dirty="0">
                <a:solidFill>
                  <a:schemeClr val="bg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  <a:p>
              <a:pPr marL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D2125"/>
                </a:buClr>
                <a:buSzPts val="3300"/>
                <a:buFont typeface="Arial" panose="020B0604020202020204"/>
                <a:buNone/>
              </a:pPr>
              <a:endParaRPr sz="2000" b="1" dirty="0">
                <a:solidFill>
                  <a:schemeClr val="bg1"/>
                </a:solidFill>
                <a:highlight>
                  <a:schemeClr val="lt1"/>
                </a:highlight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3689</Words>
  <Application>WPS Presentation</Application>
  <PresentationFormat>On-screen Show (16:9)</PresentationFormat>
  <Paragraphs>114</Paragraphs>
  <Slides>14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Arial</vt:lpstr>
      <vt:lpstr>Calibri</vt:lpstr>
      <vt:lpstr>Roboto</vt:lpstr>
      <vt:lpstr>Microsoft YaHei</vt:lpstr>
      <vt:lpstr>Arial Unicode MS</vt:lpstr>
      <vt:lpstr>Simple Light</vt:lpstr>
      <vt:lpstr>Office Theme</vt:lpstr>
      <vt:lpstr>PowerPoint 演示文稿</vt:lpstr>
      <vt:lpstr>About</vt:lpstr>
      <vt:lpstr>The Ads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Insights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Oluwakemi oparemi</dc:creator>
  <cp:lastModifiedBy>USER</cp:lastModifiedBy>
  <cp:revision>12</cp:revision>
  <dcterms:created xsi:type="dcterms:W3CDTF">2025-10-19T14:55:10Z</dcterms:created>
  <dcterms:modified xsi:type="dcterms:W3CDTF">2025-10-20T08:59:41Z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3788E5C83C934F799F691B867C670E6C_13</vt:lpwstr>
  </property>
  <property fmtid="{D5CDD505-2E9C-101B-9397-08002B2CF9AE}" pid="3" name="KSOProductBuildVer">
    <vt:lpwstr>1033-12.2.0.22549</vt:lpwstr>
  </property>
</Properties>
</file>