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1_4F692933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9" r:id="rId7"/>
    <p:sldId id="275" r:id="rId8"/>
    <p:sldId id="259" r:id="rId9"/>
    <p:sldId id="261" r:id="rId10"/>
    <p:sldId id="272" r:id="rId11"/>
    <p:sldId id="273" r:id="rId12"/>
    <p:sldId id="270" r:id="rId13"/>
    <p:sldId id="274" r:id="rId14"/>
    <p:sldId id="276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7A9228-F6C6-6B81-914E-ADFCD32AE892}" name="Woods, Avery" initials="AW" userId="S::woodsa@msoe.edu::6c26f5a5-c5b4-4dce-8930-36d1430149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47B28-4F57-42C7-B3C6-3EC7ADC523EC}" v="2535" dt="2024-04-29T16:58:22.125"/>
    <p1510:client id="{C8BF7214-51CF-4B8A-9592-84A5F24372D1}" v="16" dt="2024-04-29T02:07:01.784"/>
    <p1510:client id="{D776E661-9357-42EF-8E9B-E07DD02D0E43}" v="24" dt="2024-04-29T17:14:5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5" autoAdjust="0"/>
  </p:normalViewPr>
  <p:slideViewPr>
    <p:cSldViewPr snapToGrid="0">
      <p:cViewPr>
        <p:scale>
          <a:sx n="65" d="100"/>
          <a:sy n="65" d="100"/>
        </p:scale>
        <p:origin x="70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1_4F692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592FBF-A2BB-4A8D-97D3-F5994C99406F}" authorId="{2D7A9228-F6C6-6B81-914E-ADFCD32AE892}" created="2024-04-29T02:24:19.54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32291891" sldId="257"/>
      <ac:spMk id="2" creationId="{00000000-0000-0000-0000-000000000000}"/>
    </ac:deMkLst>
    <p188:txBody>
      <a:bodyPr/>
      <a:lstStyle/>
      <a:p>
        <a:r>
          <a:rPr lang="en-US"/>
          <a:t>OUR BELOVED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/>
            <a:t>Hash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>
        <a:solidFill>
          <a:schemeClr val="accent1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/>
            <a:t>Mod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>
        <a:solidFill>
          <a:schemeClr val="accent1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/>
            <a:t>Flip Bit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/>
            <a:t>Hash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>
        <a:solidFill>
          <a:schemeClr val="accent1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/>
            <a:t>Mod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>
        <a:solidFill>
          <a:schemeClr val="accent1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/>
            <a:t>Check Bit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Hash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Mod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Flip Bit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9525" cap="flat" cmpd="sng" algn="ctr">
          <a:solidFill>
            <a:schemeClr val="accent6">
              <a:alpha val="9000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9525" cap="flat" cmpd="sng" algn="ctr">
          <a:solidFill>
            <a:schemeClr val="accent6">
              <a:alpha val="9000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Hash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Mod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Check Bit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9525" cap="flat" cmpd="sng" algn="ctr">
          <a:solidFill>
            <a:schemeClr val="accent6">
              <a:alpha val="9000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9525" cap="flat" cmpd="sng" algn="ctr">
          <a:solidFill>
            <a:schemeClr val="accent6">
              <a:alpha val="9000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*Does </a:t>
            </a:r>
            <a:r>
              <a:rPr lang="en-US" b="1" i="1" dirty="0"/>
              <a:t>NOT</a:t>
            </a:r>
            <a:r>
              <a:rPr lang="en-US" i="1" dirty="0"/>
              <a:t> store elements*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Bitcoin’s SPV wallet system for checking if a transaction is valid</a:t>
            </a:r>
          </a:p>
          <a:p>
            <a:r>
              <a:rPr lang="en-US" dirty="0"/>
              <a:t>Ethereum uses </a:t>
            </a:r>
            <a:r>
              <a:rPr lang="en-US" dirty="0" err="1"/>
              <a:t>BloomFilter</a:t>
            </a:r>
            <a:r>
              <a:rPr lang="en-US" dirty="0"/>
              <a:t> to search for information in their blockchain</a:t>
            </a:r>
          </a:p>
          <a:p>
            <a:r>
              <a:rPr lang="en-US" dirty="0"/>
              <a:t>No false negatives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False negatives are NOT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4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Fruit flies use a natural, altered version of the </a:t>
            </a:r>
            <a:r>
              <a:rPr lang="en-US" dirty="0" err="1"/>
              <a:t>BloomFilter</a:t>
            </a:r>
            <a:r>
              <a:rPr lang="en-US" dirty="0"/>
              <a:t> to detect the novelty of smells based on the last time they encountered it</a:t>
            </a:r>
          </a:p>
          <a:p>
            <a:r>
              <a:rPr lang="en-US" dirty="0"/>
              <a:t>Covered Bitcoin &amp; Ethereum already</a:t>
            </a:r>
          </a:p>
          <a:p>
            <a:r>
              <a:rPr lang="en-US" dirty="0"/>
              <a:t>Bing uses hierarchical </a:t>
            </a:r>
            <a:r>
              <a:rPr lang="en-US" dirty="0" err="1"/>
              <a:t>BloomFilters</a:t>
            </a:r>
            <a:r>
              <a:rPr lang="en-US" dirty="0"/>
              <a:t> for search indices</a:t>
            </a:r>
          </a:p>
          <a:p>
            <a:r>
              <a:rPr lang="en-US" dirty="0"/>
              <a:t>Chrome: Checking for malicious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F69293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65148-cryptocurrency-logo-tether-ethereum-bitcoin-free-photo-pn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r.wikipedia.org/wiki/Fichier:Bitcoin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://commons.wikimedia.org/wiki/File:Bing_logo_(2016).svg" TargetMode="External"/><Relationship Id="rId4" Type="http://schemas.openxmlformats.org/officeDocument/2006/relationships/hyperlink" Target="https://commons.wikimedia.org/wiki/File:Google_Chrome_icon_(2011).png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Bloom Filter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/>
              <a:t>Elias Furst &amp; Avery Woods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63635948-34F6-6058-B002-4C8591617859}"/>
              </a:ext>
            </a:extLst>
          </p:cNvPr>
          <p:cNvSpPr/>
          <p:nvPr/>
        </p:nvSpPr>
        <p:spPr>
          <a:xfrm rot="15078095">
            <a:off x="4884244" y="3602618"/>
            <a:ext cx="3200400" cy="81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BloomFilter</a:t>
            </a:r>
            <a:r>
              <a:rPr lang="en-US" b="1" err="1"/>
              <a:t>.contains</a:t>
            </a:r>
            <a:r>
              <a:rPr lang="en-US" b="1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Hash the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Calculate modulus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Check bit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819096" lvl="1" indent="-514350">
                  <a:buFont typeface="+mj-lt"/>
                  <a:buAutoNum type="alphaLcPeriod"/>
                </a:pPr>
                <a:r>
                  <a:rPr lang="en-US"/>
                  <a:t>If 0, break loop and return 	false</a:t>
                </a:r>
                <a:r>
                  <a:rPr lang="en-US">
                    <a:solidFill>
                      <a:schemeClr val="accent1"/>
                    </a:solidFill>
                  </a:rPr>
                  <a:t> </a:t>
                </a:r>
              </a:p>
              <a:p>
                <a:pPr marL="819096" lvl="1" indent="-514350">
                  <a:buFont typeface="+mj-lt"/>
                  <a:buAutoNum type="alphaLcPeriod"/>
                </a:pPr>
                <a:r>
                  <a:rPr lang="en-US"/>
                  <a:t>If 1, repeat steps </a:t>
                </a:r>
                <a:r>
                  <a:rPr lang="en-US">
                    <a:solidFill>
                      <a:schemeClr val="accent1"/>
                    </a:solidFill>
                  </a:rPr>
                  <a:t>1. – 3.</a:t>
                </a:r>
                <a:r>
                  <a:rPr lang="en-US"/>
                  <a:t> up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times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21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754095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10DABA-8BE1-E233-0D0B-A74D3CAAF1DC}"/>
                  </a:ext>
                </a:extLst>
              </p:cNvPr>
              <p:cNvSpPr/>
              <p:nvPr/>
            </p:nvSpPr>
            <p:spPr>
              <a:xfrm>
                <a:off x="6092824" y="5326534"/>
                <a:ext cx="1185324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cap="none" spc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400" b="1" i="1" cap="none" spc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4400" b="1" cap="none" spc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10DABA-8BE1-E233-0D0B-A74D3CAAF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824" y="5326534"/>
                <a:ext cx="1185324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FAE59C-F6AA-33BC-BB58-0A154E4F826E}"/>
                  </a:ext>
                </a:extLst>
              </p:cNvPr>
              <p:cNvSpPr txBox="1"/>
              <p:nvPr/>
            </p:nvSpPr>
            <p:spPr>
              <a:xfrm>
                <a:off x="455612" y="5108498"/>
                <a:ext cx="6108700" cy="16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/>
              </a:p>
              <a:p>
                <a:pPr algn="ctr"/>
                <a:r>
                  <a:rPr lang="en-US" b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i="1"/>
              </a:p>
              <a:p>
                <a:pPr algn="ctr"/>
                <a:r>
                  <a:rPr lang="en-US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/>
              </a:p>
              <a:p>
                <a:pPr algn="ctr"/>
                <a:r>
                  <a:rPr lang="en-US"/>
                  <a:t>multiple hash 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FAE59C-F6AA-33BC-BB58-0A154E4F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" y="5108498"/>
                <a:ext cx="6108700" cy="1600375"/>
              </a:xfrm>
              <a:prstGeom prst="rect">
                <a:avLst/>
              </a:prstGeom>
              <a:blipFill>
                <a:blip r:embed="rId10"/>
                <a:stretch>
                  <a:fillRect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6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86A-0D58-146A-6FAF-D2871D35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pic>
        <p:nvPicPr>
          <p:cNvPr id="4" name="Picture 3" descr="A logo of a google chrome browser&#10;&#10;Description automatically generated">
            <a:extLst>
              <a:ext uri="{FF2B5EF4-FFF2-40B4-BE49-F238E27FC236}">
                <a16:creationId xmlns:a16="http://schemas.microsoft.com/office/drawing/2014/main" id="{396EAD44-05B3-5362-C66D-F8CF8958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46612" y="2667000"/>
            <a:ext cx="2234997" cy="2234997"/>
          </a:xfrm>
          <a:prstGeom prst="rect">
            <a:avLst/>
          </a:prstGeom>
        </p:spPr>
      </p:pic>
      <p:pic>
        <p:nvPicPr>
          <p:cNvPr id="7" name="Picture 6" descr="A white and orange bitcoin sign&#10;&#10;Description automatically generated">
            <a:extLst>
              <a:ext uri="{FF2B5EF4-FFF2-40B4-BE49-F238E27FC236}">
                <a16:creationId xmlns:a16="http://schemas.microsoft.com/office/drawing/2014/main" id="{D8E0D6C4-987F-8C10-3647-07C4AEE6D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38209" y="2209800"/>
            <a:ext cx="1371600" cy="1371600"/>
          </a:xfrm>
          <a:prstGeom prst="rect">
            <a:avLst/>
          </a:prstGeom>
        </p:spPr>
      </p:pic>
      <p:pic>
        <p:nvPicPr>
          <p:cNvPr id="10" name="Picture 9" descr="A black and grey logo&#10;&#10;Description automatically generated">
            <a:extLst>
              <a:ext uri="{FF2B5EF4-FFF2-40B4-BE49-F238E27FC236}">
                <a16:creationId xmlns:a16="http://schemas.microsoft.com/office/drawing/2014/main" id="{98642B25-7992-2DDC-4D47-AD280316E1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17194" y="3466618"/>
            <a:ext cx="1827212" cy="1827212"/>
          </a:xfrm>
          <a:prstGeom prst="rect">
            <a:avLst/>
          </a:prstGeom>
        </p:spPr>
      </p:pic>
      <p:pic>
        <p:nvPicPr>
          <p:cNvPr id="13" name="Picture 12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0B18FA06-0467-7A3F-3B7D-EC528D32FB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89812" y="4800600"/>
            <a:ext cx="3198813" cy="1294520"/>
          </a:xfrm>
          <a:prstGeom prst="rect">
            <a:avLst/>
          </a:prstGeom>
        </p:spPr>
      </p:pic>
      <p:pic>
        <p:nvPicPr>
          <p:cNvPr id="16" name="Picture 15" descr="A colorful insect with black background&#10;&#10;Description automatically generated">
            <a:extLst>
              <a:ext uri="{FF2B5EF4-FFF2-40B4-BE49-F238E27FC236}">
                <a16:creationId xmlns:a16="http://schemas.microsoft.com/office/drawing/2014/main" id="{CAE3E2BB-01BF-D5C7-211A-926E9D14F1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70" y="1201179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2FD-FD5C-EA09-362B-1EAC4531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DEMONSTRATION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7763-439C-BC60-E003-6C2C239B7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it away, </a:t>
            </a:r>
            <a:r>
              <a:rPr lang="en-US" err="1"/>
              <a:t>elias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59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b="1"/>
              <a:t>time-</a:t>
            </a:r>
            <a:r>
              <a:rPr lang="en-US"/>
              <a:t> and </a:t>
            </a:r>
            <a:r>
              <a:rPr lang="en-US" b="1"/>
              <a:t>space-efficient</a:t>
            </a:r>
            <a:r>
              <a:rPr lang="en-US"/>
              <a:t> way to check if a dataset </a:t>
            </a:r>
            <a:r>
              <a:rPr lang="en-US" b="1"/>
              <a:t>contains</a:t>
            </a:r>
            <a:r>
              <a:rPr lang="en-US"/>
              <a:t> an element?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Enter, Bloom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220980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Concept:</a:t>
            </a:r>
          </a:p>
          <a:p>
            <a:pPr lvl="1"/>
            <a:r>
              <a:rPr lang="en-US" sz="2800" dirty="0"/>
              <a:t>Bit array of a </a:t>
            </a:r>
            <a:r>
              <a:rPr lang="en-US" sz="2800" b="1" dirty="0"/>
              <a:t>static</a:t>
            </a:r>
            <a:r>
              <a:rPr lang="en-US" sz="2800" dirty="0"/>
              <a:t> size</a:t>
            </a:r>
          </a:p>
          <a:p>
            <a:pPr lvl="1"/>
            <a:r>
              <a:rPr lang="en-US" sz="2800" dirty="0"/>
              <a:t>A set of </a:t>
            </a:r>
            <a:r>
              <a:rPr lang="en-US" sz="2800" b="1" dirty="0"/>
              <a:t>hash functions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Consists of </a:t>
            </a:r>
            <a:r>
              <a:rPr lang="en-US" sz="2800" b="1" dirty="0"/>
              <a:t>.contains() </a:t>
            </a:r>
            <a:r>
              <a:rPr lang="en-US" sz="2800" dirty="0"/>
              <a:t>and </a:t>
            </a:r>
            <a:r>
              <a:rPr lang="en-US" sz="2800" b="1" dirty="0"/>
              <a:t>.insert() </a:t>
            </a:r>
            <a:r>
              <a:rPr lang="en-US" sz="2800" dirty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800" dirty="0"/>
          </a:p>
        </p:txBody>
      </p:sp>
      <p:pic>
        <p:nvPicPr>
          <p:cNvPr id="10" name="Picture 9" descr="A diagram of 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FAB99B86-3985-DF9B-C250-3B6B6EB3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52" y="1905000"/>
            <a:ext cx="5078677" cy="341540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746D-88F3-E863-7021-001CFC0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23AB-A0B7-41AB-DFFA-86399FA9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180329" cy="4462272"/>
          </a:xfrm>
        </p:spPr>
        <p:txBody>
          <a:bodyPr/>
          <a:lstStyle/>
          <a:p>
            <a:r>
              <a:rPr lang="en-US"/>
              <a:t>Designed by Burton Howard Bloom</a:t>
            </a:r>
          </a:p>
          <a:p>
            <a:pPr lvl="1"/>
            <a:r>
              <a:rPr lang="en-US"/>
              <a:t>MIT Computer Science graduate</a:t>
            </a:r>
          </a:p>
          <a:p>
            <a:r>
              <a:rPr lang="en-US"/>
              <a:t>Created with a focus on ensuring that an element is contained within a dataset</a:t>
            </a:r>
          </a:p>
          <a:p>
            <a:pPr lvl="1"/>
            <a:r>
              <a:rPr lang="en-US"/>
              <a:t>Statistical possibility for error</a:t>
            </a:r>
          </a:p>
          <a:p>
            <a:r>
              <a:rPr lang="en-US"/>
              <a:t>Has improved cryptocurrency and blockchain efficiency</a:t>
            </a: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87743A8-7B35-F765-8037-AE10E0249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498600"/>
            <a:ext cx="2969127" cy="4462272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5789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 the bloom filter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389A9-9DF4-5A8D-B492-03831E15F108}"/>
              </a:ext>
            </a:extLst>
          </p:cNvPr>
          <p:cNvSpPr/>
          <p:nvPr/>
        </p:nvSpPr>
        <p:spPr>
          <a:xfrm>
            <a:off x="753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38F2F3-D38C-DB0F-DAD5-562B1E53C2A8}"/>
              </a:ext>
            </a:extLst>
          </p:cNvPr>
          <p:cNvSpPr/>
          <p:nvPr/>
        </p:nvSpPr>
        <p:spPr>
          <a:xfrm>
            <a:off x="1515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26847-C65C-88D4-23A2-6F4149DC5906}"/>
              </a:ext>
            </a:extLst>
          </p:cNvPr>
          <p:cNvSpPr/>
          <p:nvPr/>
        </p:nvSpPr>
        <p:spPr>
          <a:xfrm>
            <a:off x="2277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4D2DF-4791-8243-B1FD-808D045CBA12}"/>
              </a:ext>
            </a:extLst>
          </p:cNvPr>
          <p:cNvSpPr/>
          <p:nvPr/>
        </p:nvSpPr>
        <p:spPr>
          <a:xfrm>
            <a:off x="3039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650FB-52B0-E6FF-472F-0D791B9D6F59}"/>
              </a:ext>
            </a:extLst>
          </p:cNvPr>
          <p:cNvSpPr/>
          <p:nvPr/>
        </p:nvSpPr>
        <p:spPr>
          <a:xfrm>
            <a:off x="3801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5DD34-A51C-CB42-2983-FA2BCC78FD7A}"/>
              </a:ext>
            </a:extLst>
          </p:cNvPr>
          <p:cNvSpPr/>
          <p:nvPr/>
        </p:nvSpPr>
        <p:spPr>
          <a:xfrm>
            <a:off x="4563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9DE8D-B7D5-5ECE-3BC1-FDFDC93227A8}"/>
              </a:ext>
            </a:extLst>
          </p:cNvPr>
          <p:cNvSpPr/>
          <p:nvPr/>
        </p:nvSpPr>
        <p:spPr>
          <a:xfrm>
            <a:off x="5325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529FF-FD01-9087-4534-D351278AF089}"/>
              </a:ext>
            </a:extLst>
          </p:cNvPr>
          <p:cNvSpPr/>
          <p:nvPr/>
        </p:nvSpPr>
        <p:spPr>
          <a:xfrm>
            <a:off x="6087835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2847E-8A03-5640-B18E-A34C85A650E6}"/>
              </a:ext>
            </a:extLst>
          </p:cNvPr>
          <p:cNvSpPr/>
          <p:nvPr/>
        </p:nvSpPr>
        <p:spPr>
          <a:xfrm>
            <a:off x="6856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10213-ACD5-4815-EC71-53B5B9A2CF16}"/>
              </a:ext>
            </a:extLst>
          </p:cNvPr>
          <p:cNvSpPr/>
          <p:nvPr/>
        </p:nvSpPr>
        <p:spPr>
          <a:xfrm>
            <a:off x="7618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6D9CC-57DD-9891-36BC-C2E26AB571E3}"/>
              </a:ext>
            </a:extLst>
          </p:cNvPr>
          <p:cNvSpPr/>
          <p:nvPr/>
        </p:nvSpPr>
        <p:spPr>
          <a:xfrm>
            <a:off x="8380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05FE6-9BC1-19A6-F889-D5524D635C95}"/>
              </a:ext>
            </a:extLst>
          </p:cNvPr>
          <p:cNvSpPr/>
          <p:nvPr/>
        </p:nvSpPr>
        <p:spPr>
          <a:xfrm>
            <a:off x="9142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00B38-845E-94E3-C8F4-DF428C24C358}"/>
              </a:ext>
            </a:extLst>
          </p:cNvPr>
          <p:cNvSpPr/>
          <p:nvPr/>
        </p:nvSpPr>
        <p:spPr>
          <a:xfrm>
            <a:off x="9904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2D7F9-98C9-512D-F388-0A469A791DE9}"/>
              </a:ext>
            </a:extLst>
          </p:cNvPr>
          <p:cNvSpPr/>
          <p:nvPr/>
        </p:nvSpPr>
        <p:spPr>
          <a:xfrm>
            <a:off x="10666412" y="5757529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B5BB4-7778-80F3-A8A3-942169BC0B6D}"/>
              </a:ext>
            </a:extLst>
          </p:cNvPr>
          <p:cNvSpPr txBox="1"/>
          <p:nvPr/>
        </p:nvSpPr>
        <p:spPr>
          <a:xfrm>
            <a:off x="1528989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04098-8398-3BB0-7DD4-08ADB1415612}"/>
              </a:ext>
            </a:extLst>
          </p:cNvPr>
          <p:cNvSpPr txBox="1"/>
          <p:nvPr/>
        </p:nvSpPr>
        <p:spPr>
          <a:xfrm>
            <a:off x="766989" y="5757523"/>
            <a:ext cx="761999" cy="7429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9CCEE-EB35-6686-03FF-57E485E1B0D9}"/>
              </a:ext>
            </a:extLst>
          </p:cNvPr>
          <p:cNvSpPr txBox="1"/>
          <p:nvPr/>
        </p:nvSpPr>
        <p:spPr>
          <a:xfrm>
            <a:off x="3033258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F16D4-AF17-328B-3CBB-E976D4710E61}"/>
              </a:ext>
            </a:extLst>
          </p:cNvPr>
          <p:cNvSpPr txBox="1"/>
          <p:nvPr/>
        </p:nvSpPr>
        <p:spPr>
          <a:xfrm>
            <a:off x="2271258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7843E-8154-FAEB-BBE1-A28D0F39F1CF}"/>
              </a:ext>
            </a:extLst>
          </p:cNvPr>
          <p:cNvSpPr txBox="1"/>
          <p:nvPr/>
        </p:nvSpPr>
        <p:spPr>
          <a:xfrm>
            <a:off x="4590144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D225A-4246-EACB-F1B1-B2911FAA1D97}"/>
              </a:ext>
            </a:extLst>
          </p:cNvPr>
          <p:cNvSpPr txBox="1"/>
          <p:nvPr/>
        </p:nvSpPr>
        <p:spPr>
          <a:xfrm>
            <a:off x="3828144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E135B-B0B1-B8FE-870B-2A37EF8A3D61}"/>
              </a:ext>
            </a:extLst>
          </p:cNvPr>
          <p:cNvSpPr txBox="1"/>
          <p:nvPr/>
        </p:nvSpPr>
        <p:spPr>
          <a:xfrm>
            <a:off x="6094413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282F3-B3A5-FAA5-81D8-9F67E57812B7}"/>
              </a:ext>
            </a:extLst>
          </p:cNvPr>
          <p:cNvSpPr txBox="1"/>
          <p:nvPr/>
        </p:nvSpPr>
        <p:spPr>
          <a:xfrm>
            <a:off x="5332413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A9595A-8A4F-D500-4171-49D7BB6B4550}"/>
              </a:ext>
            </a:extLst>
          </p:cNvPr>
          <p:cNvSpPr txBox="1"/>
          <p:nvPr/>
        </p:nvSpPr>
        <p:spPr>
          <a:xfrm>
            <a:off x="7614336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059667-442A-4E78-759C-57DCC17775EA}"/>
              </a:ext>
            </a:extLst>
          </p:cNvPr>
          <p:cNvSpPr txBox="1"/>
          <p:nvPr/>
        </p:nvSpPr>
        <p:spPr>
          <a:xfrm>
            <a:off x="6852336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35408D-975B-BA4C-CF3E-ADFCD79D596F}"/>
              </a:ext>
            </a:extLst>
          </p:cNvPr>
          <p:cNvSpPr txBox="1"/>
          <p:nvPr/>
        </p:nvSpPr>
        <p:spPr>
          <a:xfrm>
            <a:off x="9118605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83A4A1-87AC-1965-9FBB-FFE3F5FA01BF}"/>
              </a:ext>
            </a:extLst>
          </p:cNvPr>
          <p:cNvSpPr txBox="1"/>
          <p:nvPr/>
        </p:nvSpPr>
        <p:spPr>
          <a:xfrm>
            <a:off x="8356605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37FB3-87F1-6C1E-CF62-B9FBBF7A7C3E}"/>
              </a:ext>
            </a:extLst>
          </p:cNvPr>
          <p:cNvSpPr txBox="1"/>
          <p:nvPr/>
        </p:nvSpPr>
        <p:spPr>
          <a:xfrm>
            <a:off x="10666412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2E082-C9A1-1824-5C45-EB0FAC41AD5C}"/>
              </a:ext>
            </a:extLst>
          </p:cNvPr>
          <p:cNvSpPr txBox="1"/>
          <p:nvPr/>
        </p:nvSpPr>
        <p:spPr>
          <a:xfrm>
            <a:off x="9904412" y="5867400"/>
            <a:ext cx="76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/>
              <a:t>12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5E50DDE0-2DD1-4CFC-08DB-32AC26240988}"/>
              </a:ext>
            </a:extLst>
          </p:cNvPr>
          <p:cNvSpPr/>
          <p:nvPr/>
        </p:nvSpPr>
        <p:spPr>
          <a:xfrm>
            <a:off x="2809819" y="3276600"/>
            <a:ext cx="920977" cy="1524000"/>
          </a:xfrm>
          <a:prstGeom prst="can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/>
              <a:t>HASH1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41A1241-5877-9F27-AAE9-C81528FD654A}"/>
              </a:ext>
            </a:extLst>
          </p:cNvPr>
          <p:cNvSpPr/>
          <p:nvPr/>
        </p:nvSpPr>
        <p:spPr>
          <a:xfrm>
            <a:off x="5627346" y="3276600"/>
            <a:ext cx="920977" cy="1524000"/>
          </a:xfrm>
          <a:prstGeom prst="can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/>
              <a:t>HASH2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6711719-2157-2980-666F-FA33AD73AA73}"/>
              </a:ext>
            </a:extLst>
          </p:cNvPr>
          <p:cNvSpPr/>
          <p:nvPr/>
        </p:nvSpPr>
        <p:spPr>
          <a:xfrm>
            <a:off x="8444873" y="3276600"/>
            <a:ext cx="920977" cy="1524000"/>
          </a:xfrm>
          <a:prstGeom prst="can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/>
              <a:t>HASH3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4D496-7B97-9A5B-5593-A8C53A70A7CF}"/>
              </a:ext>
            </a:extLst>
          </p:cNvPr>
          <p:cNvSpPr/>
          <p:nvPr/>
        </p:nvSpPr>
        <p:spPr>
          <a:xfrm>
            <a:off x="5045888" y="1842869"/>
            <a:ext cx="20970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username</a:t>
            </a:r>
            <a:endParaRPr lang="en-US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B353B48-62E1-8370-EB84-9E362F3484E6}"/>
              </a:ext>
            </a:extLst>
          </p:cNvPr>
          <p:cNvCxnSpPr>
            <a:stCxn id="43" idx="2"/>
            <a:endCxn id="39" idx="0"/>
          </p:cNvCxnSpPr>
          <p:nvPr/>
        </p:nvCxnSpPr>
        <p:spPr>
          <a:xfrm rot="5400000">
            <a:off x="4173538" y="1585970"/>
            <a:ext cx="1017644" cy="282410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D568FF8-0C25-8DCC-493B-55081F36A2B6}"/>
              </a:ext>
            </a:extLst>
          </p:cNvPr>
          <p:cNvCxnSpPr>
            <a:stCxn id="39" idx="3"/>
            <a:endCxn id="17" idx="0"/>
          </p:cNvCxnSpPr>
          <p:nvPr/>
        </p:nvCxnSpPr>
        <p:spPr>
          <a:xfrm rot="16200000" flipH="1">
            <a:off x="5156396" y="2914512"/>
            <a:ext cx="956929" cy="472910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EC8E34-C958-2DA1-498A-2C3ECB5537EC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flipH="1">
            <a:off x="6087835" y="2489200"/>
            <a:ext cx="6577" cy="101764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1C31F98-84E6-695D-DEFB-3E57A37D81F3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6991065" y="1592547"/>
            <a:ext cx="1017644" cy="281095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17B8D-ED03-B837-DCF7-698142C51834}"/>
              </a:ext>
            </a:extLst>
          </p:cNvPr>
          <p:cNvCxnSpPr>
            <a:stCxn id="40" idx="3"/>
            <a:endCxn id="12" idx="0"/>
          </p:cNvCxnSpPr>
          <p:nvPr/>
        </p:nvCxnSpPr>
        <p:spPr>
          <a:xfrm rot="5400000">
            <a:off x="4656871" y="4326564"/>
            <a:ext cx="956929" cy="190500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8F950E-ADCE-14E3-F34D-0F7BF4A683D5}"/>
              </a:ext>
            </a:extLst>
          </p:cNvPr>
          <p:cNvCxnSpPr>
            <a:stCxn id="41" idx="3"/>
            <a:endCxn id="13" idx="0"/>
          </p:cNvCxnSpPr>
          <p:nvPr/>
        </p:nvCxnSpPr>
        <p:spPr>
          <a:xfrm rot="5400000">
            <a:off x="6446635" y="3298801"/>
            <a:ext cx="956929" cy="3960527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FF0C2FB-75AD-D639-8D16-8B59B49D98B3}"/>
              </a:ext>
            </a:extLst>
          </p:cNvPr>
          <p:cNvSpPr/>
          <p:nvPr/>
        </p:nvSpPr>
        <p:spPr>
          <a:xfrm>
            <a:off x="7236549" y="152400"/>
            <a:ext cx="21293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Contains: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088DCE-523F-8478-9EC9-9571616018BE}"/>
              </a:ext>
            </a:extLst>
          </p:cNvPr>
          <p:cNvSpPr/>
          <p:nvPr/>
        </p:nvSpPr>
        <p:spPr>
          <a:xfrm>
            <a:off x="4765196" y="1847021"/>
            <a:ext cx="26452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fl0w3rp0w3r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CC06D5-661D-F1F7-96AE-4BBAFF2B4131}"/>
              </a:ext>
            </a:extLst>
          </p:cNvPr>
          <p:cNvCxnSpPr>
            <a:stCxn id="39" idx="3"/>
            <a:endCxn id="18" idx="0"/>
          </p:cNvCxnSpPr>
          <p:nvPr/>
        </p:nvCxnSpPr>
        <p:spPr>
          <a:xfrm rot="16200000" flipH="1">
            <a:off x="5537396" y="2533512"/>
            <a:ext cx="956929" cy="549110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5DBBF7E-F47E-F9E4-2E58-624773DD9DBE}"/>
              </a:ext>
            </a:extLst>
          </p:cNvPr>
          <p:cNvCxnSpPr>
            <a:stCxn id="40" idx="3"/>
            <a:endCxn id="21" idx="0"/>
          </p:cNvCxnSpPr>
          <p:nvPr/>
        </p:nvCxnSpPr>
        <p:spPr>
          <a:xfrm rot="16200000" flipH="1">
            <a:off x="8089159" y="2799275"/>
            <a:ext cx="956929" cy="4959577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778543-6FDA-216B-BFAD-2B365F60340A}"/>
              </a:ext>
            </a:extLst>
          </p:cNvPr>
          <p:cNvCxnSpPr>
            <a:stCxn id="41" idx="3"/>
            <a:endCxn id="14" idx="0"/>
          </p:cNvCxnSpPr>
          <p:nvPr/>
        </p:nvCxnSpPr>
        <p:spPr>
          <a:xfrm rot="5400000">
            <a:off x="6827635" y="3679801"/>
            <a:ext cx="956929" cy="3198527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8328F31-6215-F518-7162-77AE23774A28}"/>
              </a:ext>
            </a:extLst>
          </p:cNvPr>
          <p:cNvSpPr/>
          <p:nvPr/>
        </p:nvSpPr>
        <p:spPr>
          <a:xfrm>
            <a:off x="5126288" y="1847021"/>
            <a:ext cx="19230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MathRox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6C25775-2170-7835-F5E1-63C4C57452D2}"/>
              </a:ext>
            </a:extLst>
          </p:cNvPr>
          <p:cNvCxnSpPr>
            <a:stCxn id="39" idx="3"/>
            <a:endCxn id="14" idx="0"/>
          </p:cNvCxnSpPr>
          <p:nvPr/>
        </p:nvCxnSpPr>
        <p:spPr>
          <a:xfrm rot="16200000" flipH="1">
            <a:off x="4010107" y="4060800"/>
            <a:ext cx="956929" cy="2436527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E809111-B610-B61F-115A-47EE34F6ECD4}"/>
              </a:ext>
            </a:extLst>
          </p:cNvPr>
          <p:cNvCxnSpPr>
            <a:stCxn id="40" idx="3"/>
            <a:endCxn id="17" idx="0"/>
          </p:cNvCxnSpPr>
          <p:nvPr/>
        </p:nvCxnSpPr>
        <p:spPr>
          <a:xfrm rot="16200000" flipH="1">
            <a:off x="6565159" y="4323275"/>
            <a:ext cx="956929" cy="1911577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B0CFCF6-C25C-025F-095A-659C10A16EAC}"/>
              </a:ext>
            </a:extLst>
          </p:cNvPr>
          <p:cNvCxnSpPr>
            <a:stCxn id="41" idx="3"/>
            <a:endCxn id="18" idx="0"/>
          </p:cNvCxnSpPr>
          <p:nvPr/>
        </p:nvCxnSpPr>
        <p:spPr>
          <a:xfrm rot="5400000">
            <a:off x="8354923" y="5207089"/>
            <a:ext cx="956929" cy="14395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19693 -7.40741E-7 C 0.2851 -7.40741E-7 0.39385 -0.06528 0.39385 -0.11782 L 0.39385 -0.23565 " pathEditMode="relative" rAng="0" ptsTypes="AAAA">
                                      <p:cBhvr>
                                        <p:cTn id="1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93" y="-1178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FC3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000"/>
                            </p:stCondLst>
                            <p:childTnLst>
                              <p:par>
                                <p:cTn id="293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9002E-7 4.81481E-6 L 0.19719 4.81481E-6 C 0.28549 4.81481E-6 0.39437 -0.03542 0.39437 -0.06413 L 0.39437 -0.12755 " pathEditMode="relative" rAng="0" ptsTypes="AAAA">
                                      <p:cBhvr>
                                        <p:cTn id="3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9" y="-6389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FC3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500"/>
                            </p:stCondLst>
                            <p:childTnLst>
                              <p:par>
                                <p:cTn id="3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0"/>
                            </p:stCondLst>
                            <p:childTnLst>
                              <p:par>
                                <p:cTn id="361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500"/>
                            </p:stCondLst>
                            <p:childTnLst>
                              <p:par>
                                <p:cTn id="3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000"/>
                            </p:stCondLst>
                            <p:childTnLst>
                              <p:par>
                                <p:cTn id="389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9002E-7 4.81481E-6 L 0.19719 4.81481E-6 C 0.28523 4.81481E-6 0.39437 -0.00788 0.39437 -0.01413 L 0.39437 -0.02755 " pathEditMode="relative" rAng="0" ptsTypes="AAAA">
                                      <p:cBhvr>
                                        <p:cTn id="4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9" y="-1389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572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0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21" grpId="0" animBg="1"/>
      <p:bldP spid="21" grpId="1" animBg="1"/>
      <p:bldP spid="23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  <p:bldP spid="39" grpId="0" animBg="1"/>
      <p:bldP spid="40" grpId="0" animBg="1"/>
      <p:bldP spid="41" grpId="0" animBg="1"/>
      <p:bldP spid="43" grpId="0"/>
      <p:bldP spid="43" grpId="1"/>
      <p:bldP spid="43" grpId="2"/>
      <p:bldP spid="63" grpId="0"/>
      <p:bldP spid="64" grpId="0"/>
      <p:bldP spid="64" grpId="1"/>
      <p:bldP spid="64" grpId="2"/>
      <p:bldP spid="71" grpId="0"/>
      <p:bldP spid="71" grpId="1"/>
      <p:bldP spid="7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D21F23-D671-BC8B-661C-D9B2A6B1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Probabilistic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2D35CB-B0BB-10D9-210B-913902DE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False positive (FP) probability: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Implies the </a:t>
                </a:r>
                <a:r>
                  <a:rPr lang="en-US" b="1" dirty="0"/>
                  <a:t>existence of a non-existent </a:t>
                </a:r>
                <a:r>
                  <a:rPr lang="en-US" dirty="0"/>
                  <a:t>element of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estimation</a:t>
                </a:r>
              </a:p>
              <a:p>
                <a:r>
                  <a:rPr lang="en-US" dirty="0"/>
                  <a:t>True FP Probability: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77886" lvl="1" indent="0">
                  <a:buNone/>
                </a:pPr>
                <a:endParaRPr lang="en-US" dirty="0"/>
              </a:p>
              <a:p>
                <a:r>
                  <a:rPr lang="en-US" dirty="0"/>
                  <a:t>Calculation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𝒌𝒏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2D35CB-B0BB-10D9-210B-913902DE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5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2094EE-1EB9-6310-80FD-3B95A381AEB4}"/>
              </a:ext>
            </a:extLst>
          </p:cNvPr>
          <p:cNvSpPr txBox="1"/>
          <p:nvPr/>
        </p:nvSpPr>
        <p:spPr>
          <a:xfrm>
            <a:off x="74612" y="6485131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*brackets represent Stirling numbers of the second kind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4BB8-BE31-39BD-C4CB-AD9C9C75604A}"/>
                  </a:ext>
                </a:extLst>
              </p:cNvPr>
              <p:cNvSpPr txBox="1"/>
              <p:nvPr/>
            </p:nvSpPr>
            <p:spPr>
              <a:xfrm>
                <a:off x="9599612" y="3810000"/>
                <a:ext cx="1828800" cy="181588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i="1"/>
                  <a:t> </a:t>
                </a:r>
                <a:r>
                  <a:rPr lang="en-US" sz="1600"/>
                  <a:t>= </a:t>
                </a:r>
                <a:r>
                  <a:rPr lang="en-US" sz="1600" b="1"/>
                  <a:t>capacity</a:t>
                </a:r>
                <a:br>
                  <a:rPr lang="en-US" sz="1600"/>
                </a:br>
                <a:r>
                  <a:rPr lang="en-US" sz="1600"/>
                  <a:t>(# of bits)</a:t>
                </a: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/>
                  <a:t> = </a:t>
                </a:r>
                <a:r>
                  <a:rPr lang="en-US" sz="1600" b="1"/>
                  <a:t>mask size</a:t>
                </a:r>
                <a:br>
                  <a:rPr lang="en-US" sz="1600" i="1"/>
                </a:br>
                <a:r>
                  <a:rPr lang="en-US" sz="1600"/>
                  <a:t>(# elements added)</a:t>
                </a: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/>
                  <a:t> = # hash functions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4BB8-BE31-39BD-C4CB-AD9C9C75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612" y="3810000"/>
                <a:ext cx="1828800" cy="1815882"/>
              </a:xfrm>
              <a:prstGeom prst="rect">
                <a:avLst/>
              </a:prstGeom>
              <a:blipFill>
                <a:blip r:embed="rId4"/>
                <a:stretch>
                  <a:fillRect l="-1667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C99C-DA63-9800-0037-1723ABA8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Ideal Bloom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8987-1EBA-DD94-F955-1423EC429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selected target FP probability,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Ideal Capacity: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Ideal # Hash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08987-1EBA-DD94-F955-1423EC429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6C7A90-3002-D4B4-FB49-F17E26A57BBC}"/>
                  </a:ext>
                </a:extLst>
              </p:cNvPr>
              <p:cNvSpPr txBox="1"/>
              <p:nvPr/>
            </p:nvSpPr>
            <p:spPr>
              <a:xfrm>
                <a:off x="9750584" y="3517434"/>
                <a:ext cx="1828800" cy="83099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/>
                  <a:t> = mask size</a:t>
                </a:r>
                <a:br>
                  <a:rPr lang="en-US" sz="1600" i="1"/>
                </a:br>
                <a:r>
                  <a:rPr lang="en-US" sz="1600"/>
                  <a:t>(# elements added)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6C7A90-3002-D4B4-FB49-F17E26A5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584" y="3517434"/>
                <a:ext cx="1828800" cy="830997"/>
              </a:xfrm>
              <a:prstGeom prst="rect">
                <a:avLst/>
              </a:prstGeom>
              <a:blipFill>
                <a:blip r:embed="rId3"/>
                <a:stretch>
                  <a:fillRect l="-1667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3CE271-D643-5CA3-FB48-C7E841168672}"/>
                  </a:ext>
                </a:extLst>
              </p:cNvPr>
              <p:cNvSpPr txBox="1"/>
              <p:nvPr/>
            </p:nvSpPr>
            <p:spPr>
              <a:xfrm>
                <a:off x="4189412" y="5561163"/>
                <a:ext cx="6567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3CE271-D643-5CA3-FB48-C7E84116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12" y="5561163"/>
                <a:ext cx="6567728" cy="523220"/>
              </a:xfrm>
              <a:prstGeom prst="rect">
                <a:avLst/>
              </a:prstGeom>
              <a:blipFill>
                <a:blip r:embed="rId4"/>
                <a:stretch>
                  <a:fillRect l="-15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5FAD7C-BB12-F2BF-805A-FA5EB6B65F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2096" y="3672667"/>
            <a:ext cx="2547610" cy="17526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ACD9AF-52ED-3D2C-49AE-F9A9CD20184B}"/>
              </a:ext>
            </a:extLst>
          </p:cNvPr>
          <p:cNvCxnSpPr/>
          <p:nvPr/>
        </p:nvCxnSpPr>
        <p:spPr>
          <a:xfrm>
            <a:off x="2436812" y="3275162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63635948-34F6-6058-B002-4C8591617859}"/>
              </a:ext>
            </a:extLst>
          </p:cNvPr>
          <p:cNvSpPr/>
          <p:nvPr/>
        </p:nvSpPr>
        <p:spPr>
          <a:xfrm rot="15078095">
            <a:off x="4884244" y="3602619"/>
            <a:ext cx="3200400" cy="81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BloomFilter</a:t>
            </a:r>
            <a:r>
              <a:rPr lang="en-US" b="1" err="1"/>
              <a:t>.insert</a:t>
            </a:r>
            <a:r>
              <a:rPr lang="en-US" b="1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Hash the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Calculate modulus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Assign bit to 1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Repeat steps </a:t>
                </a:r>
                <a:r>
                  <a:rPr lang="en-US">
                    <a:solidFill>
                      <a:schemeClr val="accent1"/>
                    </a:solidFill>
                  </a:rPr>
                  <a:t>1. – 3.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/>
                  <a:t>times</a:t>
                </a:r>
                <a:endParaRPr 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21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136967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10DABA-8BE1-E233-0D0B-A74D3CAAF1DC}"/>
                  </a:ext>
                </a:extLst>
              </p:cNvPr>
              <p:cNvSpPr/>
              <p:nvPr/>
            </p:nvSpPr>
            <p:spPr>
              <a:xfrm>
                <a:off x="6092824" y="5326534"/>
                <a:ext cx="1185324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cap="none" spc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400" b="1" i="1" cap="none" spc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4400" b="1" cap="none" spc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10DABA-8BE1-E233-0D0B-A74D3CAAF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824" y="5326534"/>
                <a:ext cx="1185324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D6567-50A4-426B-9D5E-F9ACC4CD3CB0}"/>
                  </a:ext>
                </a:extLst>
              </p:cNvPr>
              <p:cNvSpPr txBox="1"/>
              <p:nvPr/>
            </p:nvSpPr>
            <p:spPr>
              <a:xfrm>
                <a:off x="317210" y="4520937"/>
                <a:ext cx="61087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/>
              </a:p>
              <a:p>
                <a:pPr algn="ctr"/>
                <a:r>
                  <a:rPr lang="en-US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,</a:t>
                </a:r>
              </a:p>
              <a:p>
                <a:pPr algn="ctr"/>
                <a:r>
                  <a:rPr lang="en-US"/>
                  <a:t>multiple hash 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D6567-50A4-426B-9D5E-F9ACC4CD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0" y="4520937"/>
                <a:ext cx="6108700" cy="1569660"/>
              </a:xfrm>
              <a:prstGeom prst="rect">
                <a:avLst/>
              </a:prstGeom>
              <a:blipFill>
                <a:blip r:embed="rId10"/>
                <a:stretch>
                  <a:fillRect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475</Words>
  <Application>Microsoft Office PowerPoint</Application>
  <PresentationFormat>Custom</PresentationFormat>
  <Paragraphs>107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Tech 16x9</vt:lpstr>
      <vt:lpstr>Bloom Filter</vt:lpstr>
      <vt:lpstr>What is a time- and space-efficient way to check if a dataset contains an element?</vt:lpstr>
      <vt:lpstr>Enter, Bloom Filter</vt:lpstr>
      <vt:lpstr>History</vt:lpstr>
      <vt:lpstr>Simulation</vt:lpstr>
      <vt:lpstr>Bloom Filter Simulation</vt:lpstr>
      <vt:lpstr>A Probabilistic Data Structure</vt:lpstr>
      <vt:lpstr>The Ideal Bloom Filter</vt:lpstr>
      <vt:lpstr>BloomFilter.insert()</vt:lpstr>
      <vt:lpstr>BloomFilter.contains()</vt:lpstr>
      <vt:lpstr>Applications</vt:lpstr>
      <vt:lpstr>DEMONSTRATION</vt:lpstr>
    </vt:vector>
  </TitlesOfParts>
  <Company>Milwaukee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Woods, Avery</dc:creator>
  <cp:lastModifiedBy>Furst, Elias</cp:lastModifiedBy>
  <cp:revision>2</cp:revision>
  <dcterms:created xsi:type="dcterms:W3CDTF">2024-04-29T00:23:14Z</dcterms:created>
  <dcterms:modified xsi:type="dcterms:W3CDTF">2024-04-29T17:14:58Z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