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9"/>
  </p:notesMasterIdLst>
  <p:sldIdLst>
    <p:sldId id="308" r:id="rId5"/>
    <p:sldId id="359" r:id="rId6"/>
    <p:sldId id="341" r:id="rId7"/>
    <p:sldId id="342" r:id="rId8"/>
    <p:sldId id="378" r:id="rId9"/>
    <p:sldId id="356" r:id="rId10"/>
    <p:sldId id="358" r:id="rId11"/>
    <p:sldId id="258" r:id="rId12"/>
    <p:sldId id="299" r:id="rId13"/>
    <p:sldId id="346" r:id="rId14"/>
    <p:sldId id="347" r:id="rId15"/>
    <p:sldId id="370" r:id="rId16"/>
    <p:sldId id="364" r:id="rId17"/>
    <p:sldId id="365" r:id="rId18"/>
    <p:sldId id="367" r:id="rId19"/>
    <p:sldId id="368" r:id="rId20"/>
    <p:sldId id="369" r:id="rId21"/>
    <p:sldId id="291" r:id="rId22"/>
    <p:sldId id="348" r:id="rId23"/>
    <p:sldId id="349" r:id="rId24"/>
    <p:sldId id="351" r:id="rId25"/>
    <p:sldId id="352" r:id="rId26"/>
    <p:sldId id="371" r:id="rId27"/>
    <p:sldId id="372" r:id="rId28"/>
    <p:sldId id="373" r:id="rId29"/>
    <p:sldId id="374" r:id="rId30"/>
    <p:sldId id="375" r:id="rId31"/>
    <p:sldId id="376" r:id="rId32"/>
    <p:sldId id="379" r:id="rId33"/>
    <p:sldId id="377" r:id="rId34"/>
    <p:sldId id="304" r:id="rId35"/>
    <p:sldId id="353" r:id="rId36"/>
    <p:sldId id="355" r:id="rId37"/>
    <p:sldId id="28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93E64D-AFA5-43AC-95FC-A95C6F597E9E}">
          <p14:sldIdLst>
            <p14:sldId id="308"/>
            <p14:sldId id="359"/>
            <p14:sldId id="341"/>
            <p14:sldId id="342"/>
            <p14:sldId id="378"/>
            <p14:sldId id="356"/>
            <p14:sldId id="358"/>
            <p14:sldId id="258"/>
            <p14:sldId id="299"/>
            <p14:sldId id="346"/>
            <p14:sldId id="347"/>
            <p14:sldId id="370"/>
            <p14:sldId id="364"/>
            <p14:sldId id="365"/>
            <p14:sldId id="367"/>
            <p14:sldId id="368"/>
            <p14:sldId id="369"/>
            <p14:sldId id="291"/>
            <p14:sldId id="348"/>
            <p14:sldId id="349"/>
            <p14:sldId id="351"/>
            <p14:sldId id="352"/>
            <p14:sldId id="371"/>
            <p14:sldId id="372"/>
            <p14:sldId id="373"/>
            <p14:sldId id="374"/>
            <p14:sldId id="375"/>
            <p14:sldId id="376"/>
            <p14:sldId id="379"/>
            <p14:sldId id="377"/>
            <p14:sldId id="304"/>
            <p14:sldId id="353"/>
            <p14:sldId id="355"/>
            <p14:sldId id="28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8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075"/>
    <a:srgbClr val="8A8A8E"/>
    <a:srgbClr val="7C7C80"/>
    <a:srgbClr val="828287"/>
    <a:srgbClr val="D83B01"/>
    <a:srgbClr val="A9D18E"/>
    <a:srgbClr val="DEDEDE"/>
    <a:srgbClr val="FE7F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36" autoAdjust="0"/>
    <p:restoredTop sz="68852" autoAdjust="0"/>
  </p:normalViewPr>
  <p:slideViewPr>
    <p:cSldViewPr snapToGrid="0">
      <p:cViewPr varScale="1">
        <p:scale>
          <a:sx n="74" d="100"/>
          <a:sy n="74" d="100"/>
        </p:scale>
        <p:origin x="11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1BCD1-5ADE-40D4-82FC-D5428409EF84}" type="datetimeFigureOut">
              <a:rPr lang="en-US" smtClean="0"/>
              <a:t>4/17/2018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1784C-FE22-47B4-91A4-800DD49806DD}" type="slidenum">
              <a:rPr lang="en-US" smtClean="0"/>
              <a:t>‹#›</a:t>
            </a:fld>
            <a:endParaRPr lang="en-US"/>
          </a:p>
        </p:txBody>
      </p:sp>
    </p:spTree>
    <p:extLst>
      <p:ext uri="{BB962C8B-B14F-4D97-AF65-F5344CB8AC3E}">
        <p14:creationId xmlns:p14="http://schemas.microsoft.com/office/powerpoint/2010/main" val="382933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4760B-E6A7-41A7-B208-0115AB56D25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441561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facing slides to introduce the assessment offering.</a:t>
            </a:r>
          </a:p>
          <a:p>
            <a:r>
              <a:rPr lang="en-US" dirty="0"/>
              <a:t>The pre-engagement meeting is focused on providing a high level introduction of the upcoming activities and sort out logistics.</a:t>
            </a:r>
          </a:p>
          <a:p>
            <a:r>
              <a:rPr lang="en-US" dirty="0"/>
              <a:t>Talking points:</a:t>
            </a:r>
          </a:p>
          <a:p>
            <a:pPr marL="171450" indent="-171450">
              <a:buClr>
                <a:schemeClr val="accent1"/>
              </a:buClr>
              <a:buFont typeface="Arial" panose="020B0604020202020204" pitchFamily="34" charset="0"/>
              <a:buChar char="•"/>
            </a:pPr>
            <a:r>
              <a:rPr lang="en-US" dirty="0"/>
              <a:t>Introduce the GDPR Detailed Assessment  </a:t>
            </a:r>
            <a:r>
              <a:rPr lang="en-US" dirty="0">
                <a:sym typeface="Wingdings" panose="05000000000000000000" pitchFamily="2" charset="2"/>
              </a:rPr>
              <a:t> this deck will introduce the assessment and provide a high level overview of the activities</a:t>
            </a:r>
            <a:endParaRPr lang="en-US" dirty="0"/>
          </a:p>
          <a:p>
            <a:pPr marL="171450" indent="-171450">
              <a:buClr>
                <a:schemeClr val="accent1"/>
              </a:buClr>
              <a:buFont typeface="Arial" panose="020B0604020202020204" pitchFamily="34" charset="0"/>
              <a:buChar char="•"/>
            </a:pPr>
            <a:r>
              <a:rPr lang="en-US" dirty="0"/>
              <a:t>Review and finalize on-site workshop schedule and logistics </a:t>
            </a:r>
            <a:r>
              <a:rPr lang="en-US" dirty="0">
                <a:sym typeface="Wingdings" panose="05000000000000000000" pitchFamily="2" charset="2"/>
              </a:rPr>
              <a:t> we need to agree on a start date, and arrange meeting rooms</a:t>
            </a:r>
            <a:endParaRPr lang="en-US" dirty="0"/>
          </a:p>
          <a:p>
            <a:pPr marL="171450" indent="-171450">
              <a:buClr>
                <a:schemeClr val="accent1"/>
              </a:buClr>
              <a:buFont typeface="Arial" panose="020B0604020202020204" pitchFamily="34" charset="0"/>
              <a:buChar char="•"/>
            </a:pPr>
            <a:r>
              <a:rPr lang="en-US" dirty="0"/>
              <a:t>Identify customer responders </a:t>
            </a:r>
            <a:r>
              <a:rPr lang="en-US" dirty="0">
                <a:sym typeface="Wingdings" panose="05000000000000000000" pitchFamily="2" charset="2"/>
              </a:rPr>
              <a:t> identifying the right people to answer the assessment questions is essential for the engagement. Advice is to keep the number of responders to a minimum and stress the importance of “the right people”</a:t>
            </a:r>
            <a:endParaRPr lang="en-US" dirty="0"/>
          </a:p>
          <a:p>
            <a:pPr marL="171450" indent="-171450">
              <a:buClr>
                <a:schemeClr val="accent1"/>
              </a:buClr>
              <a:buFont typeface="Arial" panose="020B0604020202020204" pitchFamily="34" charset="0"/>
              <a:buChar char="•"/>
            </a:pPr>
            <a:r>
              <a:rPr lang="en-US" dirty="0"/>
              <a:t>Introduce the GDPR Detailed Assessment tool </a:t>
            </a:r>
            <a:r>
              <a:rPr lang="en-US" dirty="0">
                <a:sym typeface="Wingdings" panose="05000000000000000000" pitchFamily="2" charset="2"/>
              </a:rPr>
              <a:t> to prepare the customer and align expectations we will share some detail of the assessment tool. DO NOT promise the customer to send the tool prior to the engagement.</a:t>
            </a:r>
            <a:endParaRPr lang="en-US" dirty="0"/>
          </a:p>
          <a:p>
            <a:pPr marL="171450" indent="-171450">
              <a:buClr>
                <a:schemeClr val="accent1"/>
              </a:buClr>
              <a:buFont typeface="Arial" panose="020B0604020202020204" pitchFamily="34" charset="0"/>
              <a:buChar char="•"/>
            </a:pPr>
            <a:r>
              <a:rPr lang="en-US" dirty="0"/>
              <a:t>Project governance </a:t>
            </a:r>
            <a:r>
              <a:rPr lang="en-US" dirty="0">
                <a:sym typeface="Wingdings" panose="05000000000000000000" pitchFamily="2" charset="2"/>
              </a:rPr>
              <a:t> although this is only a two day engagement it is important that we identify possible risks and understand who is responsible to address</a:t>
            </a:r>
            <a:endParaRPr lang="en-US" dirty="0"/>
          </a:p>
          <a:p>
            <a:pPr marL="731583" lvl="2" indent="-171450">
              <a:buClr>
                <a:schemeClr val="tx1"/>
              </a:buClr>
              <a:buFont typeface="Arial" panose="020B0604020202020204" pitchFamily="34" charset="0"/>
              <a:buChar char="•"/>
            </a:pPr>
            <a:r>
              <a:rPr lang="en-US" dirty="0"/>
              <a:t>Risks and Issues </a:t>
            </a:r>
            <a:r>
              <a:rPr lang="en-US" dirty="0">
                <a:sym typeface="Wingdings" panose="05000000000000000000" pitchFamily="2" charset="2"/>
              </a:rPr>
              <a:t> as mentioned above, having the right people available at the right time is crucial to the engagement. </a:t>
            </a:r>
            <a:endParaRPr lang="en-US" dirty="0"/>
          </a:p>
          <a:p>
            <a:pPr marL="731583" lvl="2" indent="-171450">
              <a:buClr>
                <a:schemeClr val="tx1"/>
              </a:buClr>
              <a:buFont typeface="Arial" panose="020B0604020202020204" pitchFamily="34" charset="0"/>
              <a:buChar char="•"/>
            </a:pPr>
            <a:r>
              <a:rPr lang="en-US" dirty="0"/>
              <a:t>Success Criteria </a:t>
            </a:r>
            <a:r>
              <a:rPr lang="en-US" dirty="0">
                <a:sym typeface="Wingdings" panose="05000000000000000000" pitchFamily="2" charset="2"/>
              </a:rPr>
              <a:t> discuss the success criteria with your customer. Are you aligned and does the customer have the right expectation?</a:t>
            </a:r>
            <a:endParaRPr lang="en-US" dirty="0"/>
          </a:p>
          <a:p>
            <a:pPr marL="0" indent="0">
              <a:buClr>
                <a:schemeClr val="accent1"/>
              </a:buClr>
              <a:buFont typeface="Arial" panose="020B0604020202020204" pitchFamily="34" charset="0"/>
              <a:buNone/>
            </a:pPr>
            <a:endParaRPr lang="en-US" dirty="0"/>
          </a:p>
          <a:p>
            <a:pPr marL="0" indent="0">
              <a:buClr>
                <a:schemeClr val="accent1"/>
              </a:buClr>
              <a:buFont typeface="Arial" panose="020B0604020202020204" pitchFamily="34" charset="0"/>
              <a:buNone/>
            </a:pPr>
            <a:r>
              <a:rPr lang="en-US" dirty="0"/>
              <a:t>T</a:t>
            </a:r>
            <a:r>
              <a:rPr lang="en-US" dirty="0">
                <a:sym typeface="Wingdings" panose="05000000000000000000" pitchFamily="2" charset="2"/>
              </a:rPr>
              <a:t>ry to avoid too much detail during this call, the project kick-off meeting is the right time to answer all detailed questions.</a:t>
            </a:r>
            <a:endParaRPr lang="en-US" dirty="0"/>
          </a:p>
          <a:p>
            <a:endParaRPr lang="en-US" dirty="0"/>
          </a:p>
        </p:txBody>
      </p:sp>
      <p:sp>
        <p:nvSpPr>
          <p:cNvPr id="4" name="Slide Number Placeholder 3"/>
          <p:cNvSpPr>
            <a:spLocks noGrp="1"/>
          </p:cNvSpPr>
          <p:nvPr>
            <p:ph type="sldNum" sz="quarter" idx="10"/>
          </p:nvPr>
        </p:nvSpPr>
        <p:spPr/>
        <p:txBody>
          <a:bodyPr/>
          <a:lstStyle/>
          <a:p>
            <a:fld id="{C4D1784C-FE22-47B4-91A4-800DD49806DD}" type="slidenum">
              <a:rPr lang="en-US" smtClean="0"/>
              <a:t>10</a:t>
            </a:fld>
            <a:endParaRPr lang="en-US"/>
          </a:p>
        </p:txBody>
      </p:sp>
    </p:spTree>
    <p:extLst>
      <p:ext uri="{BB962C8B-B14F-4D97-AF65-F5344CB8AC3E}">
        <p14:creationId xmlns:p14="http://schemas.microsoft.com/office/powerpoint/2010/main" val="3072906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r>
              <a:rPr lang="en-US" baseline="0" dirty="0"/>
              <a:t> everyone on the meeting to present themselves. </a:t>
            </a:r>
          </a:p>
          <a:p>
            <a:r>
              <a:rPr lang="en-US" baseline="0" dirty="0"/>
              <a:t>Note takers should capture this information in the provided template. </a:t>
            </a:r>
          </a:p>
          <a:p>
            <a:r>
              <a:rPr lang="en-US" baseline="0" dirty="0"/>
              <a:t>Limit to 30 seconds per person. </a:t>
            </a:r>
          </a:p>
          <a:p>
            <a:endParaRPr lang="en-US" baseline="0" dirty="0"/>
          </a:p>
          <a:p>
            <a:r>
              <a:rPr lang="en-US" baseline="0" dirty="0"/>
              <a:t>It is important to understand the role of the attendees, this will help in identifying the right responders for the questionnaire.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748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9CACC8-84BD-4A87-AFE8-73E67016737F}" type="slidenum">
              <a:rPr lang="nl-NL" smtClean="0"/>
              <a:t>12</a:t>
            </a:fld>
            <a:endParaRPr lang="nl-NL"/>
          </a:p>
        </p:txBody>
      </p:sp>
    </p:spTree>
    <p:extLst>
      <p:ext uri="{BB962C8B-B14F-4D97-AF65-F5344CB8AC3E}">
        <p14:creationId xmlns:p14="http://schemas.microsoft.com/office/powerpoint/2010/main" val="2096584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journey to GDPR compliance starts with understanding the maturity of people, processes and technology at the customer . </a:t>
            </a:r>
          </a:p>
          <a:p>
            <a:r>
              <a:rPr lang="en-US" dirty="0"/>
              <a:t>The Microsoft GDPR detailed Assessment is focused on this. </a:t>
            </a:r>
          </a:p>
          <a:p>
            <a:r>
              <a:rPr lang="en-US" dirty="0"/>
              <a:t>It is important to understand that the assessment will not access (personal) data or analyze it, the assessment will look at the people, process and technology the customer uses to work with the data.</a:t>
            </a:r>
          </a:p>
          <a:p>
            <a:endParaRPr lang="en-US" dirty="0"/>
          </a:p>
        </p:txBody>
      </p:sp>
      <p:sp>
        <p:nvSpPr>
          <p:cNvPr id="4" name="Slide Number Placeholder 3"/>
          <p:cNvSpPr>
            <a:spLocks noGrp="1"/>
          </p:cNvSpPr>
          <p:nvPr>
            <p:ph type="sldNum" sz="quarter" idx="10"/>
          </p:nvPr>
        </p:nvSpPr>
        <p:spPr/>
        <p:txBody>
          <a:bodyPr/>
          <a:lstStyle/>
          <a:p>
            <a:fld id="{D79CACC8-84BD-4A87-AFE8-73E67016737F}" type="slidenum">
              <a:rPr lang="nl-NL" smtClean="0"/>
              <a:t>13</a:t>
            </a:fld>
            <a:endParaRPr lang="nl-NL"/>
          </a:p>
        </p:txBody>
      </p:sp>
    </p:spTree>
    <p:extLst>
      <p:ext uri="{BB962C8B-B14F-4D97-AF65-F5344CB8AC3E}">
        <p14:creationId xmlns:p14="http://schemas.microsoft.com/office/powerpoint/2010/main" val="205779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information in the delivery guide to provide more background on the structure of the assessment and the objectives.</a:t>
            </a:r>
          </a:p>
          <a:p>
            <a:r>
              <a:rPr lang="en-US" dirty="0"/>
              <a:t>Briefly explain the objectives for the assessment:</a:t>
            </a:r>
          </a:p>
          <a:p>
            <a:pPr marL="171450" indent="-171450">
              <a:buFontTx/>
              <a:buChar char="-"/>
            </a:pPr>
            <a:r>
              <a:rPr lang="en-US" dirty="0"/>
              <a:t>Understand what the customer wants and needs to become GDPR compliant</a:t>
            </a:r>
          </a:p>
          <a:p>
            <a:pPr marL="171450" indent="-171450">
              <a:buFontTx/>
              <a:buChar char="-"/>
            </a:pPr>
            <a:r>
              <a:rPr lang="en-US" dirty="0"/>
              <a:t>Assess the current maturity level, do they for example have processes in place to protect data or report on data breaches?</a:t>
            </a:r>
          </a:p>
          <a:p>
            <a:pPr marL="171450" indent="-171450">
              <a:buFontTx/>
              <a:buChar char="-"/>
            </a:pPr>
            <a:r>
              <a:rPr lang="en-US" dirty="0"/>
              <a:t>The outcome of the assessment will be a list of actionable items. Addressing these will help the customer on its journey to GDPR compliance</a:t>
            </a:r>
          </a:p>
          <a:p>
            <a:pPr marL="171450" indent="-171450">
              <a:buFontTx/>
              <a:buChar char="-"/>
            </a:pPr>
            <a:endParaRPr lang="en-US" dirty="0"/>
          </a:p>
          <a:p>
            <a:pPr marL="0" indent="0">
              <a:buFontTx/>
              <a:buNone/>
            </a:pPr>
            <a:r>
              <a:rPr lang="en-US" dirty="0"/>
              <a:t>It is important that the outcome of the assessment and the actions defined are reviewed with a legal focus </a:t>
            </a:r>
          </a:p>
        </p:txBody>
      </p:sp>
      <p:sp>
        <p:nvSpPr>
          <p:cNvPr id="4" name="Slide Number Placeholder 3"/>
          <p:cNvSpPr>
            <a:spLocks noGrp="1"/>
          </p:cNvSpPr>
          <p:nvPr>
            <p:ph type="sldNum" sz="quarter" idx="10"/>
          </p:nvPr>
        </p:nvSpPr>
        <p:spPr/>
        <p:txBody>
          <a:bodyPr/>
          <a:lstStyle/>
          <a:p>
            <a:fld id="{D79CACC8-84BD-4A87-AFE8-73E67016737F}" type="slidenum">
              <a:rPr lang="nl-NL" smtClean="0">
                <a:solidFill>
                  <a:prstClr val="black"/>
                </a:solidFill>
              </a:rPr>
              <a:pPr/>
              <a:t>14</a:t>
            </a:fld>
            <a:endParaRPr lang="nl-NL">
              <a:solidFill>
                <a:prstClr val="black"/>
              </a:solidFill>
            </a:endParaRPr>
          </a:p>
        </p:txBody>
      </p:sp>
    </p:spTree>
    <p:extLst>
      <p:ext uri="{BB962C8B-B14F-4D97-AF65-F5344CB8AC3E}">
        <p14:creationId xmlns:p14="http://schemas.microsoft.com/office/powerpoint/2010/main" val="2458652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partner is providing recommendations for non-Microsoft technology, the slide should be updated.</a:t>
            </a:r>
          </a:p>
          <a:p>
            <a:endParaRPr lang="en-US" dirty="0"/>
          </a:p>
          <a:p>
            <a:r>
              <a:rPr lang="en-US" dirty="0"/>
              <a:t>All activities are focused on assessing maturity of people, process and technology with respect to the GDPR, during the assessments suggestions and activities will be defined to optimize existing or implement new processes and technology. Implementing these suggestions however is not part of this assessment.</a:t>
            </a:r>
          </a:p>
        </p:txBody>
      </p:sp>
      <p:sp>
        <p:nvSpPr>
          <p:cNvPr id="4" name="Slide Number Placeholder 3"/>
          <p:cNvSpPr>
            <a:spLocks noGrp="1"/>
          </p:cNvSpPr>
          <p:nvPr>
            <p:ph type="sldNum" sz="quarter" idx="10"/>
          </p:nvPr>
        </p:nvSpPr>
        <p:spPr/>
        <p:txBody>
          <a:bodyPr/>
          <a:lstStyle/>
          <a:p>
            <a:pPr defTabSz="914400">
              <a:defRPr/>
            </a:pPr>
            <a:fld id="{D79CACC8-84BD-4A87-AFE8-73E67016737F}" type="slidenum">
              <a:rPr lang="nl-NL" sz="1800" kern="0" smtClean="0">
                <a:solidFill>
                  <a:sysClr val="windowText" lastClr="000000"/>
                </a:solidFill>
              </a:rPr>
              <a:pPr defTabSz="914400">
                <a:defRPr/>
              </a:pPr>
              <a:t>15</a:t>
            </a:fld>
            <a:endParaRPr lang="nl-NL" sz="1800" kern="0">
              <a:solidFill>
                <a:sysClr val="windowText" lastClr="000000"/>
              </a:solidFill>
            </a:endParaRPr>
          </a:p>
        </p:txBody>
      </p:sp>
    </p:spTree>
    <p:extLst>
      <p:ext uri="{BB962C8B-B14F-4D97-AF65-F5344CB8AC3E}">
        <p14:creationId xmlns:p14="http://schemas.microsoft.com/office/powerpoint/2010/main" val="1171937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assessment is the start of the journey towards GDPR compliancy. It clearly charts the current situation and will outline actions that will assist in becoming GDPR compliant.</a:t>
            </a:r>
          </a:p>
        </p:txBody>
      </p:sp>
      <p:sp>
        <p:nvSpPr>
          <p:cNvPr id="4" name="Slide Number Placeholder 3"/>
          <p:cNvSpPr>
            <a:spLocks noGrp="1"/>
          </p:cNvSpPr>
          <p:nvPr>
            <p:ph type="sldNum" sz="quarter" idx="10"/>
          </p:nvPr>
        </p:nvSpPr>
        <p:spPr/>
        <p:txBody>
          <a:bodyPr/>
          <a:lstStyle/>
          <a:p>
            <a:pPr defTabSz="914400">
              <a:defRPr/>
            </a:pPr>
            <a:fld id="{D79CACC8-84BD-4A87-AFE8-73E67016737F}" type="slidenum">
              <a:rPr lang="nl-NL" sz="1800" kern="0" smtClean="0">
                <a:solidFill>
                  <a:sysClr val="windowText" lastClr="000000"/>
                </a:solidFill>
              </a:rPr>
              <a:pPr defTabSz="914400">
                <a:defRPr/>
              </a:pPr>
              <a:t>16</a:t>
            </a:fld>
            <a:endParaRPr lang="nl-NL" sz="1800" kern="0">
              <a:solidFill>
                <a:sysClr val="windowText" lastClr="000000"/>
              </a:solidFill>
            </a:endParaRPr>
          </a:p>
        </p:txBody>
      </p:sp>
    </p:spTree>
    <p:extLst>
      <p:ext uri="{BB962C8B-B14F-4D97-AF65-F5344CB8AC3E}">
        <p14:creationId xmlns:p14="http://schemas.microsoft.com/office/powerpoint/2010/main" val="951209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assessment can only be successful if the right people are available to help answer the assessment questions. The quality of the assessment and the usability of the outcome will greatly depend on the  accuracy and detail of the answers provided. Having an executive sponsor will help people free time in their calendars and prioritize the assessment activities.</a:t>
            </a:r>
          </a:p>
          <a:p>
            <a:endParaRPr lang="en-US" dirty="0"/>
          </a:p>
        </p:txBody>
      </p:sp>
      <p:sp>
        <p:nvSpPr>
          <p:cNvPr id="4" name="Slide Number Placeholder 3"/>
          <p:cNvSpPr>
            <a:spLocks noGrp="1"/>
          </p:cNvSpPr>
          <p:nvPr>
            <p:ph type="sldNum" sz="quarter" idx="10"/>
          </p:nvPr>
        </p:nvSpPr>
        <p:spPr/>
        <p:txBody>
          <a:bodyPr/>
          <a:lstStyle/>
          <a:p>
            <a:fld id="{C4D1784C-FE22-47B4-91A4-800DD49806DD}" type="slidenum">
              <a:rPr lang="en-US" smtClean="0"/>
              <a:t>17</a:t>
            </a:fld>
            <a:endParaRPr lang="en-US"/>
          </a:p>
        </p:txBody>
      </p:sp>
    </p:spTree>
    <p:extLst>
      <p:ext uri="{BB962C8B-B14F-4D97-AF65-F5344CB8AC3E}">
        <p14:creationId xmlns:p14="http://schemas.microsoft.com/office/powerpoint/2010/main" val="3628802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9CACC8-84BD-4A87-AFE8-73E67016737F}" type="slidenum">
              <a:rPr lang="nl-NL" smtClean="0"/>
              <a:t>18</a:t>
            </a:fld>
            <a:endParaRPr lang="nl-NL"/>
          </a:p>
        </p:txBody>
      </p:sp>
    </p:spTree>
    <p:extLst>
      <p:ext uri="{BB962C8B-B14F-4D97-AF65-F5344CB8AC3E}">
        <p14:creationId xmlns:p14="http://schemas.microsoft.com/office/powerpoint/2010/main" val="2493257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line provided is indicative and needs to be tailored to customers requirements and availability.</a:t>
            </a:r>
          </a:p>
          <a:p>
            <a:endParaRPr lang="en-US" dirty="0"/>
          </a:p>
          <a:p>
            <a:r>
              <a:rPr lang="en-US" dirty="0"/>
              <a:t>The pre-engagement meeting is there to set things in motion and to start the process of identifying the right people and take care of logistics. This usually takes a week.</a:t>
            </a:r>
          </a:p>
          <a:p>
            <a:endParaRPr lang="en-US" dirty="0"/>
          </a:p>
          <a:p>
            <a:r>
              <a:rPr lang="en-US" dirty="0"/>
              <a:t>The actual on-site engagement will start one to two weeks after the online re-engagement meeting and will take an average of 2 on site days.</a:t>
            </a:r>
          </a:p>
          <a:p>
            <a:endParaRPr lang="en-US" dirty="0"/>
          </a:p>
          <a:p>
            <a:r>
              <a:rPr lang="en-US" dirty="0"/>
              <a:t>After completion a close out meeting will be conducted in which the outcome of the assessment will be presented.</a:t>
            </a:r>
          </a:p>
          <a:p>
            <a:endParaRPr lang="en-US" dirty="0"/>
          </a:p>
          <a:p>
            <a:r>
              <a:rPr lang="en-US" u="sng" dirty="0"/>
              <a:t>Note:</a:t>
            </a:r>
          </a:p>
          <a:p>
            <a:r>
              <a:rPr lang="en-US" dirty="0"/>
              <a:t>Compliance manager is listed as an optional activity for those customers that already have assets in a Microsoft Cloud Tenant. Remove if not used.</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156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deck is frequently updated with new insights and feedback from the field. Please keep version history up to date.</a:t>
            </a:r>
          </a:p>
        </p:txBody>
      </p:sp>
      <p:sp>
        <p:nvSpPr>
          <p:cNvPr id="4" name="Slide Number Placeholder 3"/>
          <p:cNvSpPr>
            <a:spLocks noGrp="1"/>
          </p:cNvSpPr>
          <p:nvPr>
            <p:ph type="sldNum" sz="quarter" idx="10"/>
          </p:nvPr>
        </p:nvSpPr>
        <p:spPr/>
        <p:txBody>
          <a:bodyPr/>
          <a:lstStyle/>
          <a:p>
            <a:fld id="{C4D1784C-FE22-47B4-91A4-800DD49806DD}" type="slidenum">
              <a:rPr lang="en-US" smtClean="0"/>
              <a:t>2</a:t>
            </a:fld>
            <a:endParaRPr lang="en-US"/>
          </a:p>
        </p:txBody>
      </p:sp>
    </p:spTree>
    <p:extLst>
      <p:ext uri="{BB962C8B-B14F-4D97-AF65-F5344CB8AC3E}">
        <p14:creationId xmlns:p14="http://schemas.microsoft.com/office/powerpoint/2010/main" val="2492499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Customize to match your assessment timeframe.  </a:t>
            </a:r>
          </a:p>
          <a:p>
            <a:endParaRPr lang="en-US" dirty="0"/>
          </a:p>
          <a:p>
            <a:r>
              <a:rPr lang="en-US" b="1" u="sng" dirty="0"/>
              <a:t>Note</a:t>
            </a:r>
            <a:endParaRPr lang="en-US"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707075"/>
                </a:solidFill>
                <a:latin typeface="+mn-lt"/>
                <a:ea typeface="+mn-ea"/>
                <a:cs typeface="+mn-cs"/>
              </a:rPr>
              <a:t>The real-time assessment of the GDPR compliance posture for customers assets in the Microsoft cloud is not included in the agenda, this can be added if required.</a:t>
            </a:r>
          </a:p>
          <a:p>
            <a:endParaRPr lang="en-US" b="1" u="sn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nl-NL"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723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team member titles and names during the workshop.</a:t>
            </a: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829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team member titles and names prior to the workshop.</a:t>
            </a: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3107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9CACC8-84BD-4A87-AFE8-73E67016737F}" type="slidenum">
              <a:rPr lang="nl-NL" smtClean="0"/>
              <a:t>23</a:t>
            </a:fld>
            <a:endParaRPr lang="nl-NL"/>
          </a:p>
        </p:txBody>
      </p:sp>
    </p:spTree>
    <p:extLst>
      <p:ext uri="{BB962C8B-B14F-4D97-AF65-F5344CB8AC3E}">
        <p14:creationId xmlns:p14="http://schemas.microsoft.com/office/powerpoint/2010/main" val="3918403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prepare customers for the assessment provide insight into the tool and discuss questions around the four themes.</a:t>
            </a:r>
          </a:p>
          <a:p>
            <a:endParaRPr lang="en-US" dirty="0"/>
          </a:p>
          <a:p>
            <a:r>
              <a:rPr lang="en-US" dirty="0"/>
              <a:t>This slides provides insight in the type of questions the customer can expect, if more detail is needed the next four hidden slides can be used.</a:t>
            </a:r>
          </a:p>
          <a:p>
            <a:endParaRPr lang="en-US" dirty="0"/>
          </a:p>
          <a:p>
            <a:r>
              <a:rPr lang="en-US" dirty="0"/>
              <a:t>DO NOT discuss all questions and provide too much detail in the pre-engagement meeting, it will generate questions that can better be answered during the on-site engagement.</a:t>
            </a:r>
          </a:p>
          <a:p>
            <a:endParaRPr lang="en-US" dirty="0"/>
          </a:p>
        </p:txBody>
      </p:sp>
      <p:sp>
        <p:nvSpPr>
          <p:cNvPr id="4" name="Slide Number Placeholder 3"/>
          <p:cNvSpPr>
            <a:spLocks noGrp="1"/>
          </p:cNvSpPr>
          <p:nvPr>
            <p:ph type="sldNum" sz="quarter" idx="10"/>
          </p:nvPr>
        </p:nvSpPr>
        <p:spPr/>
        <p:txBody>
          <a:bodyPr/>
          <a:lstStyle/>
          <a:p>
            <a:fld id="{C4D1784C-FE22-47B4-91A4-800DD49806DD}" type="slidenum">
              <a:rPr lang="en-US" smtClean="0"/>
              <a:t>24</a:t>
            </a:fld>
            <a:endParaRPr lang="en-US"/>
          </a:p>
        </p:txBody>
      </p:sp>
    </p:spTree>
    <p:extLst>
      <p:ext uri="{BB962C8B-B14F-4D97-AF65-F5344CB8AC3E}">
        <p14:creationId xmlns:p14="http://schemas.microsoft.com/office/powerpoint/2010/main" val="1221063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OPTIONAL slide can be included  if additional detail is needed on the questionnaire, it includes the knock out questions that describe the scenario.</a:t>
            </a:r>
          </a:p>
          <a:p>
            <a:r>
              <a:rPr lang="en-US" dirty="0"/>
              <a:t>Unhide and present if needed </a:t>
            </a:r>
          </a:p>
        </p:txBody>
      </p:sp>
      <p:sp>
        <p:nvSpPr>
          <p:cNvPr id="4" name="Slide Number Placeholder 3"/>
          <p:cNvSpPr>
            <a:spLocks noGrp="1"/>
          </p:cNvSpPr>
          <p:nvPr>
            <p:ph type="sldNum" sz="quarter" idx="10"/>
          </p:nvPr>
        </p:nvSpPr>
        <p:spPr/>
        <p:txBody>
          <a:bodyPr/>
          <a:lstStyle/>
          <a:p>
            <a:fld id="{C4D1784C-FE22-47B4-91A4-800DD49806DD}" type="slidenum">
              <a:rPr lang="en-US" smtClean="0"/>
              <a:t>25</a:t>
            </a:fld>
            <a:endParaRPr lang="en-US"/>
          </a:p>
        </p:txBody>
      </p:sp>
    </p:spTree>
    <p:extLst>
      <p:ext uri="{BB962C8B-B14F-4D97-AF65-F5344CB8AC3E}">
        <p14:creationId xmlns:p14="http://schemas.microsoft.com/office/powerpoint/2010/main" val="1906868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OPTIONAL slide can be included  if additional detail is needed on the questionnaire, it includes the knock out questions that describe the scenario.</a:t>
            </a:r>
          </a:p>
          <a:p>
            <a:r>
              <a:rPr lang="en-US" dirty="0"/>
              <a:t>Unhide and present if needed </a:t>
            </a:r>
          </a:p>
        </p:txBody>
      </p:sp>
      <p:sp>
        <p:nvSpPr>
          <p:cNvPr id="4" name="Slide Number Placeholder 3"/>
          <p:cNvSpPr>
            <a:spLocks noGrp="1"/>
          </p:cNvSpPr>
          <p:nvPr>
            <p:ph type="sldNum" sz="quarter" idx="10"/>
          </p:nvPr>
        </p:nvSpPr>
        <p:spPr/>
        <p:txBody>
          <a:bodyPr/>
          <a:lstStyle/>
          <a:p>
            <a:fld id="{C4D1784C-FE22-47B4-91A4-800DD49806DD}" type="slidenum">
              <a:rPr lang="en-US" smtClean="0"/>
              <a:t>26</a:t>
            </a:fld>
            <a:endParaRPr lang="en-US"/>
          </a:p>
        </p:txBody>
      </p:sp>
    </p:spTree>
    <p:extLst>
      <p:ext uri="{BB962C8B-B14F-4D97-AF65-F5344CB8AC3E}">
        <p14:creationId xmlns:p14="http://schemas.microsoft.com/office/powerpoint/2010/main" val="31331316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OPTIONAL slide can be included  if additional detail is needed on the questionnaire, it includes the knock out questions that describe the scenario.</a:t>
            </a:r>
          </a:p>
          <a:p>
            <a:r>
              <a:rPr lang="en-US" dirty="0"/>
              <a:t>Unhide and present if needed </a:t>
            </a:r>
          </a:p>
        </p:txBody>
      </p:sp>
      <p:sp>
        <p:nvSpPr>
          <p:cNvPr id="4" name="Slide Number Placeholder 3"/>
          <p:cNvSpPr>
            <a:spLocks noGrp="1"/>
          </p:cNvSpPr>
          <p:nvPr>
            <p:ph type="sldNum" sz="quarter" idx="10"/>
          </p:nvPr>
        </p:nvSpPr>
        <p:spPr/>
        <p:txBody>
          <a:bodyPr/>
          <a:lstStyle/>
          <a:p>
            <a:fld id="{C4D1784C-FE22-47B4-91A4-800DD49806DD}" type="slidenum">
              <a:rPr lang="en-US" smtClean="0"/>
              <a:t>27</a:t>
            </a:fld>
            <a:endParaRPr lang="en-US"/>
          </a:p>
        </p:txBody>
      </p:sp>
    </p:spTree>
    <p:extLst>
      <p:ext uri="{BB962C8B-B14F-4D97-AF65-F5344CB8AC3E}">
        <p14:creationId xmlns:p14="http://schemas.microsoft.com/office/powerpoint/2010/main" val="1935068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OPTIONAL slide can be included  if additional detail is needed on the questionnaire, it includes the knock out questions that describe the scenario.</a:t>
            </a:r>
          </a:p>
          <a:p>
            <a:r>
              <a:rPr lang="en-US" dirty="0"/>
              <a:t>Unhide and present if needed </a:t>
            </a:r>
          </a:p>
        </p:txBody>
      </p:sp>
      <p:sp>
        <p:nvSpPr>
          <p:cNvPr id="4" name="Slide Number Placeholder 3"/>
          <p:cNvSpPr>
            <a:spLocks noGrp="1"/>
          </p:cNvSpPr>
          <p:nvPr>
            <p:ph type="sldNum" sz="quarter" idx="10"/>
          </p:nvPr>
        </p:nvSpPr>
        <p:spPr/>
        <p:txBody>
          <a:bodyPr/>
          <a:lstStyle/>
          <a:p>
            <a:fld id="{C4D1784C-FE22-47B4-91A4-800DD49806DD}" type="slidenum">
              <a:rPr lang="en-US" smtClean="0"/>
              <a:t>28</a:t>
            </a:fld>
            <a:endParaRPr lang="en-US"/>
          </a:p>
        </p:txBody>
      </p:sp>
    </p:spTree>
    <p:extLst>
      <p:ext uri="{BB962C8B-B14F-4D97-AF65-F5344CB8AC3E}">
        <p14:creationId xmlns:p14="http://schemas.microsoft.com/office/powerpoint/2010/main" val="2478008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GDPR Detailed assessment offers integration with Microsoft Compliance Manager. </a:t>
            </a:r>
          </a:p>
          <a:p>
            <a:endParaRPr lang="en-US" dirty="0"/>
          </a:p>
          <a:p>
            <a:r>
              <a:rPr lang="en-US" dirty="0"/>
              <a:t>For every sub-scenario under Discover, Manage, Protect and Report, the applicable GDPR articles are referenced.</a:t>
            </a:r>
          </a:p>
          <a:p>
            <a:endParaRPr lang="en-US" dirty="0"/>
          </a:p>
          <a:p>
            <a:r>
              <a:rPr lang="en-US" dirty="0"/>
              <a:t>For every article a link to compliance manager is provided that when clicked, will open a filtered view of the Compliance Manager dashboard. The dashboard will show both Microsoft and Customer controls that are relevant to the GDPR article referenced.</a:t>
            </a:r>
          </a:p>
          <a:p>
            <a:endParaRPr lang="en-US" dirty="0"/>
          </a:p>
          <a:p>
            <a:r>
              <a:rPr lang="en-US" b="1" u="sng" dirty="0"/>
              <a:t>Note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Compliance manager requires a Microsoft cloud tenant. Preferably the customers production tenant is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 or hide slide if not used.</a:t>
            </a:r>
          </a:p>
          <a:p>
            <a:endParaRPr lang="en-US" b="0" u="none" dirty="0"/>
          </a:p>
        </p:txBody>
      </p:sp>
      <p:sp>
        <p:nvSpPr>
          <p:cNvPr id="4" name="Slide Number Placeholder 3"/>
          <p:cNvSpPr>
            <a:spLocks noGrp="1"/>
          </p:cNvSpPr>
          <p:nvPr>
            <p:ph type="sldNum" sz="quarter" idx="10"/>
          </p:nvPr>
        </p:nvSpPr>
        <p:spPr/>
        <p:txBody>
          <a:bodyPr/>
          <a:lstStyle/>
          <a:p>
            <a:fld id="{C4D1784C-FE22-47B4-91A4-800DD49806DD}" type="slidenum">
              <a:rPr lang="en-US" smtClean="0"/>
              <a:t>29</a:t>
            </a:fld>
            <a:endParaRPr lang="en-US"/>
          </a:p>
        </p:txBody>
      </p:sp>
    </p:spTree>
    <p:extLst>
      <p:ext uri="{BB962C8B-B14F-4D97-AF65-F5344CB8AC3E}">
        <p14:creationId xmlns:p14="http://schemas.microsoft.com/office/powerpoint/2010/main" val="34827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7447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outcome of the tool and highlight the three types of information provided (Executive, Detailed and All Recommendation)</a:t>
            </a:r>
          </a:p>
          <a:p>
            <a:endParaRPr lang="en-US" dirty="0"/>
          </a:p>
        </p:txBody>
      </p:sp>
      <p:sp>
        <p:nvSpPr>
          <p:cNvPr id="4" name="Slide Number Placeholder 3"/>
          <p:cNvSpPr>
            <a:spLocks noGrp="1"/>
          </p:cNvSpPr>
          <p:nvPr>
            <p:ph type="sldNum" sz="quarter" idx="10"/>
          </p:nvPr>
        </p:nvSpPr>
        <p:spPr/>
        <p:txBody>
          <a:bodyPr/>
          <a:lstStyle/>
          <a:p>
            <a:fld id="{C4D1784C-FE22-47B4-91A4-800DD49806DD}" type="slidenum">
              <a:rPr lang="en-US" smtClean="0"/>
              <a:t>30</a:t>
            </a:fld>
            <a:endParaRPr lang="en-US"/>
          </a:p>
        </p:txBody>
      </p:sp>
    </p:spTree>
    <p:extLst>
      <p:ext uri="{BB962C8B-B14F-4D97-AF65-F5344CB8AC3E}">
        <p14:creationId xmlns:p14="http://schemas.microsoft.com/office/powerpoint/2010/main" val="2412303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9CACC8-84BD-4A87-AFE8-73E67016737F}" type="slidenum">
              <a:rPr lang="nl-NL" smtClean="0"/>
              <a:t>31</a:t>
            </a:fld>
            <a:endParaRPr lang="nl-NL"/>
          </a:p>
        </p:txBody>
      </p:sp>
    </p:spTree>
    <p:extLst>
      <p:ext uri="{BB962C8B-B14F-4D97-AF65-F5344CB8AC3E}">
        <p14:creationId xmlns:p14="http://schemas.microsoft.com/office/powerpoint/2010/main" val="1581506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Discuss overall project governance and make sure to document risks/issues as well as success criteria for the engagement.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128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9CACC8-84BD-4A87-AFE8-73E67016737F}" type="slidenum">
              <a:rPr lang="nl-NL" smtClean="0"/>
              <a:t>33</a:t>
            </a:fld>
            <a:endParaRPr lang="nl-NL"/>
          </a:p>
        </p:txBody>
      </p:sp>
    </p:spTree>
    <p:extLst>
      <p:ext uri="{BB962C8B-B14F-4D97-AF65-F5344CB8AC3E}">
        <p14:creationId xmlns:p14="http://schemas.microsoft.com/office/powerpoint/2010/main" val="1748612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350AA1C-509B-424C-B118-B557503A6BE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6454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859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detailed assessment is built on three steps that are discussed and detailed in the “</a:t>
            </a:r>
            <a:r>
              <a:rPr lang="en-US" sz="1200" b="0" kern="1200" noProof="0" dirty="0">
                <a:solidFill>
                  <a:schemeClr val="dk1"/>
                </a:solidFill>
                <a:latin typeface="+mn-lt"/>
                <a:ea typeface="+mn-ea"/>
                <a:cs typeface="Segoe UI Semilight" panose="020B0402040204020203" pitchFamily="34" charset="0"/>
              </a:rPr>
              <a:t>00 - Microsoft GDPR Detailed Assessment - Delivery Guide</a:t>
            </a:r>
            <a:r>
              <a:rPr lang="en-US"/>
              <a:t>”</a:t>
            </a:r>
            <a:endParaRPr lang="en-US" dirty="0"/>
          </a:p>
          <a:p>
            <a:endParaRPr lang="en-US" dirty="0"/>
          </a:p>
          <a:p>
            <a:r>
              <a:rPr lang="en-US" dirty="0"/>
              <a:t>For detailed information and background refer to the delivery guide</a:t>
            </a:r>
          </a:p>
          <a:p>
            <a:endParaRPr lang="en-US" dirty="0"/>
          </a:p>
          <a:p>
            <a:r>
              <a:rPr lang="en-US" dirty="0"/>
              <a:t>This presentation is intended to be used during the online </a:t>
            </a:r>
            <a:r>
              <a:rPr lang="en-US" b="1" dirty="0"/>
              <a:t>Pre-engagement meeting.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1784C-FE22-47B4-91A4-800DD49806D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746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D79CACC8-84BD-4A87-AFE8-73E67016737F}" type="slidenum">
              <a:rPr lang="nl-NL" smtClean="0">
                <a:solidFill>
                  <a:prstClr val="black"/>
                </a:solidFill>
              </a:rPr>
              <a:pPr/>
              <a:t>6</a:t>
            </a:fld>
            <a:endParaRPr lang="nl-NL">
              <a:solidFill>
                <a:prstClr val="black"/>
              </a:solidFill>
            </a:endParaRPr>
          </a:p>
        </p:txBody>
      </p:sp>
    </p:spTree>
    <p:extLst>
      <p:ext uri="{BB962C8B-B14F-4D97-AF65-F5344CB8AC3E}">
        <p14:creationId xmlns:p14="http://schemas.microsoft.com/office/powerpoint/2010/main" val="419461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disclaimer and its intention with your customer. It is important to emphasize the information contained in the disclaimer.</a:t>
            </a:r>
          </a:p>
        </p:txBody>
      </p:sp>
      <p:sp>
        <p:nvSpPr>
          <p:cNvPr id="4" name="Slide Number Placeholder 3"/>
          <p:cNvSpPr>
            <a:spLocks noGrp="1"/>
          </p:cNvSpPr>
          <p:nvPr>
            <p:ph type="sldNum" sz="quarter" idx="10"/>
          </p:nvPr>
        </p:nvSpPr>
        <p:spPr/>
        <p:txBody>
          <a:bodyPr/>
          <a:lstStyle/>
          <a:p>
            <a:fld id="{C4D1784C-FE22-47B4-91A4-800DD49806DD}" type="slidenum">
              <a:rPr lang="en-US" smtClean="0"/>
              <a:t>7</a:t>
            </a:fld>
            <a:endParaRPr lang="en-US"/>
          </a:p>
        </p:txBody>
      </p:sp>
    </p:spTree>
    <p:extLst>
      <p:ext uri="{BB962C8B-B14F-4D97-AF65-F5344CB8AC3E}">
        <p14:creationId xmlns:p14="http://schemas.microsoft.com/office/powerpoint/2010/main" val="4283271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9CACC8-84BD-4A87-AFE8-73E67016737F}" type="slidenum">
              <a:rPr lang="nl-NL" smtClean="0"/>
              <a:t>8</a:t>
            </a:fld>
            <a:endParaRPr lang="nl-NL"/>
          </a:p>
        </p:txBody>
      </p:sp>
    </p:spTree>
    <p:extLst>
      <p:ext uri="{BB962C8B-B14F-4D97-AF65-F5344CB8AC3E}">
        <p14:creationId xmlns:p14="http://schemas.microsoft.com/office/powerpoint/2010/main" val="80019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9CACC8-84BD-4A87-AFE8-73E67016737F}" type="slidenum">
              <a:rPr lang="nl-NL" smtClean="0"/>
              <a:t>9</a:t>
            </a:fld>
            <a:endParaRPr lang="nl-NL"/>
          </a:p>
        </p:txBody>
      </p:sp>
    </p:spTree>
    <p:extLst>
      <p:ext uri="{BB962C8B-B14F-4D97-AF65-F5344CB8AC3E}">
        <p14:creationId xmlns:p14="http://schemas.microsoft.com/office/powerpoint/2010/main" val="722623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E99109-DC61-4418-B60E-0A40BB194C38}"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313403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99109-DC61-4418-B60E-0A40BB194C38}"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124608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99109-DC61-4418-B60E-0A40BB194C38}"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342503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_Sub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94378"/>
            <a:ext cx="11655840" cy="806897"/>
          </a:xfrm>
        </p:spPr>
        <p:txBody>
          <a:bodyPr/>
          <a:lstStyle>
            <a:lvl1pPr marL="0" algn="l" defTabSz="896046" rtl="0" eaLnBrk="1" latinLnBrk="0" hangingPunct="1">
              <a:spcBef>
                <a:spcPct val="0"/>
              </a:spcBef>
              <a:buNone/>
              <a:defRPr lang="en-US" sz="3920" b="0" i="0" u="none" kern="1200" spc="-147" baseline="0" dirty="0">
                <a:solidFill>
                  <a:schemeClr val="tx1"/>
                </a:solidFill>
                <a:latin typeface="Segoe UI Semibold" charset="0"/>
                <a:ea typeface="Segoe UI Semibold" charset="0"/>
                <a:cs typeface="Segoe UI Semibold" charset="0"/>
              </a:defRPr>
            </a:lvl1pPr>
          </a:lstStyle>
          <a:p>
            <a:r>
              <a:rPr lang="en-US"/>
              <a:t>Click to edit Master title style</a:t>
            </a:r>
          </a:p>
        </p:txBody>
      </p:sp>
    </p:spTree>
    <p:extLst>
      <p:ext uri="{BB962C8B-B14F-4D97-AF65-F5344CB8AC3E}">
        <p14:creationId xmlns:p14="http://schemas.microsoft.com/office/powerpoint/2010/main" val="20810396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94378"/>
            <a:ext cx="11655840" cy="899665"/>
          </a:xfrm>
        </p:spPr>
        <p:txBody>
          <a:bodyPr/>
          <a:lstStyle>
            <a:lvl1pPr marL="0" algn="l" defTabSz="896046" rtl="0" eaLnBrk="1" latinLnBrk="0" hangingPunct="1">
              <a:spcBef>
                <a:spcPct val="0"/>
              </a:spcBef>
              <a:buNone/>
              <a:defRPr lang="en-US" sz="3920" b="0" i="0" u="none" kern="1200" spc="-147" baseline="0" dirty="0">
                <a:solidFill>
                  <a:schemeClr val="accent5">
                    <a:lumMod val="50000"/>
                  </a:schemeClr>
                </a:solidFill>
                <a:latin typeface="Segoe UI Semibold" charset="0"/>
                <a:ea typeface="Segoe UI Semibold" charset="0"/>
                <a:cs typeface="Segoe UI Semibold" charset="0"/>
              </a:defRPr>
            </a:lvl1pPr>
          </a:lstStyle>
          <a:p>
            <a:r>
              <a:rPr lang="en-US"/>
              <a:t>Click to edit Master title style</a:t>
            </a:r>
          </a:p>
        </p:txBody>
      </p:sp>
      <p:sp>
        <p:nvSpPr>
          <p:cNvPr id="3" name="Text Placeholder 3"/>
          <p:cNvSpPr>
            <a:spLocks noGrp="1"/>
          </p:cNvSpPr>
          <p:nvPr>
            <p:ph idx="1"/>
          </p:nvPr>
        </p:nvSpPr>
        <p:spPr>
          <a:xfrm>
            <a:off x="269242" y="1189178"/>
            <a:ext cx="11653521" cy="1691682"/>
          </a:xfrm>
          <a:prstGeom prst="rect">
            <a:avLst/>
          </a:prstGeom>
        </p:spPr>
        <p:txBody>
          <a:bodyPr vert="horz" wrap="square" lIns="146304" tIns="91440" rIns="146304" bIns="91440" rtlCol="0">
            <a:spAutoFit/>
          </a:bodyPr>
          <a:lstStyle>
            <a:lvl1pPr marL="0" indent="0">
              <a:lnSpc>
                <a:spcPct val="100000"/>
              </a:lnSpc>
              <a:buNone/>
              <a:defRPr sz="2353">
                <a:latin typeface="+mn-lt"/>
              </a:defRPr>
            </a:lvl1pPr>
            <a:lvl2pPr marL="336081" indent="0">
              <a:lnSpc>
                <a:spcPct val="100000"/>
              </a:lnSpc>
              <a:buNone/>
              <a:defRPr sz="1800">
                <a:latin typeface="+mn-lt"/>
              </a:defRPr>
            </a:lvl2pPr>
            <a:lvl3pPr marL="560133" indent="0">
              <a:lnSpc>
                <a:spcPct val="100000"/>
              </a:lnSpc>
              <a:buNone/>
              <a:defRPr sz="1600">
                <a:latin typeface="+mn-lt"/>
              </a:defRPr>
            </a:lvl3pPr>
            <a:lvl4pPr marL="784187" indent="0">
              <a:lnSpc>
                <a:spcPct val="100000"/>
              </a:lnSpc>
              <a:buNone/>
              <a:defRPr sz="1400">
                <a:latin typeface="+mn-lt"/>
              </a:defRPr>
            </a:lvl4pPr>
            <a:lvl5pPr marL="1008240" indent="0">
              <a:lnSpc>
                <a:spcPct val="100000"/>
              </a:lnSpc>
              <a:buNone/>
              <a:defRPr sz="1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85597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Slide Photo_Option">
    <p:bg>
      <p:bgRef idx="1001">
        <a:schemeClr val="bg2"/>
      </p:bgRef>
    </p:bg>
    <p:spTree>
      <p:nvGrpSpPr>
        <p:cNvPr id="1" name=""/>
        <p:cNvGrpSpPr/>
        <p:nvPr/>
      </p:nvGrpSpPr>
      <p:grpSpPr>
        <a:xfrm>
          <a:off x="0" y="0"/>
          <a:ext cx="0" cy="0"/>
          <a:chOff x="0" y="0"/>
          <a:chExt cx="0" cy="0"/>
        </a:xfrm>
      </p:grpSpPr>
      <p:sp>
        <p:nvSpPr>
          <p:cNvPr id="12" name="Rectangle 11"/>
          <p:cNvSpPr/>
          <p:nvPr/>
        </p:nvSpPr>
        <p:spPr bwMode="auto">
          <a:xfrm>
            <a:off x="263886" y="4618990"/>
            <a:ext cx="6276593" cy="3583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hasCustomPrompt="1"/>
          </p:nvPr>
        </p:nvSpPr>
        <p:spPr bwMode="auto">
          <a:xfrm>
            <a:off x="257354" y="1346512"/>
            <a:ext cx="11531246" cy="1255173"/>
          </a:xfrm>
          <a:noFill/>
        </p:spPr>
        <p:txBody>
          <a:bodyPr lIns="146304" tIns="91440" rIns="146304" bIns="0" anchor="b" anchorCtr="0"/>
          <a:lstStyle>
            <a:lvl1pPr marL="0" algn="l" defTabSz="896214" rtl="0" eaLnBrk="1" latinLnBrk="0" hangingPunct="1">
              <a:defRPr lang="en-US" sz="4902" b="0" kern="1200" spc="-147" dirty="0">
                <a:solidFill>
                  <a:srgbClr val="FFFFFF"/>
                </a:solidFill>
                <a:latin typeface="Segoe UI Semibold" panose="020B0702040204020203" pitchFamily="34" charset="0"/>
                <a:ea typeface="+mn-ea"/>
                <a:cs typeface="Segoe UI Semibold" panose="020B0702040204020203" pitchFamily="34" charset="0"/>
              </a:defRPr>
            </a:lvl1pPr>
          </a:lstStyle>
          <a:p>
            <a:r>
              <a:rPr lang="en-US"/>
              <a:t>Presentation title</a:t>
            </a:r>
          </a:p>
        </p:txBody>
      </p:sp>
      <p:sp>
        <p:nvSpPr>
          <p:cNvPr id="14" name="Text Placeholder 2"/>
          <p:cNvSpPr>
            <a:spLocks noGrp="1"/>
          </p:cNvSpPr>
          <p:nvPr>
            <p:ph type="body" sz="quarter" idx="14" hasCustomPrompt="1"/>
          </p:nvPr>
        </p:nvSpPr>
        <p:spPr bwMode="auto">
          <a:xfrm>
            <a:off x="263884" y="2831989"/>
            <a:ext cx="11531246" cy="476135"/>
          </a:xfrm>
        </p:spPr>
        <p:txBody>
          <a:bodyPr tIns="0" bIns="109728">
            <a:noAutofit/>
          </a:bodyPr>
          <a:lstStyle>
            <a:lvl1pPr marL="0" indent="0" algn="l" defTabSz="896214" rtl="0" eaLnBrk="1" latinLnBrk="0" hangingPunct="1">
              <a:lnSpc>
                <a:spcPct val="100000"/>
              </a:lnSpc>
              <a:spcBef>
                <a:spcPts val="0"/>
              </a:spcBef>
              <a:buNone/>
              <a:defRPr lang="en-US" sz="2353" kern="1200" spc="0" baseline="0" dirty="0" smtClean="0">
                <a:solidFill>
                  <a:srgbClr val="FFFFFF"/>
                </a:solidFill>
                <a:latin typeface="+mn-lt"/>
                <a:ea typeface="+mn-ea"/>
                <a:cs typeface="Bodoni Std Bold Italic"/>
              </a:defRPr>
            </a:lvl1pPr>
          </a:lstStyle>
          <a:p>
            <a:pPr lvl="0"/>
            <a:r>
              <a:rPr lang="en-US"/>
              <a:t>Subtitle</a:t>
            </a:r>
          </a:p>
        </p:txBody>
      </p:sp>
    </p:spTree>
    <p:extLst>
      <p:ext uri="{BB962C8B-B14F-4D97-AF65-F5344CB8AC3E}">
        <p14:creationId xmlns:p14="http://schemas.microsoft.com/office/powerpoint/2010/main" val="1184468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450203" y="3083652"/>
            <a:ext cx="3227129" cy="692057"/>
          </a:xfrm>
          <a:prstGeom prst="rect">
            <a:avLst/>
          </a:prstGeom>
        </p:spPr>
      </p:pic>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2017 Microsoft Corporation. All rights reserved. </a:t>
            </a:r>
          </a:p>
        </p:txBody>
      </p:sp>
    </p:spTree>
    <p:extLst>
      <p:ext uri="{BB962C8B-B14F-4D97-AF65-F5344CB8AC3E}">
        <p14:creationId xmlns:p14="http://schemas.microsoft.com/office/powerpoint/2010/main" val="41860743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Rectangle 7"/>
          <p:cNvSpPr/>
          <p:nvPr userDrawn="1"/>
        </p:nvSpPr>
        <p:spPr bwMode="auto">
          <a:xfrm>
            <a:off x="0" y="1447799"/>
            <a:ext cx="6648450" cy="4623217"/>
          </a:xfrm>
          <a:prstGeom prst="rect">
            <a:avLst/>
          </a:prstGeom>
          <a:solidFill>
            <a:schemeClr val="accent1">
              <a:alpha val="7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5914141" cy="1793090"/>
          </a:xfrm>
          <a:noFill/>
        </p:spPr>
        <p:txBody>
          <a:bodyPr lIns="146304" tIns="91440" rIns="146304" bIns="91440" anchor="t" anchorCtr="0"/>
          <a:lstStyle>
            <a:lvl1pPr>
              <a:defRPr sz="5294" spc="-98" baseline="0">
                <a:solidFill>
                  <a:schemeClr val="bg1"/>
                </a:solidFill>
              </a:defRPr>
            </a:lvl1pPr>
          </a:lstStyle>
          <a:p>
            <a:r>
              <a:rPr lang="en-US"/>
              <a:t>Presentation title</a:t>
            </a:r>
          </a:p>
        </p:txBody>
      </p:sp>
      <p:sp>
        <p:nvSpPr>
          <p:cNvPr id="5" name="Text Placeholder 4"/>
          <p:cNvSpPr>
            <a:spLocks noGrp="1"/>
          </p:cNvSpPr>
          <p:nvPr>
            <p:ph type="body" sz="quarter" idx="12" hasCustomPrompt="1"/>
          </p:nvPr>
        </p:nvSpPr>
        <p:spPr>
          <a:xfrm>
            <a:off x="269302" y="3878574"/>
            <a:ext cx="5914142" cy="1792326"/>
          </a:xfrm>
          <a:noFill/>
        </p:spPr>
        <p:txBody>
          <a:bodyPr lIns="146304" tIns="109728" rIns="146304" bIns="109728">
            <a:noAutofit/>
          </a:bodyPr>
          <a:lstStyle>
            <a:lvl1pPr marL="0" indent="0">
              <a:spcBef>
                <a:spcPts val="0"/>
              </a:spcBef>
              <a:buNone/>
              <a:defRPr sz="3137" spc="0" baseline="0">
                <a:solidFill>
                  <a:schemeClr val="bg1"/>
                </a:solidFill>
                <a:latin typeface="+mj-lt"/>
              </a:defRPr>
            </a:lvl1pPr>
          </a:lstStyle>
          <a:p>
            <a:pPr lvl="0"/>
            <a:r>
              <a:rPr lang="en-US"/>
              <a:t>Speaker Name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23292" y="110401"/>
            <a:ext cx="1858780" cy="683740"/>
          </a:xfrm>
          <a:prstGeom prst="rect">
            <a:avLst/>
          </a:prstGeom>
        </p:spPr>
      </p:pic>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2266510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2600557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99109-DC61-4418-B60E-0A40BB194C38}"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263963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E99109-DC61-4418-B60E-0A40BB194C38}"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12065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E99109-DC61-4418-B60E-0A40BB194C38}"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3777207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E99109-DC61-4418-B60E-0A40BB194C38}" type="datetimeFigureOut">
              <a:rPr lang="en-US" smtClean="0"/>
              <a:t>4/17/2018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3616530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E99109-DC61-4418-B60E-0A40BB194C38}" type="datetimeFigureOut">
              <a:rPr lang="en-US" smtClean="0"/>
              <a:t>4/17/2018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110770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99109-DC61-4418-B60E-0A40BB194C38}" type="datetimeFigureOut">
              <a:rPr lang="en-US" smtClean="0"/>
              <a:t>4/17/2018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177104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E99109-DC61-4418-B60E-0A40BB194C38}"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264073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E99109-DC61-4418-B60E-0A40BB194C38}"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182921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99109-DC61-4418-B60E-0A40BB194C38}" type="datetimeFigureOut">
              <a:rPr lang="en-US" smtClean="0"/>
              <a:t>4/17/2018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00044-0DDA-471A-AB81-067924DE0485}" type="slidenum">
              <a:rPr lang="en-US" smtClean="0"/>
              <a:t>‹#›</a:t>
            </a:fld>
            <a:endParaRPr lang="en-US"/>
          </a:p>
        </p:txBody>
      </p:sp>
    </p:spTree>
    <p:extLst>
      <p:ext uri="{BB962C8B-B14F-4D97-AF65-F5344CB8AC3E}">
        <p14:creationId xmlns:p14="http://schemas.microsoft.com/office/powerpoint/2010/main" val="2737733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7" r:id="rId16"/>
    <p:sldLayoutId id="214748369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2.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5.emf"/><Relationship Id="rId7" Type="http://schemas.openxmlformats.org/officeDocument/2006/relationships/image" Target="../media/image29.emf"/><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28.emf"/><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hyperlink" Target="https://aka.ms/gdprcommunity"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aka.ms/gdprtoolbox"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92000" cy="6858000"/>
          </a:xfrm>
          <a:prstGeom prst="rect">
            <a:avLst/>
          </a:prstGeom>
          <a:solidFill>
            <a:schemeClr val="tx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454208" y="0"/>
            <a:ext cx="1737792" cy="639069"/>
          </a:xfrm>
          <a:prstGeom prst="rect">
            <a:avLst/>
          </a:prstGeom>
        </p:spPr>
      </p:pic>
      <p:sp>
        <p:nvSpPr>
          <p:cNvPr id="7" name="Title 1"/>
          <p:cNvSpPr txBox="1">
            <a:spLocks/>
          </p:cNvSpPr>
          <p:nvPr/>
        </p:nvSpPr>
        <p:spPr>
          <a:xfrm>
            <a:off x="0" y="0"/>
            <a:ext cx="6504317" cy="686175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 h 10000"/>
              <a:gd name="connsiteX0" fmla="*/ 0 w 10000"/>
              <a:gd name="connsiteY0" fmla="*/ 0 h 9997"/>
              <a:gd name="connsiteX1" fmla="*/ 5160 w 10000"/>
              <a:gd name="connsiteY1" fmla="*/ 24 h 9997"/>
              <a:gd name="connsiteX2" fmla="*/ 10000 w 10000"/>
              <a:gd name="connsiteY2" fmla="*/ 9997 h 9997"/>
              <a:gd name="connsiteX3" fmla="*/ 0 w 10000"/>
              <a:gd name="connsiteY3" fmla="*/ 9997 h 9997"/>
              <a:gd name="connsiteX4" fmla="*/ 0 w 10000"/>
              <a:gd name="connsiteY4" fmla="*/ 0 h 9997"/>
              <a:gd name="connsiteX0" fmla="*/ 0 w 9679"/>
              <a:gd name="connsiteY0" fmla="*/ 0 h 10027"/>
              <a:gd name="connsiteX1" fmla="*/ 5160 w 9679"/>
              <a:gd name="connsiteY1" fmla="*/ 24 h 10027"/>
              <a:gd name="connsiteX2" fmla="*/ 9679 w 9679"/>
              <a:gd name="connsiteY2" fmla="*/ 10027 h 10027"/>
              <a:gd name="connsiteX3" fmla="*/ 0 w 9679"/>
              <a:gd name="connsiteY3" fmla="*/ 10000 h 10027"/>
              <a:gd name="connsiteX4" fmla="*/ 0 w 9679"/>
              <a:gd name="connsiteY4" fmla="*/ 0 h 10027"/>
              <a:gd name="connsiteX0" fmla="*/ 0 w 10000"/>
              <a:gd name="connsiteY0" fmla="*/ 10 h 10010"/>
              <a:gd name="connsiteX1" fmla="*/ 5302 w 10000"/>
              <a:gd name="connsiteY1" fmla="*/ 0 h 10010"/>
              <a:gd name="connsiteX2" fmla="*/ 10000 w 10000"/>
              <a:gd name="connsiteY2" fmla="*/ 10010 h 10010"/>
              <a:gd name="connsiteX3" fmla="*/ 0 w 10000"/>
              <a:gd name="connsiteY3" fmla="*/ 9983 h 10010"/>
              <a:gd name="connsiteX4" fmla="*/ 0 w 10000"/>
              <a:gd name="connsiteY4" fmla="*/ 10 h 10010"/>
              <a:gd name="connsiteX0" fmla="*/ 0 w 10000"/>
              <a:gd name="connsiteY0" fmla="*/ 10 h 10010"/>
              <a:gd name="connsiteX1" fmla="*/ 5302 w 10000"/>
              <a:gd name="connsiteY1" fmla="*/ 0 h 10010"/>
              <a:gd name="connsiteX2" fmla="*/ 10000 w 10000"/>
              <a:gd name="connsiteY2" fmla="*/ 10010 h 10010"/>
              <a:gd name="connsiteX3" fmla="*/ 4 w 10000"/>
              <a:gd name="connsiteY3" fmla="*/ 10010 h 10010"/>
              <a:gd name="connsiteX4" fmla="*/ 0 w 10000"/>
              <a:gd name="connsiteY4" fmla="*/ 10 h 10010"/>
              <a:gd name="connsiteX0" fmla="*/ 0 w 10000"/>
              <a:gd name="connsiteY0" fmla="*/ 21 h 10010"/>
              <a:gd name="connsiteX1" fmla="*/ 5302 w 10000"/>
              <a:gd name="connsiteY1" fmla="*/ 0 h 10010"/>
              <a:gd name="connsiteX2" fmla="*/ 10000 w 10000"/>
              <a:gd name="connsiteY2" fmla="*/ 10010 h 10010"/>
              <a:gd name="connsiteX3" fmla="*/ 4 w 10000"/>
              <a:gd name="connsiteY3" fmla="*/ 10010 h 10010"/>
              <a:gd name="connsiteX4" fmla="*/ 0 w 10000"/>
              <a:gd name="connsiteY4" fmla="*/ 21 h 10010"/>
              <a:gd name="connsiteX0" fmla="*/ 286 w 9997"/>
              <a:gd name="connsiteY0" fmla="*/ 216 h 10010"/>
              <a:gd name="connsiteX1" fmla="*/ 5299 w 9997"/>
              <a:gd name="connsiteY1" fmla="*/ 0 h 10010"/>
              <a:gd name="connsiteX2" fmla="*/ 9997 w 9997"/>
              <a:gd name="connsiteY2" fmla="*/ 10010 h 10010"/>
              <a:gd name="connsiteX3" fmla="*/ 1 w 9997"/>
              <a:gd name="connsiteY3" fmla="*/ 10010 h 10010"/>
              <a:gd name="connsiteX4" fmla="*/ 286 w 9997"/>
              <a:gd name="connsiteY4" fmla="*/ 216 h 10010"/>
              <a:gd name="connsiteX0" fmla="*/ 0 w 10007"/>
              <a:gd name="connsiteY0" fmla="*/ 29 h 10000"/>
              <a:gd name="connsiteX1" fmla="*/ 5308 w 10007"/>
              <a:gd name="connsiteY1" fmla="*/ 0 h 10000"/>
              <a:gd name="connsiteX2" fmla="*/ 10007 w 10007"/>
              <a:gd name="connsiteY2" fmla="*/ 10000 h 10000"/>
              <a:gd name="connsiteX3" fmla="*/ 8 w 10007"/>
              <a:gd name="connsiteY3" fmla="*/ 10000 h 10000"/>
              <a:gd name="connsiteX4" fmla="*/ 0 w 10007"/>
              <a:gd name="connsiteY4" fmla="*/ 29 h 10000"/>
              <a:gd name="connsiteX0" fmla="*/ 0 w 10007"/>
              <a:gd name="connsiteY0" fmla="*/ 0 h 9971"/>
              <a:gd name="connsiteX1" fmla="*/ 5316 w 10007"/>
              <a:gd name="connsiteY1" fmla="*/ 5 h 9971"/>
              <a:gd name="connsiteX2" fmla="*/ 10007 w 10007"/>
              <a:gd name="connsiteY2" fmla="*/ 9971 h 9971"/>
              <a:gd name="connsiteX3" fmla="*/ 8 w 10007"/>
              <a:gd name="connsiteY3" fmla="*/ 9971 h 9971"/>
              <a:gd name="connsiteX4" fmla="*/ 0 w 10007"/>
              <a:gd name="connsiteY4" fmla="*/ 0 h 9971"/>
              <a:gd name="connsiteX0" fmla="*/ 0 w 10000"/>
              <a:gd name="connsiteY0" fmla="*/ 3 h 10003"/>
              <a:gd name="connsiteX1" fmla="*/ 5292 w 10000"/>
              <a:gd name="connsiteY1" fmla="*/ 0 h 10003"/>
              <a:gd name="connsiteX2" fmla="*/ 10000 w 10000"/>
              <a:gd name="connsiteY2" fmla="*/ 10003 h 10003"/>
              <a:gd name="connsiteX3" fmla="*/ 8 w 10000"/>
              <a:gd name="connsiteY3" fmla="*/ 10003 h 10003"/>
              <a:gd name="connsiteX4" fmla="*/ 0 w 10000"/>
              <a:gd name="connsiteY4" fmla="*/ 3 h 10003"/>
              <a:gd name="connsiteX0" fmla="*/ 84 w 9993"/>
              <a:gd name="connsiteY0" fmla="*/ 114 h 10003"/>
              <a:gd name="connsiteX1" fmla="*/ 5285 w 9993"/>
              <a:gd name="connsiteY1" fmla="*/ 0 h 10003"/>
              <a:gd name="connsiteX2" fmla="*/ 9993 w 9993"/>
              <a:gd name="connsiteY2" fmla="*/ 10003 h 10003"/>
              <a:gd name="connsiteX3" fmla="*/ 1 w 9993"/>
              <a:gd name="connsiteY3" fmla="*/ 10003 h 10003"/>
              <a:gd name="connsiteX4" fmla="*/ 84 w 9993"/>
              <a:gd name="connsiteY4" fmla="*/ 114 h 10003"/>
              <a:gd name="connsiteX0" fmla="*/ 0 w 10003"/>
              <a:gd name="connsiteY0" fmla="*/ 3 h 10000"/>
              <a:gd name="connsiteX1" fmla="*/ 5292 w 10003"/>
              <a:gd name="connsiteY1" fmla="*/ 0 h 10000"/>
              <a:gd name="connsiteX2" fmla="*/ 10003 w 10003"/>
              <a:gd name="connsiteY2" fmla="*/ 10000 h 10000"/>
              <a:gd name="connsiteX3" fmla="*/ 4 w 10003"/>
              <a:gd name="connsiteY3" fmla="*/ 10000 h 10000"/>
              <a:gd name="connsiteX4" fmla="*/ 0 w 10003"/>
              <a:gd name="connsiteY4" fmla="*/ 3 h 10000"/>
              <a:gd name="connsiteX0" fmla="*/ 0 w 10003"/>
              <a:gd name="connsiteY0" fmla="*/ 3 h 10000"/>
              <a:gd name="connsiteX1" fmla="*/ 5292 w 10003"/>
              <a:gd name="connsiteY1" fmla="*/ 0 h 10000"/>
              <a:gd name="connsiteX2" fmla="*/ 10003 w 10003"/>
              <a:gd name="connsiteY2" fmla="*/ 10000 h 10000"/>
              <a:gd name="connsiteX3" fmla="*/ 0 w 10003"/>
              <a:gd name="connsiteY3" fmla="*/ 9996 h 10000"/>
              <a:gd name="connsiteX4" fmla="*/ 0 w 10003"/>
              <a:gd name="connsiteY4" fmla="*/ 3 h 10000"/>
              <a:gd name="connsiteX0" fmla="*/ 0 w 10003"/>
              <a:gd name="connsiteY0" fmla="*/ 3 h 10000"/>
              <a:gd name="connsiteX1" fmla="*/ 5292 w 10003"/>
              <a:gd name="connsiteY1" fmla="*/ 0 h 10000"/>
              <a:gd name="connsiteX2" fmla="*/ 10003 w 10003"/>
              <a:gd name="connsiteY2" fmla="*/ 10000 h 10000"/>
              <a:gd name="connsiteX3" fmla="*/ 67 w 10003"/>
              <a:gd name="connsiteY3" fmla="*/ 9920 h 10000"/>
              <a:gd name="connsiteX4" fmla="*/ 0 w 10003"/>
              <a:gd name="connsiteY4" fmla="*/ 3 h 10000"/>
              <a:gd name="connsiteX0" fmla="*/ 8 w 10011"/>
              <a:gd name="connsiteY0" fmla="*/ 3 h 10004"/>
              <a:gd name="connsiteX1" fmla="*/ 5300 w 10011"/>
              <a:gd name="connsiteY1" fmla="*/ 0 h 10004"/>
              <a:gd name="connsiteX2" fmla="*/ 10011 w 10011"/>
              <a:gd name="connsiteY2" fmla="*/ 10000 h 10004"/>
              <a:gd name="connsiteX3" fmla="*/ 0 w 10011"/>
              <a:gd name="connsiteY3" fmla="*/ 10004 h 10004"/>
              <a:gd name="connsiteX4" fmla="*/ 8 w 10011"/>
              <a:gd name="connsiteY4" fmla="*/ 3 h 10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1" h="10004">
                <a:moveTo>
                  <a:pt x="8" y="3"/>
                </a:moveTo>
                <a:lnTo>
                  <a:pt x="5300" y="0"/>
                </a:lnTo>
                <a:lnTo>
                  <a:pt x="10011" y="10000"/>
                </a:lnTo>
                <a:lnTo>
                  <a:pt x="0" y="10004"/>
                </a:lnTo>
                <a:cubicBezTo>
                  <a:pt x="-1" y="6665"/>
                  <a:pt x="9" y="3341"/>
                  <a:pt x="8" y="3"/>
                </a:cubicBezTo>
                <a:close/>
              </a:path>
            </a:pathLst>
          </a:custGeom>
          <a:solidFill>
            <a:srgbClr val="000000">
              <a:alpha val="70000"/>
            </a:srgbClr>
          </a:solidFill>
        </p:spPr>
        <p:txBody>
          <a:bodyPr vert="horz" lIns="365760" tIns="137160" rIns="137160" bIns="1097280" rtlCol="0" anchor="b" anchorCtr="0">
            <a:noAutofit/>
          </a:bodyPr>
          <a:lstStyle>
            <a:lvl1pPr algn="ctr" defTabSz="914400" rtl="0" eaLnBrk="1" latinLnBrk="0" hangingPunct="1">
              <a:lnSpc>
                <a:spcPct val="90000"/>
              </a:lnSpc>
              <a:spcBef>
                <a:spcPct val="0"/>
              </a:spcBef>
              <a:buNone/>
              <a:defRPr sz="6000" kern="1200" spc="-100" baseline="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a:noFill/>
                </a:ln>
                <a:solidFill>
                  <a:srgbClr val="FFFFFF"/>
                </a:solidFill>
                <a:effectLst/>
                <a:uLnTx/>
                <a:uFillTx/>
                <a:latin typeface="Segoe UI Semilight" charset="0"/>
                <a:ea typeface="Segoe UI Semilight" charset="0"/>
                <a:cs typeface="Segoe UI Semilight" charset="0"/>
              </a:rPr>
              <a:t>Microsoft GDPR Detailed Assessment – </a:t>
            </a:r>
            <a:r>
              <a:rPr kumimoji="0" lang="en-US" sz="3200" b="0" i="0" u="none" strike="noStrike" kern="1200" cap="none" spc="-100" normalizeH="0" baseline="0" noProof="0">
                <a:ln>
                  <a:noFill/>
                </a:ln>
                <a:solidFill>
                  <a:srgbClr val="FFFFFF"/>
                </a:solidFill>
                <a:effectLst/>
                <a:uLnTx/>
                <a:uFillTx/>
                <a:latin typeface="Segoe UI Semilight" charset="0"/>
                <a:ea typeface="Segoe UI Semilight" charset="0"/>
                <a:cs typeface="Segoe UI Semilight" charset="0"/>
              </a:rPr>
              <a:t>v3.0 April 2018</a:t>
            </a:r>
            <a:endParaRPr kumimoji="0" lang="en-US" sz="3200" b="0" i="0" u="none" strike="noStrike" kern="1200" cap="none" spc="-100" normalizeH="0" baseline="0" noProof="0" dirty="0">
              <a:ln>
                <a:noFill/>
              </a:ln>
              <a:solidFill>
                <a:srgbClr val="FFFFFF"/>
              </a:solidFill>
              <a:effectLst/>
              <a:uLnTx/>
              <a:uFillTx/>
              <a:latin typeface="Segoe UI Semilight" charset="0"/>
              <a:ea typeface="Segoe UI Semilight" charset="0"/>
              <a:cs typeface="Segoe UI Semilight" charset="0"/>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3200" dirty="0">
              <a:solidFill>
                <a:srgbClr val="FFFFFF"/>
              </a:solidFill>
              <a:latin typeface="Segoe UI Semilight" charset="0"/>
              <a:ea typeface="Segoe UI Semilight" charset="0"/>
              <a:cs typeface="Segoe UI Semilight"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a:noFill/>
                </a:ln>
                <a:solidFill>
                  <a:srgbClr val="FFFFFF"/>
                </a:solidFill>
                <a:effectLst/>
                <a:uLnTx/>
                <a:uFillTx/>
                <a:latin typeface="Segoe UI Semilight" charset="0"/>
                <a:ea typeface="Segoe UI Semilight" charset="0"/>
                <a:cs typeface="Segoe UI Semilight" charset="0"/>
              </a:rPr>
              <a:t>Pre-Engagement Meeting</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00" normalizeH="0" baseline="0" noProof="0" dirty="0">
                <a:ln>
                  <a:noFill/>
                </a:ln>
                <a:solidFill>
                  <a:srgbClr val="FFFFFF"/>
                </a:solidFill>
                <a:effectLst/>
                <a:uLnTx/>
                <a:uFillTx/>
                <a:latin typeface="Segoe UI Semilight" charset="0"/>
                <a:ea typeface="+mj-ea"/>
                <a:cs typeface="Segoe UI Semilight" charset="0"/>
              </a:rPr>
              <a:t>&lt;your name&gt;</a:t>
            </a:r>
          </a:p>
        </p:txBody>
      </p:sp>
      <p:sp>
        <p:nvSpPr>
          <p:cNvPr id="5" name="TextBox 4"/>
          <p:cNvSpPr txBox="1"/>
          <p:nvPr/>
        </p:nvSpPr>
        <p:spPr>
          <a:xfrm>
            <a:off x="352301" y="6497383"/>
            <a:ext cx="1148739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This presentation is intended to provide an overview of GDPR and is not a definitive statement of the law.</a:t>
            </a:r>
          </a:p>
        </p:txBody>
      </p:sp>
    </p:spTree>
    <p:extLst>
      <p:ext uri="{BB962C8B-B14F-4D97-AF65-F5344CB8AC3E}">
        <p14:creationId xmlns:p14="http://schemas.microsoft.com/office/powerpoint/2010/main" val="262874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On-site Workshop Introduction</a:t>
            </a:r>
            <a:endParaRPr lang="en-NZ" sz="4000" spc="-100" dirty="0">
              <a:ln w="3175">
                <a:noFill/>
              </a:ln>
              <a:solidFill>
                <a:srgbClr val="6E6E73"/>
              </a:solidFill>
              <a:latin typeface="Segoe UI Light"/>
              <a:ea typeface="ＭＳ Ｐゴシック" charset="0"/>
              <a:cs typeface="Segoe UI" pitchFamily="34" charset="0"/>
            </a:endParaRPr>
          </a:p>
        </p:txBody>
      </p:sp>
      <p:sp>
        <p:nvSpPr>
          <p:cNvPr id="4" name="Content Placeholder 3"/>
          <p:cNvSpPr>
            <a:spLocks noGrp="1"/>
          </p:cNvSpPr>
          <p:nvPr>
            <p:ph idx="1"/>
          </p:nvPr>
        </p:nvSpPr>
        <p:spPr>
          <a:xfrm>
            <a:off x="269242" y="1564318"/>
            <a:ext cx="7091995" cy="2722220"/>
          </a:xfrm>
        </p:spPr>
        <p:txBody>
          <a:bodyPr/>
          <a:lstStyle/>
          <a:p>
            <a:pPr marL="0" lvl="2" defTabSz="913505" fontAlgn="base">
              <a:lnSpc>
                <a:spcPct val="90000"/>
              </a:lnSpc>
              <a:spcBef>
                <a:spcPct val="20000"/>
              </a:spcBef>
              <a:spcAft>
                <a:spcPct val="0"/>
              </a:spcAft>
              <a:buSzPct val="90000"/>
            </a:pPr>
            <a:r>
              <a:rPr lang="en-US" sz="2750" dirty="0">
                <a:gradFill>
                  <a:gsLst>
                    <a:gs pos="1250">
                      <a:srgbClr val="6E6E73"/>
                    </a:gs>
                    <a:gs pos="99000">
                      <a:srgbClr val="6E6E73"/>
                    </a:gs>
                  </a:gsLst>
                  <a:lin ang="5400000" scaled="0"/>
                </a:gradFill>
                <a:latin typeface="Segoe UI Light"/>
                <a:ea typeface="ＭＳ Ｐゴシック" charset="0"/>
              </a:rPr>
              <a:t>The purpose of this meeting is to:</a:t>
            </a:r>
          </a:p>
          <a:p>
            <a:pPr marL="224054" lvl="3" defTabSz="913505" fontAlgn="base">
              <a:lnSpc>
                <a:spcPct val="90000"/>
              </a:lnSpc>
              <a:spcBef>
                <a:spcPct val="20000"/>
              </a:spcBef>
              <a:spcAft>
                <a:spcPct val="0"/>
              </a:spcAft>
              <a:buClr>
                <a:schemeClr val="accent1"/>
              </a:buClr>
              <a:buSzPct val="90000"/>
            </a:pPr>
            <a:r>
              <a:rPr lang="en-US" sz="1960" dirty="0">
                <a:solidFill>
                  <a:srgbClr val="6E6E73"/>
                </a:solidFill>
                <a:latin typeface="Segoe UI"/>
                <a:ea typeface="ＭＳ Ｐゴシック" charset="0"/>
              </a:rPr>
              <a:t>Introduce the GDPR Detailed Assessment</a:t>
            </a:r>
          </a:p>
          <a:p>
            <a:pPr marL="224054" lvl="3" defTabSz="913505" fontAlgn="base">
              <a:lnSpc>
                <a:spcPct val="90000"/>
              </a:lnSpc>
              <a:spcBef>
                <a:spcPct val="20000"/>
              </a:spcBef>
              <a:spcAft>
                <a:spcPct val="0"/>
              </a:spcAft>
              <a:buClr>
                <a:schemeClr val="accent1"/>
              </a:buClr>
              <a:buSzPct val="90000"/>
            </a:pPr>
            <a:r>
              <a:rPr lang="en-US" sz="1960" dirty="0">
                <a:solidFill>
                  <a:srgbClr val="6E6E73"/>
                </a:solidFill>
                <a:latin typeface="Segoe UI"/>
                <a:ea typeface="ＭＳ Ｐゴシック" charset="0"/>
              </a:rPr>
              <a:t>Review and finalize on-site workshop schedule and logistics</a:t>
            </a:r>
          </a:p>
          <a:p>
            <a:pPr marL="224054" lvl="3" defTabSz="913505" fontAlgn="base">
              <a:lnSpc>
                <a:spcPct val="90000"/>
              </a:lnSpc>
              <a:spcBef>
                <a:spcPct val="20000"/>
              </a:spcBef>
              <a:spcAft>
                <a:spcPct val="0"/>
              </a:spcAft>
              <a:buClr>
                <a:schemeClr val="accent1"/>
              </a:buClr>
              <a:buSzPct val="90000"/>
            </a:pPr>
            <a:r>
              <a:rPr lang="en-US" sz="1960" dirty="0">
                <a:solidFill>
                  <a:srgbClr val="6E6E73"/>
                </a:solidFill>
                <a:latin typeface="Segoe UI"/>
                <a:ea typeface="ＭＳ Ｐゴシック" charset="0"/>
              </a:rPr>
              <a:t>Identify customer responders</a:t>
            </a:r>
          </a:p>
          <a:p>
            <a:pPr marL="224054" lvl="3" defTabSz="913505" fontAlgn="base">
              <a:lnSpc>
                <a:spcPct val="90000"/>
              </a:lnSpc>
              <a:spcBef>
                <a:spcPct val="20000"/>
              </a:spcBef>
              <a:spcAft>
                <a:spcPct val="0"/>
              </a:spcAft>
              <a:buClr>
                <a:schemeClr val="accent1"/>
              </a:buClr>
              <a:buSzPct val="90000"/>
            </a:pPr>
            <a:r>
              <a:rPr lang="en-US" sz="1960" dirty="0">
                <a:solidFill>
                  <a:srgbClr val="6E6E73"/>
                </a:solidFill>
                <a:latin typeface="Segoe UI"/>
                <a:ea typeface="ＭＳ Ｐゴシック" charset="0"/>
              </a:rPr>
              <a:t>Introduce the GDPR Detailed Assessment tool</a:t>
            </a:r>
          </a:p>
          <a:p>
            <a:pPr marL="224054" lvl="3" defTabSz="913505" fontAlgn="base">
              <a:lnSpc>
                <a:spcPct val="90000"/>
              </a:lnSpc>
              <a:spcBef>
                <a:spcPct val="20000"/>
              </a:spcBef>
              <a:spcAft>
                <a:spcPct val="0"/>
              </a:spcAft>
              <a:buClr>
                <a:schemeClr val="accent1"/>
              </a:buClr>
              <a:buSzPct val="90000"/>
            </a:pPr>
            <a:r>
              <a:rPr lang="en-US" sz="1960" dirty="0">
                <a:solidFill>
                  <a:srgbClr val="6E6E73"/>
                </a:solidFill>
                <a:latin typeface="Segoe UI"/>
                <a:ea typeface="ＭＳ Ｐゴシック" charset="0"/>
              </a:rPr>
              <a:t>Define Project Governance</a:t>
            </a:r>
            <a:endParaRPr lang="en-US" sz="1960" dirty="0"/>
          </a:p>
          <a:p>
            <a:endParaRPr lang="en-NZ" sz="2400"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361238" y="1"/>
            <a:ext cx="4830762" cy="6858000"/>
          </a:xfrm>
          <a:prstGeom prst="rect">
            <a:avLst/>
          </a:prstGeom>
        </p:spPr>
      </p:pic>
    </p:spTree>
    <p:extLst>
      <p:ext uri="{BB962C8B-B14F-4D97-AF65-F5344CB8AC3E}">
        <p14:creationId xmlns:p14="http://schemas.microsoft.com/office/powerpoint/2010/main" val="33199444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41158" r="-1"/>
          <a:stretch/>
        </p:blipFill>
        <p:spPr>
          <a:xfrm>
            <a:off x="6908693" y="0"/>
            <a:ext cx="5283308" cy="6858000"/>
          </a:xfrm>
          <a:prstGeom prst="rect">
            <a:avLst/>
          </a:prstGeom>
        </p:spPr>
      </p:pic>
      <p:sp>
        <p:nvSpPr>
          <p:cNvPr id="2" name="Title 1"/>
          <p:cNvSpPr>
            <a:spLocks noGrp="1"/>
          </p:cNvSpPr>
          <p:nvPr>
            <p:ph type="title"/>
          </p:nvPr>
        </p:nvSpPr>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Team Introductions</a:t>
            </a:r>
            <a:endParaRPr lang="nl-NL" sz="4000" spc="-100" dirty="0">
              <a:ln w="3175">
                <a:noFill/>
              </a:ln>
              <a:solidFill>
                <a:srgbClr val="6E6E73"/>
              </a:solidFill>
              <a:latin typeface="Segoe UI Light"/>
              <a:ea typeface="ＭＳ Ｐゴシック" charset="0"/>
              <a:cs typeface="Segoe UI" pitchFamily="34" charset="0"/>
            </a:endParaRPr>
          </a:p>
        </p:txBody>
      </p:sp>
      <p:sp>
        <p:nvSpPr>
          <p:cNvPr id="12" name="Rectangle 11"/>
          <p:cNvSpPr/>
          <p:nvPr/>
        </p:nvSpPr>
        <p:spPr>
          <a:xfrm>
            <a:off x="269240" y="1573683"/>
            <a:ext cx="6639453" cy="811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9781" tIns="186521" rIns="279781" bIns="186521" numCol="1" spcCol="0" rtlCol="0" fromWordArt="0" anchor="t" anchorCtr="0" forceAA="0" compatLnSpc="1">
            <a:prstTxWarp prst="textNoShape">
              <a:avLst/>
            </a:prstTxWarp>
            <a:noAutofit/>
          </a:bodyPr>
          <a:lstStyle/>
          <a:p>
            <a:pPr marL="0" lvl="2" defTabSz="913505" fontAlgn="base">
              <a:lnSpc>
                <a:spcPct val="90000"/>
              </a:lnSpc>
              <a:spcBef>
                <a:spcPct val="20000"/>
              </a:spcBef>
              <a:spcAft>
                <a:spcPct val="0"/>
              </a:spcAft>
              <a:buSzPct val="90000"/>
            </a:pPr>
            <a:r>
              <a:rPr lang="en-US" sz="2745" dirty="0">
                <a:gradFill>
                  <a:gsLst>
                    <a:gs pos="1250">
                      <a:srgbClr val="6E6E73"/>
                    </a:gs>
                    <a:gs pos="99000">
                      <a:srgbClr val="6E6E73"/>
                    </a:gs>
                  </a:gsLst>
                  <a:lin ang="5400000" scaled="0"/>
                </a:gradFill>
                <a:latin typeface="Segoe UI Light"/>
                <a:ea typeface="ＭＳ Ｐゴシック" charset="0"/>
              </a:rPr>
              <a:t>Name</a:t>
            </a:r>
          </a:p>
          <a:p>
            <a:pPr marL="224097" lvl="2" defTabSz="913505" fontAlgn="base">
              <a:lnSpc>
                <a:spcPct val="90000"/>
              </a:lnSpc>
              <a:spcBef>
                <a:spcPct val="20000"/>
              </a:spcBef>
              <a:spcAft>
                <a:spcPct val="0"/>
              </a:spcAft>
              <a:buSzPct val="90000"/>
            </a:pPr>
            <a:r>
              <a:rPr lang="en-US" sz="1961" dirty="0">
                <a:solidFill>
                  <a:srgbClr val="6E6E73"/>
                </a:solidFill>
                <a:latin typeface="Segoe UI"/>
                <a:ea typeface="ＭＳ Ｐゴシック" charset="0"/>
              </a:rPr>
              <a:t>Please share your name and where </a:t>
            </a:r>
            <a:br>
              <a:rPr lang="en-US" sz="1961" dirty="0">
                <a:solidFill>
                  <a:srgbClr val="6E6E73"/>
                </a:solidFill>
                <a:latin typeface="Segoe UI"/>
                <a:ea typeface="ＭＳ Ｐゴシック" charset="0"/>
              </a:rPr>
            </a:br>
            <a:r>
              <a:rPr lang="en-US" sz="1961" dirty="0">
                <a:solidFill>
                  <a:srgbClr val="6E6E73"/>
                </a:solidFill>
                <a:latin typeface="Segoe UI"/>
                <a:ea typeface="ＭＳ Ｐゴシック" charset="0"/>
              </a:rPr>
              <a:t>are you based?</a:t>
            </a:r>
          </a:p>
          <a:p>
            <a:pPr marL="0" marR="0" lvl="0" indent="0" algn="l" defTabSz="932597" rtl="0" eaLnBrk="1" fontAlgn="auto" latinLnBrk="0" hangingPunct="1">
              <a:lnSpc>
                <a:spcPct val="100000"/>
              </a:lnSpc>
              <a:spcBef>
                <a:spcPts val="0"/>
              </a:spcBef>
              <a:spcAft>
                <a:spcPts val="0"/>
              </a:spcAft>
              <a:buClrTx/>
              <a:buSzTx/>
              <a:buFontTx/>
              <a:buNone/>
              <a:tabLst/>
              <a:defRPr/>
            </a:pPr>
            <a:br>
              <a:rPr kumimoji="0" lang="en-US" sz="2400" i="0" u="none" strike="noStrike" kern="0" cap="none" spc="0" normalizeH="0" baseline="0" noProof="0" dirty="0">
                <a:ln>
                  <a:noFill/>
                </a:ln>
                <a:solidFill>
                  <a:srgbClr val="33302E"/>
                </a:solidFill>
                <a:effectLst/>
                <a:uLnTx/>
                <a:uFillTx/>
                <a:latin typeface="+mj-lt"/>
                <a:ea typeface="+mn-ea"/>
                <a:cs typeface="Segoe UI" pitchFamily="34" charset="0"/>
              </a:rPr>
            </a:br>
            <a:endParaRPr kumimoji="0" lang="en-US" sz="2400" i="0" u="none" strike="noStrike" kern="0" cap="none" spc="0" normalizeH="0" baseline="0" noProof="0" dirty="0">
              <a:ln>
                <a:noFill/>
              </a:ln>
              <a:solidFill>
                <a:srgbClr val="33302E"/>
              </a:solidFill>
              <a:effectLst/>
              <a:uLnTx/>
              <a:uFillTx/>
              <a:latin typeface="+mj-lt"/>
              <a:ea typeface="+mn-ea"/>
              <a:cs typeface="Segoe UI" pitchFamily="34" charset="0"/>
            </a:endParaRPr>
          </a:p>
        </p:txBody>
      </p:sp>
      <p:sp>
        <p:nvSpPr>
          <p:cNvPr id="13" name="Rectangle 12"/>
          <p:cNvSpPr/>
          <p:nvPr/>
        </p:nvSpPr>
        <p:spPr>
          <a:xfrm>
            <a:off x="269240" y="3003206"/>
            <a:ext cx="6639453" cy="811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9781" tIns="186521" rIns="279781" bIns="186521" numCol="1" spcCol="0" rtlCol="0" fromWordArt="0" anchor="t" anchorCtr="0" forceAA="0" compatLnSpc="1">
            <a:prstTxWarp prst="textNoShape">
              <a:avLst/>
            </a:prstTxWarp>
            <a:noAutofit/>
          </a:bodyPr>
          <a:lstStyle/>
          <a:p>
            <a:pPr marL="0" lvl="2" defTabSz="913505" fontAlgn="base">
              <a:lnSpc>
                <a:spcPct val="90000"/>
              </a:lnSpc>
              <a:spcBef>
                <a:spcPct val="20000"/>
              </a:spcBef>
              <a:spcAft>
                <a:spcPct val="0"/>
              </a:spcAft>
              <a:buSzPct val="90000"/>
            </a:pPr>
            <a:r>
              <a:rPr lang="en-US" sz="2745" dirty="0">
                <a:gradFill>
                  <a:gsLst>
                    <a:gs pos="1250">
                      <a:srgbClr val="6E6E73"/>
                    </a:gs>
                    <a:gs pos="99000">
                      <a:srgbClr val="6E6E73"/>
                    </a:gs>
                  </a:gsLst>
                  <a:lin ang="5400000" scaled="0"/>
                </a:gradFill>
                <a:latin typeface="Segoe UI Light"/>
                <a:ea typeface="ＭＳ Ｐゴシック" charset="0"/>
              </a:rPr>
              <a:t>Role</a:t>
            </a:r>
          </a:p>
          <a:p>
            <a:pPr marL="224097" lvl="2" defTabSz="913505" fontAlgn="base">
              <a:lnSpc>
                <a:spcPct val="90000"/>
              </a:lnSpc>
              <a:spcBef>
                <a:spcPct val="20000"/>
              </a:spcBef>
              <a:spcAft>
                <a:spcPct val="0"/>
              </a:spcAft>
              <a:buSzPct val="90000"/>
            </a:pPr>
            <a:r>
              <a:rPr lang="en-US" sz="1961" dirty="0">
                <a:solidFill>
                  <a:srgbClr val="6E6E73"/>
                </a:solidFill>
                <a:latin typeface="Segoe UI"/>
                <a:ea typeface="ＭＳ Ｐゴシック" charset="0"/>
              </a:rPr>
              <a:t>Please share your role in the company, which business unit or team you are part of, what other roles have you had? (Internal/External)</a:t>
            </a:r>
          </a:p>
        </p:txBody>
      </p:sp>
      <p:sp>
        <p:nvSpPr>
          <p:cNvPr id="14" name="Rectangle 13"/>
          <p:cNvSpPr/>
          <p:nvPr/>
        </p:nvSpPr>
        <p:spPr>
          <a:xfrm>
            <a:off x="269240" y="4718349"/>
            <a:ext cx="6728254" cy="811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9781" tIns="186521" rIns="279781" bIns="186521" numCol="1" spcCol="0" rtlCol="0" fromWordArt="0" anchor="t" anchorCtr="0" forceAA="0" compatLnSpc="1">
            <a:prstTxWarp prst="textNoShape">
              <a:avLst/>
            </a:prstTxWarp>
            <a:noAutofit/>
          </a:bodyPr>
          <a:lstStyle/>
          <a:p>
            <a:pPr marL="0" lvl="2" defTabSz="913505" fontAlgn="base">
              <a:lnSpc>
                <a:spcPct val="90000"/>
              </a:lnSpc>
              <a:spcBef>
                <a:spcPct val="20000"/>
              </a:spcBef>
              <a:spcAft>
                <a:spcPct val="0"/>
              </a:spcAft>
              <a:buSzPct val="90000"/>
            </a:pPr>
            <a:r>
              <a:rPr lang="en-US" sz="2745" dirty="0">
                <a:gradFill>
                  <a:gsLst>
                    <a:gs pos="1250">
                      <a:srgbClr val="6E6E73"/>
                    </a:gs>
                    <a:gs pos="99000">
                      <a:srgbClr val="6E6E73"/>
                    </a:gs>
                  </a:gsLst>
                  <a:lin ang="5400000" scaled="0"/>
                </a:gradFill>
                <a:latin typeface="Segoe UI Light"/>
                <a:ea typeface="ＭＳ Ｐゴシック" charset="0"/>
              </a:rPr>
              <a:t>Expectations</a:t>
            </a:r>
          </a:p>
          <a:p>
            <a:pPr marL="224097" lvl="2" defTabSz="913505" fontAlgn="base">
              <a:lnSpc>
                <a:spcPct val="90000"/>
              </a:lnSpc>
              <a:spcBef>
                <a:spcPct val="20000"/>
              </a:spcBef>
              <a:spcAft>
                <a:spcPct val="0"/>
              </a:spcAft>
              <a:buSzPct val="90000"/>
            </a:pPr>
            <a:r>
              <a:rPr lang="en-US" sz="1961" dirty="0">
                <a:solidFill>
                  <a:srgbClr val="6E6E73"/>
                </a:solidFill>
                <a:latin typeface="Segoe UI"/>
                <a:ea typeface="ＭＳ Ｐゴシック" charset="0"/>
              </a:rPr>
              <a:t>Please share your expectations of the session?</a:t>
            </a:r>
          </a:p>
        </p:txBody>
      </p:sp>
    </p:spTree>
    <p:extLst>
      <p:ext uri="{BB962C8B-B14F-4D97-AF65-F5344CB8AC3E}">
        <p14:creationId xmlns:p14="http://schemas.microsoft.com/office/powerpoint/2010/main" val="4131582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mj-lt"/>
              </a:rPr>
              <a:t>Introducing the Microsoft GDPR Detailed Assessment</a:t>
            </a:r>
            <a:endParaRPr lang="de-AT" dirty="0">
              <a:latin typeface="+mj-lt"/>
            </a:endParaRPr>
          </a:p>
        </p:txBody>
      </p:sp>
    </p:spTree>
    <p:extLst>
      <p:ext uri="{BB962C8B-B14F-4D97-AF65-F5344CB8AC3E}">
        <p14:creationId xmlns:p14="http://schemas.microsoft.com/office/powerpoint/2010/main" val="99331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0" y="487"/>
            <a:ext cx="6029798" cy="685702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2157">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normAutofit/>
          </a:bodyPr>
          <a:lstStyle/>
          <a:p>
            <a:pPr defTabSz="913505" fontAlgn="base">
              <a:spcAft>
                <a:spcPct val="0"/>
              </a:spcAft>
            </a:pPr>
            <a:r>
              <a:rPr lang="en-US" sz="4000" spc="-100" dirty="0">
                <a:ln w="3175">
                  <a:noFill/>
                </a:ln>
                <a:solidFill>
                  <a:schemeClr val="bg1"/>
                </a:solidFill>
                <a:latin typeface="Segoe UI Light"/>
                <a:ea typeface="ＭＳ Ｐゴシック" charset="0"/>
                <a:cs typeface="Segoe UI" pitchFamily="34" charset="0"/>
              </a:rPr>
              <a:t>Assessment opportunities</a:t>
            </a:r>
            <a:endParaRPr lang="nl-NL" sz="4000" spc="-100" dirty="0">
              <a:ln w="3175">
                <a:noFill/>
              </a:ln>
              <a:solidFill>
                <a:schemeClr val="bg1"/>
              </a:solidFill>
              <a:latin typeface="Segoe UI Light"/>
              <a:ea typeface="ＭＳ Ｐゴシック" charset="0"/>
              <a:cs typeface="Segoe UI" pitchFamily="34" charset="0"/>
            </a:endParaRPr>
          </a:p>
        </p:txBody>
      </p:sp>
      <p:sp>
        <p:nvSpPr>
          <p:cNvPr id="5" name="Oval 4"/>
          <p:cNvSpPr/>
          <p:nvPr/>
        </p:nvSpPr>
        <p:spPr>
          <a:xfrm>
            <a:off x="5405520" y="1699084"/>
            <a:ext cx="1205065" cy="12050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sp>
        <p:nvSpPr>
          <p:cNvPr id="12" name="Oval 11"/>
          <p:cNvSpPr/>
          <p:nvPr/>
        </p:nvSpPr>
        <p:spPr>
          <a:xfrm>
            <a:off x="5405520" y="4277930"/>
            <a:ext cx="1205065" cy="12050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sp>
        <p:nvSpPr>
          <p:cNvPr id="25" name="Text Placeholder 2"/>
          <p:cNvSpPr txBox="1">
            <a:spLocks/>
          </p:cNvSpPr>
          <p:nvPr/>
        </p:nvSpPr>
        <p:spPr>
          <a:xfrm>
            <a:off x="6840000" y="4012255"/>
            <a:ext cx="5220000" cy="1727638"/>
          </a:xfrm>
          <a:prstGeom prst="rect">
            <a:avLst/>
          </a:prstGeom>
        </p:spPr>
        <p:txBody>
          <a:bodyPr vert="horz"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pPr>
            <a:r>
              <a:rPr sz="2745" dirty="0">
                <a:gradFill>
                  <a:gsLst>
                    <a:gs pos="1250">
                      <a:srgbClr val="6E6E73"/>
                    </a:gs>
                    <a:gs pos="99000">
                      <a:srgbClr val="6E6E73"/>
                    </a:gs>
                  </a:gsLst>
                  <a:lin ang="5400000" scaled="0"/>
                </a:gradFill>
                <a:latin typeface="Segoe UI Light"/>
                <a:ea typeface="ＭＳ Ｐゴシック" charset="0"/>
                <a:cs typeface="+mn-cs"/>
              </a:rPr>
              <a:t>Identify</a:t>
            </a:r>
            <a:r>
              <a:rPr lang="en-NZ" sz="2745" dirty="0">
                <a:gradFill>
                  <a:gsLst>
                    <a:gs pos="1250">
                      <a:srgbClr val="6E6E73"/>
                    </a:gs>
                    <a:gs pos="99000">
                      <a:srgbClr val="6E6E73"/>
                    </a:gs>
                  </a:gsLst>
                  <a:lin ang="5400000" scaled="0"/>
                </a:gradFill>
                <a:latin typeface="Segoe UI Light"/>
                <a:ea typeface="ＭＳ Ｐゴシック" charset="0"/>
                <a:cs typeface="+mn-cs"/>
              </a:rPr>
              <a:t> </a:t>
            </a:r>
            <a:r>
              <a:rPr sz="2745" dirty="0">
                <a:gradFill>
                  <a:gsLst>
                    <a:gs pos="1250">
                      <a:srgbClr val="6E6E73"/>
                    </a:gs>
                    <a:gs pos="99000">
                      <a:srgbClr val="6E6E73"/>
                    </a:gs>
                  </a:gsLst>
                  <a:lin ang="5400000" scaled="0"/>
                </a:gradFill>
                <a:latin typeface="Segoe UI Light"/>
                <a:ea typeface="ＭＳ Ｐゴシック" charset="0"/>
                <a:cs typeface="+mn-cs"/>
              </a:rPr>
              <a:t>potential data </a:t>
            </a:r>
            <a:r>
              <a:rPr lang="en-NZ" sz="2745" dirty="0">
                <a:gradFill>
                  <a:gsLst>
                    <a:gs pos="1250">
                      <a:srgbClr val="6E6E73"/>
                    </a:gs>
                    <a:gs pos="99000">
                      <a:srgbClr val="6E6E73"/>
                    </a:gs>
                  </a:gsLst>
                  <a:lin ang="5400000" scaled="0"/>
                </a:gradFill>
                <a:latin typeface="Segoe UI Light"/>
                <a:ea typeface="ＭＳ Ｐゴシック" charset="0"/>
                <a:cs typeface="+mn-cs"/>
              </a:rPr>
              <a:t>security and compliance</a:t>
            </a:r>
            <a:r>
              <a:rPr sz="2745" dirty="0">
                <a:gradFill>
                  <a:gsLst>
                    <a:gs pos="1250">
                      <a:srgbClr val="6E6E73"/>
                    </a:gs>
                    <a:gs pos="99000">
                      <a:srgbClr val="6E6E73"/>
                    </a:gs>
                  </a:gsLst>
                  <a:lin ang="5400000" scaled="0"/>
                </a:gradFill>
                <a:latin typeface="Segoe UI Light"/>
                <a:ea typeface="ＭＳ Ｐゴシック" charset="0"/>
                <a:cs typeface="+mn-cs"/>
              </a:rPr>
              <a:t> challenges</a:t>
            </a:r>
          </a:p>
          <a:p>
            <a:pPr lvl="1" fontAlgn="base">
              <a:spcAft>
                <a:spcPts val="600"/>
              </a:spcAft>
              <a:buSzPct val="90000"/>
            </a:pPr>
            <a:r>
              <a:rPr lang="en-US" dirty="0">
                <a:solidFill>
                  <a:srgbClr val="2C292A"/>
                </a:solidFill>
              </a:rPr>
              <a:t>Determine the current state of personal data security. Discuss and create an actionable data security roadmap for the customer</a:t>
            </a:r>
          </a:p>
        </p:txBody>
      </p:sp>
      <p:sp>
        <p:nvSpPr>
          <p:cNvPr id="28" name="Text Placeholder 2"/>
          <p:cNvSpPr txBox="1">
            <a:spLocks/>
          </p:cNvSpPr>
          <p:nvPr/>
        </p:nvSpPr>
        <p:spPr>
          <a:xfrm>
            <a:off x="6840000" y="1899428"/>
            <a:ext cx="5220000" cy="804373"/>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pPr>
            <a:r>
              <a:rPr lang="en-US" sz="2745" dirty="0">
                <a:gradFill>
                  <a:gsLst>
                    <a:gs pos="1250">
                      <a:srgbClr val="6E6E73"/>
                    </a:gs>
                    <a:gs pos="99000">
                      <a:srgbClr val="6E6E73"/>
                    </a:gs>
                  </a:gsLst>
                  <a:lin ang="5400000" scaled="0"/>
                </a:gradFill>
                <a:latin typeface="Segoe UI Light"/>
                <a:ea typeface="ＭＳ Ｐゴシック" charset="0"/>
                <a:cs typeface="+mn-cs"/>
              </a:rPr>
              <a:t>Identify GDPR compliance gaps</a:t>
            </a:r>
            <a:endParaRPr sz="2745" dirty="0">
              <a:gradFill>
                <a:gsLst>
                  <a:gs pos="1250">
                    <a:srgbClr val="6E6E73"/>
                  </a:gs>
                  <a:gs pos="99000">
                    <a:srgbClr val="6E6E73"/>
                  </a:gs>
                </a:gsLst>
                <a:lin ang="5400000" scaled="0"/>
              </a:gradFill>
              <a:latin typeface="Segoe UI Light"/>
              <a:ea typeface="ＭＳ Ｐゴシック" charset="0"/>
              <a:cs typeface="+mn-cs"/>
            </a:endParaRPr>
          </a:p>
          <a:p>
            <a:pPr lvl="1" fontAlgn="base">
              <a:spcAft>
                <a:spcPts val="600"/>
              </a:spcAft>
              <a:buSzPct val="90000"/>
            </a:pPr>
            <a:r>
              <a:rPr lang="en-US" dirty="0">
                <a:solidFill>
                  <a:srgbClr val="2C292A"/>
                </a:solidFill>
              </a:rPr>
              <a:t>Identify maturity along key GDPR scenarios</a:t>
            </a:r>
          </a:p>
        </p:txBody>
      </p:sp>
      <p:pic>
        <p:nvPicPr>
          <p:cNvPr id="16" name="Picture 15"/>
          <p:cNvPicPr>
            <a:picLocks noChangeAspect="1"/>
          </p:cNvPicPr>
          <p:nvPr/>
        </p:nvPicPr>
        <p:blipFill>
          <a:blip r:embed="rId3" cstate="screen">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rot="18786706">
            <a:off x="5852612" y="1896806"/>
            <a:ext cx="433365" cy="809619"/>
          </a:xfrm>
          <a:prstGeom prst="rect">
            <a:avLst/>
          </a:prstGeom>
        </p:spPr>
      </p:pic>
      <p:grpSp>
        <p:nvGrpSpPr>
          <p:cNvPr id="17" name="Group 16"/>
          <p:cNvGrpSpPr/>
          <p:nvPr/>
        </p:nvGrpSpPr>
        <p:grpSpPr>
          <a:xfrm>
            <a:off x="5674381" y="4503488"/>
            <a:ext cx="690787" cy="753947"/>
            <a:chOff x="7476410" y="2705706"/>
            <a:chExt cx="765868" cy="809514"/>
          </a:xfrm>
          <a:solidFill>
            <a:schemeClr val="bg1"/>
          </a:solidFill>
        </p:grpSpPr>
        <p:sp>
          <p:nvSpPr>
            <p:cNvPr id="18" name="Freeform 220"/>
            <p:cNvSpPr>
              <a:spLocks noEditPoints="1"/>
            </p:cNvSpPr>
            <p:nvPr/>
          </p:nvSpPr>
          <p:spPr bwMode="auto">
            <a:xfrm>
              <a:off x="7701579" y="2895409"/>
              <a:ext cx="300038" cy="420688"/>
            </a:xfrm>
            <a:custGeom>
              <a:avLst/>
              <a:gdLst>
                <a:gd name="T0" fmla="*/ 72 w 80"/>
                <a:gd name="T1" fmla="*/ 48 h 112"/>
                <a:gd name="T2" fmla="*/ 72 w 80"/>
                <a:gd name="T3" fmla="*/ 48 h 112"/>
                <a:gd name="T4" fmla="*/ 72 w 80"/>
                <a:gd name="T5" fmla="*/ 32 h 112"/>
                <a:gd name="T6" fmla="*/ 40 w 80"/>
                <a:gd name="T7" fmla="*/ 0 h 112"/>
                <a:gd name="T8" fmla="*/ 8 w 80"/>
                <a:gd name="T9" fmla="*/ 32 h 112"/>
                <a:gd name="T10" fmla="*/ 8 w 80"/>
                <a:gd name="T11" fmla="*/ 48 h 112"/>
                <a:gd name="T12" fmla="*/ 8 w 80"/>
                <a:gd name="T13" fmla="*/ 48 h 112"/>
                <a:gd name="T14" fmla="*/ 0 w 80"/>
                <a:gd name="T15" fmla="*/ 72 h 112"/>
                <a:gd name="T16" fmla="*/ 40 w 80"/>
                <a:gd name="T17" fmla="*/ 112 h 112"/>
                <a:gd name="T18" fmla="*/ 80 w 80"/>
                <a:gd name="T19" fmla="*/ 72 h 112"/>
                <a:gd name="T20" fmla="*/ 72 w 80"/>
                <a:gd name="T21" fmla="*/ 48 h 112"/>
                <a:gd name="T22" fmla="*/ 16 w 80"/>
                <a:gd name="T23" fmla="*/ 32 h 112"/>
                <a:gd name="T24" fmla="*/ 40 w 80"/>
                <a:gd name="T25" fmla="*/ 8 h 112"/>
                <a:gd name="T26" fmla="*/ 64 w 80"/>
                <a:gd name="T27" fmla="*/ 32 h 112"/>
                <a:gd name="T28" fmla="*/ 64 w 80"/>
                <a:gd name="T29" fmla="*/ 40 h 112"/>
                <a:gd name="T30" fmla="*/ 40 w 80"/>
                <a:gd name="T31" fmla="*/ 32 h 112"/>
                <a:gd name="T32" fmla="*/ 16 w 80"/>
                <a:gd name="T33" fmla="*/ 40 h 112"/>
                <a:gd name="T34" fmla="*/ 16 w 80"/>
                <a:gd name="T35" fmla="*/ 32 h 112"/>
                <a:gd name="T36" fmla="*/ 40 w 80"/>
                <a:gd name="T37" fmla="*/ 104 h 112"/>
                <a:gd name="T38" fmla="*/ 8 w 80"/>
                <a:gd name="T39" fmla="*/ 72 h 112"/>
                <a:gd name="T40" fmla="*/ 40 w 80"/>
                <a:gd name="T41" fmla="*/ 40 h 112"/>
                <a:gd name="T42" fmla="*/ 72 w 80"/>
                <a:gd name="T43" fmla="*/ 72 h 112"/>
                <a:gd name="T44" fmla="*/ 40 w 80"/>
                <a:gd name="T45" fmla="*/ 104 h 112"/>
                <a:gd name="T46" fmla="*/ 48 w 80"/>
                <a:gd name="T47" fmla="*/ 68 h 112"/>
                <a:gd name="T48" fmla="*/ 44 w 80"/>
                <a:gd name="T49" fmla="*/ 75 h 112"/>
                <a:gd name="T50" fmla="*/ 44 w 80"/>
                <a:gd name="T51" fmla="*/ 88 h 112"/>
                <a:gd name="T52" fmla="*/ 36 w 80"/>
                <a:gd name="T53" fmla="*/ 88 h 112"/>
                <a:gd name="T54" fmla="*/ 36 w 80"/>
                <a:gd name="T55" fmla="*/ 75 h 112"/>
                <a:gd name="T56" fmla="*/ 32 w 80"/>
                <a:gd name="T57" fmla="*/ 68 h 112"/>
                <a:gd name="T58" fmla="*/ 40 w 80"/>
                <a:gd name="T59" fmla="*/ 60 h 112"/>
                <a:gd name="T60" fmla="*/ 48 w 80"/>
                <a:gd name="T61"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12">
                  <a:moveTo>
                    <a:pt x="72" y="48"/>
                  </a:moveTo>
                  <a:cubicBezTo>
                    <a:pt x="72" y="48"/>
                    <a:pt x="72" y="48"/>
                    <a:pt x="72" y="48"/>
                  </a:cubicBezTo>
                  <a:cubicBezTo>
                    <a:pt x="72" y="32"/>
                    <a:pt x="72" y="32"/>
                    <a:pt x="72" y="32"/>
                  </a:cubicBezTo>
                  <a:cubicBezTo>
                    <a:pt x="72" y="14"/>
                    <a:pt x="58" y="0"/>
                    <a:pt x="40" y="0"/>
                  </a:cubicBezTo>
                  <a:cubicBezTo>
                    <a:pt x="22" y="0"/>
                    <a:pt x="8" y="14"/>
                    <a:pt x="8" y="32"/>
                  </a:cubicBezTo>
                  <a:cubicBezTo>
                    <a:pt x="8" y="48"/>
                    <a:pt x="8" y="48"/>
                    <a:pt x="8" y="48"/>
                  </a:cubicBezTo>
                  <a:cubicBezTo>
                    <a:pt x="8" y="48"/>
                    <a:pt x="8" y="48"/>
                    <a:pt x="8" y="48"/>
                  </a:cubicBezTo>
                  <a:cubicBezTo>
                    <a:pt x="3" y="54"/>
                    <a:pt x="0" y="63"/>
                    <a:pt x="0" y="72"/>
                  </a:cubicBezTo>
                  <a:cubicBezTo>
                    <a:pt x="0" y="94"/>
                    <a:pt x="18" y="112"/>
                    <a:pt x="40" y="112"/>
                  </a:cubicBezTo>
                  <a:cubicBezTo>
                    <a:pt x="62" y="112"/>
                    <a:pt x="80" y="94"/>
                    <a:pt x="80" y="72"/>
                  </a:cubicBezTo>
                  <a:cubicBezTo>
                    <a:pt x="80" y="63"/>
                    <a:pt x="77" y="54"/>
                    <a:pt x="72" y="48"/>
                  </a:cubicBezTo>
                  <a:close/>
                  <a:moveTo>
                    <a:pt x="16" y="32"/>
                  </a:moveTo>
                  <a:cubicBezTo>
                    <a:pt x="16" y="18"/>
                    <a:pt x="27" y="8"/>
                    <a:pt x="40" y="8"/>
                  </a:cubicBezTo>
                  <a:cubicBezTo>
                    <a:pt x="53" y="8"/>
                    <a:pt x="64" y="18"/>
                    <a:pt x="64" y="32"/>
                  </a:cubicBezTo>
                  <a:cubicBezTo>
                    <a:pt x="64" y="40"/>
                    <a:pt x="64" y="40"/>
                    <a:pt x="64" y="40"/>
                  </a:cubicBezTo>
                  <a:cubicBezTo>
                    <a:pt x="57" y="35"/>
                    <a:pt x="49" y="32"/>
                    <a:pt x="40" y="32"/>
                  </a:cubicBezTo>
                  <a:cubicBezTo>
                    <a:pt x="31" y="32"/>
                    <a:pt x="23" y="35"/>
                    <a:pt x="16" y="40"/>
                  </a:cubicBezTo>
                  <a:lnTo>
                    <a:pt x="16" y="32"/>
                  </a:lnTo>
                  <a:close/>
                  <a:moveTo>
                    <a:pt x="40" y="104"/>
                  </a:moveTo>
                  <a:cubicBezTo>
                    <a:pt x="22" y="104"/>
                    <a:pt x="8" y="89"/>
                    <a:pt x="8" y="72"/>
                  </a:cubicBezTo>
                  <a:cubicBezTo>
                    <a:pt x="8" y="54"/>
                    <a:pt x="22" y="40"/>
                    <a:pt x="40" y="40"/>
                  </a:cubicBezTo>
                  <a:cubicBezTo>
                    <a:pt x="58" y="40"/>
                    <a:pt x="72" y="54"/>
                    <a:pt x="72" y="72"/>
                  </a:cubicBezTo>
                  <a:cubicBezTo>
                    <a:pt x="72" y="89"/>
                    <a:pt x="58" y="104"/>
                    <a:pt x="40" y="104"/>
                  </a:cubicBezTo>
                  <a:close/>
                  <a:moveTo>
                    <a:pt x="48" y="68"/>
                  </a:moveTo>
                  <a:cubicBezTo>
                    <a:pt x="48" y="71"/>
                    <a:pt x="46" y="73"/>
                    <a:pt x="44" y="75"/>
                  </a:cubicBezTo>
                  <a:cubicBezTo>
                    <a:pt x="44" y="88"/>
                    <a:pt x="44" y="88"/>
                    <a:pt x="44" y="88"/>
                  </a:cubicBezTo>
                  <a:cubicBezTo>
                    <a:pt x="36" y="88"/>
                    <a:pt x="36" y="88"/>
                    <a:pt x="36" y="88"/>
                  </a:cubicBezTo>
                  <a:cubicBezTo>
                    <a:pt x="36" y="75"/>
                    <a:pt x="36" y="75"/>
                    <a:pt x="36" y="75"/>
                  </a:cubicBezTo>
                  <a:cubicBezTo>
                    <a:pt x="34" y="73"/>
                    <a:pt x="32" y="71"/>
                    <a:pt x="32" y="68"/>
                  </a:cubicBezTo>
                  <a:cubicBezTo>
                    <a:pt x="32" y="63"/>
                    <a:pt x="36" y="60"/>
                    <a:pt x="40" y="60"/>
                  </a:cubicBezTo>
                  <a:cubicBezTo>
                    <a:pt x="45" y="60"/>
                    <a:pt x="48" y="63"/>
                    <a:pt x="48" y="68"/>
                  </a:cubicBezTo>
                  <a:close/>
                </a:path>
              </a:pathLst>
            </a:custGeom>
            <a:grpFill/>
            <a:ln>
              <a:solidFill>
                <a:schemeClr val="bg1"/>
              </a:solidFill>
            </a:ln>
          </p:spPr>
          <p:txBody>
            <a:bodyPr vert="horz" wrap="square" lIns="89642" tIns="44821" rIns="89642" bIns="44821" numCol="1" anchor="t" anchorCtr="0" compatLnSpc="1">
              <a:prstTxWarp prst="textNoShape">
                <a:avLst/>
              </a:prstTxWarp>
            </a:bodyPr>
            <a:lstStyle/>
            <a:p>
              <a:pPr defTabSz="896386"/>
              <a:endParaRPr lang="en-US" sz="1700" kern="0">
                <a:solidFill>
                  <a:sysClr val="windowText" lastClr="000000"/>
                </a:solidFill>
              </a:endParaRPr>
            </a:p>
          </p:txBody>
        </p:sp>
        <p:sp>
          <p:nvSpPr>
            <p:cNvPr id="19" name="Freeform 144"/>
            <p:cNvSpPr>
              <a:spLocks noChangeAspect="1" noEditPoints="1"/>
            </p:cNvSpPr>
            <p:nvPr/>
          </p:nvSpPr>
          <p:spPr bwMode="auto">
            <a:xfrm>
              <a:off x="7476410" y="2705706"/>
              <a:ext cx="765868" cy="809514"/>
            </a:xfrm>
            <a:custGeom>
              <a:avLst/>
              <a:gdLst>
                <a:gd name="T0" fmla="*/ 48 w 97"/>
                <a:gd name="T1" fmla="*/ 106 h 106"/>
                <a:gd name="T2" fmla="*/ 49 w 97"/>
                <a:gd name="T3" fmla="*/ 105 h 106"/>
                <a:gd name="T4" fmla="*/ 97 w 97"/>
                <a:gd name="T5" fmla="*/ 45 h 106"/>
                <a:gd name="T6" fmla="*/ 97 w 97"/>
                <a:gd name="T7" fmla="*/ 0 h 106"/>
                <a:gd name="T8" fmla="*/ 90 w 97"/>
                <a:gd name="T9" fmla="*/ 5 h 106"/>
                <a:gd name="T10" fmla="*/ 71 w 97"/>
                <a:gd name="T11" fmla="*/ 10 h 106"/>
                <a:gd name="T12" fmla="*/ 50 w 97"/>
                <a:gd name="T13" fmla="*/ 5 h 106"/>
                <a:gd name="T14" fmla="*/ 48 w 97"/>
                <a:gd name="T15" fmla="*/ 3 h 106"/>
                <a:gd name="T16" fmla="*/ 46 w 97"/>
                <a:gd name="T17" fmla="*/ 4 h 106"/>
                <a:gd name="T18" fmla="*/ 25 w 97"/>
                <a:gd name="T19" fmla="*/ 10 h 106"/>
                <a:gd name="T20" fmla="*/ 6 w 97"/>
                <a:gd name="T21" fmla="*/ 5 h 106"/>
                <a:gd name="T22" fmla="*/ 0 w 97"/>
                <a:gd name="T23" fmla="*/ 1 h 106"/>
                <a:gd name="T24" fmla="*/ 0 w 97"/>
                <a:gd name="T25" fmla="*/ 45 h 106"/>
                <a:gd name="T26" fmla="*/ 47 w 97"/>
                <a:gd name="T27" fmla="*/ 105 h 106"/>
                <a:gd name="T28" fmla="*/ 48 w 97"/>
                <a:gd name="T29" fmla="*/ 106 h 106"/>
                <a:gd name="T30" fmla="*/ 8 w 97"/>
                <a:gd name="T31" fmla="*/ 45 h 106"/>
                <a:gd name="T32" fmla="*/ 8 w 97"/>
                <a:gd name="T33" fmla="*/ 14 h 106"/>
                <a:gd name="T34" fmla="*/ 25 w 97"/>
                <a:gd name="T35" fmla="*/ 18 h 106"/>
                <a:gd name="T36" fmla="*/ 48 w 97"/>
                <a:gd name="T37" fmla="*/ 12 h 106"/>
                <a:gd name="T38" fmla="*/ 71 w 97"/>
                <a:gd name="T39" fmla="*/ 18 h 106"/>
                <a:gd name="T40" fmla="*/ 89 w 97"/>
                <a:gd name="T41" fmla="*/ 15 h 106"/>
                <a:gd name="T42" fmla="*/ 89 w 97"/>
                <a:gd name="T43" fmla="*/ 45 h 106"/>
                <a:gd name="T44" fmla="*/ 48 w 97"/>
                <a:gd name="T45" fmla="*/ 97 h 106"/>
                <a:gd name="T46" fmla="*/ 8 w 97"/>
                <a:gd name="T47"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6">
                  <a:moveTo>
                    <a:pt x="48" y="106"/>
                  </a:moveTo>
                  <a:cubicBezTo>
                    <a:pt x="49" y="105"/>
                    <a:pt x="49" y="105"/>
                    <a:pt x="49" y="105"/>
                  </a:cubicBezTo>
                  <a:cubicBezTo>
                    <a:pt x="51" y="104"/>
                    <a:pt x="97" y="86"/>
                    <a:pt x="97" y="45"/>
                  </a:cubicBezTo>
                  <a:cubicBezTo>
                    <a:pt x="97" y="0"/>
                    <a:pt x="97" y="0"/>
                    <a:pt x="97" y="0"/>
                  </a:cubicBezTo>
                  <a:cubicBezTo>
                    <a:pt x="90" y="5"/>
                    <a:pt x="90" y="5"/>
                    <a:pt x="90" y="5"/>
                  </a:cubicBezTo>
                  <a:cubicBezTo>
                    <a:pt x="90" y="5"/>
                    <a:pt x="82" y="10"/>
                    <a:pt x="71" y="10"/>
                  </a:cubicBezTo>
                  <a:cubicBezTo>
                    <a:pt x="60" y="10"/>
                    <a:pt x="50" y="5"/>
                    <a:pt x="50" y="5"/>
                  </a:cubicBezTo>
                  <a:cubicBezTo>
                    <a:pt x="48" y="3"/>
                    <a:pt x="48" y="3"/>
                    <a:pt x="48" y="3"/>
                  </a:cubicBezTo>
                  <a:cubicBezTo>
                    <a:pt x="46" y="4"/>
                    <a:pt x="46" y="4"/>
                    <a:pt x="46" y="4"/>
                  </a:cubicBezTo>
                  <a:cubicBezTo>
                    <a:pt x="46" y="4"/>
                    <a:pt x="35" y="10"/>
                    <a:pt x="25" y="10"/>
                  </a:cubicBezTo>
                  <a:cubicBezTo>
                    <a:pt x="15" y="10"/>
                    <a:pt x="6" y="5"/>
                    <a:pt x="6" y="5"/>
                  </a:cubicBezTo>
                  <a:cubicBezTo>
                    <a:pt x="0" y="1"/>
                    <a:pt x="0" y="1"/>
                    <a:pt x="0" y="1"/>
                  </a:cubicBezTo>
                  <a:cubicBezTo>
                    <a:pt x="0" y="45"/>
                    <a:pt x="0" y="45"/>
                    <a:pt x="0" y="45"/>
                  </a:cubicBezTo>
                  <a:cubicBezTo>
                    <a:pt x="0" y="86"/>
                    <a:pt x="45" y="104"/>
                    <a:pt x="47" y="105"/>
                  </a:cubicBezTo>
                  <a:lnTo>
                    <a:pt x="48" y="106"/>
                  </a:lnTo>
                  <a:close/>
                  <a:moveTo>
                    <a:pt x="8" y="45"/>
                  </a:moveTo>
                  <a:cubicBezTo>
                    <a:pt x="8" y="14"/>
                    <a:pt x="8" y="14"/>
                    <a:pt x="8" y="14"/>
                  </a:cubicBezTo>
                  <a:cubicBezTo>
                    <a:pt x="12" y="16"/>
                    <a:pt x="18" y="18"/>
                    <a:pt x="25" y="18"/>
                  </a:cubicBezTo>
                  <a:cubicBezTo>
                    <a:pt x="34" y="18"/>
                    <a:pt x="44" y="14"/>
                    <a:pt x="48" y="12"/>
                  </a:cubicBezTo>
                  <a:cubicBezTo>
                    <a:pt x="52" y="14"/>
                    <a:pt x="61" y="18"/>
                    <a:pt x="71" y="18"/>
                  </a:cubicBezTo>
                  <a:cubicBezTo>
                    <a:pt x="78" y="18"/>
                    <a:pt x="84" y="16"/>
                    <a:pt x="89" y="15"/>
                  </a:cubicBezTo>
                  <a:cubicBezTo>
                    <a:pt x="89" y="45"/>
                    <a:pt x="89" y="45"/>
                    <a:pt x="89" y="45"/>
                  </a:cubicBezTo>
                  <a:cubicBezTo>
                    <a:pt x="89" y="77"/>
                    <a:pt x="55" y="94"/>
                    <a:pt x="48" y="97"/>
                  </a:cubicBezTo>
                  <a:cubicBezTo>
                    <a:pt x="41" y="94"/>
                    <a:pt x="8" y="77"/>
                    <a:pt x="8" y="45"/>
                  </a:cubicBezTo>
                  <a:close/>
                </a:path>
              </a:pathLst>
            </a:custGeom>
            <a:grpFill/>
            <a:ln w="12700">
              <a:noFill/>
            </a:ln>
          </p:spPr>
          <p:txBody>
            <a:bodyPr vert="horz" wrap="square" lIns="89642" tIns="44821" rIns="89642" bIns="44821" numCol="1" anchor="t" anchorCtr="0" compatLnSpc="1">
              <a:prstTxWarp prst="textNoShape">
                <a:avLst/>
              </a:prstTxWarp>
            </a:bodyPr>
            <a:lstStyle/>
            <a:p>
              <a:pPr defTabSz="896386"/>
              <a:endParaRPr lang="en-US" sz="1700" kern="0">
                <a:solidFill>
                  <a:sysClr val="windowText" lastClr="000000"/>
                </a:solidFill>
              </a:endParaRPr>
            </a:p>
          </p:txBody>
        </p:sp>
      </p:gr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006" y="1449854"/>
            <a:ext cx="4726534" cy="4633358"/>
          </a:xfrm>
          <a:prstGeom prst="rect">
            <a:avLst/>
          </a:prstGeom>
        </p:spPr>
      </p:pic>
    </p:spTree>
    <p:extLst>
      <p:ext uri="{BB962C8B-B14F-4D97-AF65-F5344CB8AC3E}">
        <p14:creationId xmlns:p14="http://schemas.microsoft.com/office/powerpoint/2010/main" val="423710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0" y="487"/>
            <a:ext cx="6029798" cy="685702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2157">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p:nvGrpSpPr>
        <p:grpSpPr>
          <a:xfrm>
            <a:off x="5412998" y="700902"/>
            <a:ext cx="1205065" cy="1205065"/>
            <a:chOff x="5424625" y="700514"/>
            <a:chExt cx="1205236" cy="1205236"/>
          </a:xfrm>
        </p:grpSpPr>
        <p:sp>
          <p:nvSpPr>
            <p:cNvPr id="28" name="Oval 27"/>
            <p:cNvSpPr/>
            <p:nvPr/>
          </p:nvSpPr>
          <p:spPr>
            <a:xfrm>
              <a:off x="5424625" y="700514"/>
              <a:ext cx="1205236" cy="120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pic>
          <p:nvPicPr>
            <p:cNvPr id="18" name="Picture 17"/>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5698041" y="1031503"/>
              <a:ext cx="673069" cy="543804"/>
            </a:xfrm>
            <a:prstGeom prst="rect">
              <a:avLst/>
            </a:prstGeom>
          </p:spPr>
        </p:pic>
      </p:grpSp>
      <p:pic>
        <p:nvPicPr>
          <p:cNvPr id="17" name="Picture 16"/>
          <p:cNvPicPr>
            <a:picLocks noChangeAspect="1"/>
          </p:cNvPicPr>
          <p:nvPr/>
        </p:nvPicPr>
        <p:blipFill>
          <a:blip r:embed="rId4" cstate="screen">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1725260" y="2292332"/>
            <a:ext cx="2236136" cy="3140105"/>
          </a:xfrm>
          <a:prstGeom prst="rect">
            <a:avLst/>
          </a:prstGeom>
        </p:spPr>
      </p:pic>
      <p:grpSp>
        <p:nvGrpSpPr>
          <p:cNvPr id="13" name="Group 12"/>
          <p:cNvGrpSpPr/>
          <p:nvPr/>
        </p:nvGrpSpPr>
        <p:grpSpPr>
          <a:xfrm>
            <a:off x="5412998" y="2838167"/>
            <a:ext cx="1205065" cy="1205065"/>
            <a:chOff x="5424625" y="2838083"/>
            <a:chExt cx="1205236" cy="1205236"/>
          </a:xfrm>
        </p:grpSpPr>
        <p:sp>
          <p:nvSpPr>
            <p:cNvPr id="10" name="Oval 9"/>
            <p:cNvSpPr/>
            <p:nvPr/>
          </p:nvSpPr>
          <p:spPr>
            <a:xfrm>
              <a:off x="5424625" y="2838083"/>
              <a:ext cx="1205236" cy="120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pic>
          <p:nvPicPr>
            <p:cNvPr id="7" name="Picture 6"/>
            <p:cNvPicPr>
              <a:picLocks noChangeAspect="1"/>
            </p:cNvPicPr>
            <p:nvPr/>
          </p:nvPicPr>
          <p:blipFill>
            <a:blip r:embed="rId6">
              <a:biLevel thresh="25000"/>
              <a:extLst>
                <a:ext uri="{28A0092B-C50C-407E-A947-70E740481C1C}">
                  <a14:useLocalDpi xmlns:a14="http://schemas.microsoft.com/office/drawing/2010/main"/>
                </a:ext>
              </a:extLst>
            </a:blip>
            <a:stretch>
              <a:fillRect/>
            </a:stretch>
          </p:blipFill>
          <p:spPr>
            <a:xfrm>
              <a:off x="5711873" y="3090671"/>
              <a:ext cx="625928" cy="771776"/>
            </a:xfrm>
            <a:prstGeom prst="rect">
              <a:avLst/>
            </a:prstGeom>
          </p:spPr>
        </p:pic>
      </p:grpSp>
      <p:grpSp>
        <p:nvGrpSpPr>
          <p:cNvPr id="8" name="Group 7"/>
          <p:cNvGrpSpPr/>
          <p:nvPr/>
        </p:nvGrpSpPr>
        <p:grpSpPr>
          <a:xfrm>
            <a:off x="5412998" y="4975433"/>
            <a:ext cx="1205065" cy="1205065"/>
            <a:chOff x="5424625" y="4975652"/>
            <a:chExt cx="1205236" cy="1205236"/>
          </a:xfrm>
        </p:grpSpPr>
        <p:sp>
          <p:nvSpPr>
            <p:cNvPr id="15" name="Oval 14"/>
            <p:cNvSpPr/>
            <p:nvPr/>
          </p:nvSpPr>
          <p:spPr>
            <a:xfrm>
              <a:off x="5424625" y="4975652"/>
              <a:ext cx="1205236" cy="120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pic>
          <p:nvPicPr>
            <p:cNvPr id="3" name="Picture 2"/>
            <p:cNvPicPr>
              <a:picLocks noChangeAspect="1"/>
            </p:cNvPicPr>
            <p:nvPr/>
          </p:nvPicPr>
          <p:blipFill>
            <a:blip r:embed="rId7">
              <a:biLevel thresh="25000"/>
              <a:extLst>
                <a:ext uri="{28A0092B-C50C-407E-A947-70E740481C1C}">
                  <a14:useLocalDpi xmlns:a14="http://schemas.microsoft.com/office/drawing/2010/main"/>
                </a:ext>
              </a:extLst>
            </a:blip>
            <a:stretch>
              <a:fillRect/>
            </a:stretch>
          </p:blipFill>
          <p:spPr>
            <a:xfrm>
              <a:off x="5707341" y="5258368"/>
              <a:ext cx="641540" cy="641540"/>
            </a:xfrm>
            <a:prstGeom prst="rect">
              <a:avLst/>
            </a:prstGeom>
          </p:spPr>
        </p:pic>
      </p:grpSp>
      <p:sp>
        <p:nvSpPr>
          <p:cNvPr id="59" name="Content Placeholder 2"/>
          <p:cNvSpPr txBox="1">
            <a:spLocks/>
          </p:cNvSpPr>
          <p:nvPr/>
        </p:nvSpPr>
        <p:spPr>
          <a:xfrm>
            <a:off x="6840000" y="535987"/>
            <a:ext cx="5220000" cy="1534893"/>
          </a:xfrm>
          <a:prstGeom prst="rect">
            <a:avLst/>
          </a:prstGeom>
        </p:spPr>
        <p:txBody>
          <a:bodyPr vert="horz"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pPr>
            <a:r>
              <a:rPr sz="2745" dirty="0">
                <a:gradFill>
                  <a:gsLst>
                    <a:gs pos="1250">
                      <a:srgbClr val="6E6E73"/>
                    </a:gs>
                    <a:gs pos="99000">
                      <a:srgbClr val="6E6E73"/>
                    </a:gs>
                  </a:gsLst>
                  <a:lin ang="5400000" scaled="0"/>
                </a:gradFill>
                <a:latin typeface="Segoe UI Light"/>
                <a:ea typeface="ＭＳ Ｐゴシック" charset="0"/>
                <a:cs typeface="+mn-cs"/>
              </a:rPr>
              <a:t>Understand </a:t>
            </a:r>
            <a:r>
              <a:rPr lang="en-US" sz="2745" dirty="0">
                <a:gradFill>
                  <a:gsLst>
                    <a:gs pos="1250">
                      <a:srgbClr val="6E6E73"/>
                    </a:gs>
                    <a:gs pos="99000">
                      <a:srgbClr val="6E6E73"/>
                    </a:gs>
                  </a:gsLst>
                  <a:lin ang="5400000" scaled="0"/>
                </a:gradFill>
                <a:latin typeface="Segoe UI Light"/>
                <a:ea typeface="ＭＳ Ｐゴシック" charset="0"/>
                <a:cs typeface="+mn-cs"/>
              </a:rPr>
              <a:t>Customer GDPR compliance</a:t>
            </a:r>
            <a:r>
              <a:rPr sz="2745" dirty="0">
                <a:gradFill>
                  <a:gsLst>
                    <a:gs pos="1250">
                      <a:srgbClr val="6E6E73"/>
                    </a:gs>
                    <a:gs pos="99000">
                      <a:srgbClr val="6E6E73"/>
                    </a:gs>
                  </a:gsLst>
                  <a:lin ang="5400000" scaled="0"/>
                </a:gradFill>
                <a:latin typeface="Segoe UI Light"/>
                <a:ea typeface="ＭＳ Ｐゴシック" charset="0"/>
                <a:cs typeface="+mn-cs"/>
              </a:rPr>
              <a:t> objectives</a:t>
            </a:r>
            <a:endParaRPr lang="en-US" sz="2745" dirty="0">
              <a:gradFill>
                <a:gsLst>
                  <a:gs pos="1250">
                    <a:srgbClr val="6E6E73"/>
                  </a:gs>
                  <a:gs pos="99000">
                    <a:srgbClr val="6E6E73"/>
                  </a:gs>
                </a:gsLst>
                <a:lin ang="5400000" scaled="0"/>
              </a:gradFill>
              <a:latin typeface="Segoe UI Light"/>
              <a:ea typeface="ＭＳ Ｐゴシック" charset="0"/>
              <a:cs typeface="+mn-cs"/>
            </a:endParaRPr>
          </a:p>
          <a:p>
            <a:r>
              <a:rPr lang="en-US" sz="2000" dirty="0">
                <a:solidFill>
                  <a:srgbClr val="2C292A"/>
                </a:solidFill>
              </a:rPr>
              <a:t>Gain a common understanding of compliance objectives and GDPR requirements</a:t>
            </a:r>
            <a:endParaRPr lang="en-US" dirty="0">
              <a:solidFill>
                <a:srgbClr val="2C292A"/>
              </a:solidFill>
            </a:endParaRPr>
          </a:p>
        </p:txBody>
      </p:sp>
      <p:sp>
        <p:nvSpPr>
          <p:cNvPr id="2" name="Title 1"/>
          <p:cNvSpPr>
            <a:spLocks noGrp="1"/>
          </p:cNvSpPr>
          <p:nvPr>
            <p:ph type="title"/>
          </p:nvPr>
        </p:nvSpPr>
        <p:spPr/>
        <p:txBody>
          <a:bodyPr/>
          <a:lstStyle/>
          <a:p>
            <a:pPr defTabSz="913505" fontAlgn="base">
              <a:spcAft>
                <a:spcPct val="0"/>
              </a:spcAft>
            </a:pPr>
            <a:r>
              <a:rPr lang="en-US" sz="4000" spc="-100" dirty="0">
                <a:ln w="3175">
                  <a:noFill/>
                </a:ln>
                <a:solidFill>
                  <a:schemeClr val="bg1"/>
                </a:solidFill>
                <a:latin typeface="Segoe UI Light"/>
                <a:ea typeface="ＭＳ Ｐゴシック" charset="0"/>
                <a:cs typeface="Segoe UI" pitchFamily="34" charset="0"/>
              </a:rPr>
              <a:t>Assessment objectives</a:t>
            </a:r>
            <a:endParaRPr lang="nl-NL" sz="4000" spc="-100" dirty="0">
              <a:ln w="3175">
                <a:noFill/>
              </a:ln>
              <a:solidFill>
                <a:schemeClr val="bg1"/>
              </a:solidFill>
              <a:latin typeface="Segoe UI Light"/>
              <a:ea typeface="ＭＳ Ｐゴシック" charset="0"/>
              <a:cs typeface="Segoe UI" pitchFamily="34" charset="0"/>
            </a:endParaRPr>
          </a:p>
        </p:txBody>
      </p:sp>
      <p:sp>
        <p:nvSpPr>
          <p:cNvPr id="24" name="Content Placeholder 2"/>
          <p:cNvSpPr txBox="1">
            <a:spLocks/>
          </p:cNvSpPr>
          <p:nvPr/>
        </p:nvSpPr>
        <p:spPr>
          <a:xfrm>
            <a:off x="6840000" y="2768865"/>
            <a:ext cx="5220000" cy="1415373"/>
          </a:xfrm>
          <a:prstGeom prst="rect">
            <a:avLst/>
          </a:prstGeom>
        </p:spPr>
        <p:txBody>
          <a:bodyPr vert="horz"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pPr>
            <a:r>
              <a:rPr lang="en-US" sz="2745" dirty="0">
                <a:gradFill>
                  <a:gsLst>
                    <a:gs pos="1250">
                      <a:srgbClr val="6E6E73"/>
                    </a:gs>
                    <a:gs pos="99000">
                      <a:srgbClr val="6E6E73"/>
                    </a:gs>
                  </a:gsLst>
                  <a:lin ang="5400000" scaled="0"/>
                </a:gradFill>
                <a:latin typeface="Segoe UI Light"/>
                <a:ea typeface="ＭＳ Ｐゴシック" charset="0"/>
                <a:cs typeface="+mn-cs"/>
              </a:rPr>
              <a:t>Assess Customer</a:t>
            </a:r>
            <a:r>
              <a:rPr sz="2745" dirty="0">
                <a:gradFill>
                  <a:gsLst>
                    <a:gs pos="1250">
                      <a:srgbClr val="6E6E73"/>
                    </a:gs>
                    <a:gs pos="99000">
                      <a:srgbClr val="6E6E73"/>
                    </a:gs>
                  </a:gsLst>
                  <a:lin ang="5400000" scaled="0"/>
                </a:gradFill>
                <a:latin typeface="Segoe UI Light"/>
                <a:ea typeface="ＭＳ Ｐゴシック" charset="0"/>
                <a:cs typeface="+mn-cs"/>
              </a:rPr>
              <a:t> GDPR </a:t>
            </a:r>
            <a:r>
              <a:rPr lang="en-US" sz="2745" dirty="0">
                <a:gradFill>
                  <a:gsLst>
                    <a:gs pos="1250">
                      <a:srgbClr val="6E6E73"/>
                    </a:gs>
                    <a:gs pos="99000">
                      <a:srgbClr val="6E6E73"/>
                    </a:gs>
                  </a:gsLst>
                  <a:lin ang="5400000" scaled="0"/>
                </a:gradFill>
                <a:latin typeface="Segoe UI Light"/>
                <a:ea typeface="ＭＳ Ｐゴシック" charset="0"/>
                <a:cs typeface="+mn-cs"/>
              </a:rPr>
              <a:t>maturity level</a:t>
            </a:r>
            <a:endParaRPr sz="2745" dirty="0">
              <a:gradFill>
                <a:gsLst>
                  <a:gs pos="1250">
                    <a:srgbClr val="6E6E73"/>
                  </a:gs>
                  <a:gs pos="99000">
                    <a:srgbClr val="6E6E73"/>
                  </a:gs>
                </a:gsLst>
                <a:lin ang="5400000" scaled="0"/>
              </a:gradFill>
              <a:latin typeface="Segoe UI Light"/>
              <a:ea typeface="ＭＳ Ｐゴシック" charset="0"/>
              <a:cs typeface="+mn-cs"/>
            </a:endParaRPr>
          </a:p>
          <a:p>
            <a:pPr lvl="1">
              <a:spcAft>
                <a:spcPts val="600"/>
              </a:spcAft>
            </a:pPr>
            <a:r>
              <a:rPr lang="en-US" dirty="0">
                <a:solidFill>
                  <a:srgbClr val="2C292A"/>
                </a:solidFill>
              </a:rPr>
              <a:t>Assess customer’s preparedness to execute on Discover, Manage, Protect, &amp; Report activities</a:t>
            </a:r>
            <a:endParaRPr lang="en-US" dirty="0">
              <a:solidFill>
                <a:srgbClr val="2C292A"/>
              </a:solidFill>
              <a:highlight>
                <a:srgbClr val="FFFF00"/>
              </a:highlight>
            </a:endParaRPr>
          </a:p>
        </p:txBody>
      </p:sp>
      <p:sp>
        <p:nvSpPr>
          <p:cNvPr id="25" name="Content Placeholder 2"/>
          <p:cNvSpPr txBox="1">
            <a:spLocks/>
          </p:cNvSpPr>
          <p:nvPr/>
        </p:nvSpPr>
        <p:spPr>
          <a:xfrm>
            <a:off x="6840000" y="4745629"/>
            <a:ext cx="5220000" cy="1664672"/>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pPr>
            <a:r>
              <a:rPr sz="2745" dirty="0">
                <a:gradFill>
                  <a:gsLst>
                    <a:gs pos="1250">
                      <a:srgbClr val="6E6E73"/>
                    </a:gs>
                    <a:gs pos="99000">
                      <a:srgbClr val="6E6E73"/>
                    </a:gs>
                  </a:gsLst>
                  <a:lin ang="5400000" scaled="0"/>
                </a:gradFill>
                <a:latin typeface="Segoe UI Light"/>
                <a:ea typeface="ＭＳ Ｐゴシック" charset="0"/>
                <a:cs typeface="+mn-cs"/>
              </a:rPr>
              <a:t>Create a GDPR compliance roadmap</a:t>
            </a:r>
          </a:p>
          <a:p>
            <a:pPr lvl="1"/>
            <a:r>
              <a:rPr lang="en-US" dirty="0">
                <a:solidFill>
                  <a:srgbClr val="2C292A"/>
                </a:solidFill>
              </a:rPr>
              <a:t>Provide a prioritized and actionable GDPR remediation checklist and roadmap, ready for legal/advisory review</a:t>
            </a:r>
          </a:p>
        </p:txBody>
      </p:sp>
    </p:spTree>
    <p:extLst>
      <p:ext uri="{BB962C8B-B14F-4D97-AF65-F5344CB8AC3E}">
        <p14:creationId xmlns:p14="http://schemas.microsoft.com/office/powerpoint/2010/main" val="91522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487"/>
            <a:ext cx="6029798" cy="685702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2157">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pPr defTabSz="913505" fontAlgn="base">
              <a:spcAft>
                <a:spcPct val="0"/>
              </a:spcAft>
            </a:pPr>
            <a:r>
              <a:rPr lang="en-US" sz="4000" spc="-100" dirty="0">
                <a:ln w="3175">
                  <a:noFill/>
                </a:ln>
                <a:solidFill>
                  <a:schemeClr val="bg1"/>
                </a:solidFill>
                <a:latin typeface="Segoe UI Light"/>
                <a:ea typeface="ＭＳ Ｐゴシック" charset="0"/>
                <a:cs typeface="Segoe UI" pitchFamily="34" charset="0"/>
              </a:rPr>
              <a:t>Out of Scope</a:t>
            </a:r>
            <a:endParaRPr lang="nl-NL" sz="4000" spc="-100" dirty="0">
              <a:ln w="3175">
                <a:noFill/>
              </a:ln>
              <a:solidFill>
                <a:schemeClr val="bg1"/>
              </a:solidFill>
              <a:latin typeface="Segoe UI Light"/>
              <a:ea typeface="ＭＳ Ｐゴシック" charset="0"/>
              <a:cs typeface="Segoe UI" pitchFamily="34" charset="0"/>
            </a:endParaRPr>
          </a:p>
        </p:txBody>
      </p:sp>
      <p:pic>
        <p:nvPicPr>
          <p:cNvPr id="5" name="Picture 4"/>
          <p:cNvPicPr>
            <a:picLocks noChangeAspect="1"/>
          </p:cNvPicPr>
          <p:nvPr/>
        </p:nvPicPr>
        <p:blipFill>
          <a:blip r:embed="rId3">
            <a:biLevel thresh="25000"/>
            <a:extLst>
              <a:ext uri="{28A0092B-C50C-407E-A947-70E740481C1C}">
                <a14:useLocalDpi xmlns:a14="http://schemas.microsoft.com/office/drawing/2010/main"/>
              </a:ext>
            </a:extLst>
          </a:blip>
          <a:stretch>
            <a:fillRect/>
          </a:stretch>
        </p:blipFill>
        <p:spPr>
          <a:xfrm>
            <a:off x="1345731" y="2029360"/>
            <a:ext cx="2806302" cy="3212644"/>
          </a:xfrm>
          <a:prstGeom prst="rect">
            <a:avLst/>
          </a:prstGeom>
        </p:spPr>
      </p:pic>
      <p:sp>
        <p:nvSpPr>
          <p:cNvPr id="32" name="Content Placeholder 2"/>
          <p:cNvSpPr txBox="1">
            <a:spLocks/>
          </p:cNvSpPr>
          <p:nvPr/>
        </p:nvSpPr>
        <p:spPr>
          <a:xfrm>
            <a:off x="6840000" y="1077135"/>
            <a:ext cx="5220000" cy="852655"/>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pPr>
            <a:r>
              <a:rPr sz="2745" dirty="0">
                <a:gradFill>
                  <a:gsLst>
                    <a:gs pos="1250">
                      <a:srgbClr val="6E6E73"/>
                    </a:gs>
                    <a:gs pos="99000">
                      <a:srgbClr val="6E6E73"/>
                    </a:gs>
                  </a:gsLst>
                  <a:lin ang="5400000" scaled="0"/>
                </a:gradFill>
                <a:latin typeface="Segoe UI Light"/>
                <a:ea typeface="ＭＳ Ｐゴシック" charset="0"/>
                <a:cs typeface="+mn-cs"/>
              </a:rPr>
              <a:t>Technical designs or </a:t>
            </a:r>
            <a:r>
              <a:rPr lang="en-US" sz="2745" dirty="0">
                <a:gradFill>
                  <a:gsLst>
                    <a:gs pos="1250">
                      <a:srgbClr val="6E6E73"/>
                    </a:gs>
                    <a:gs pos="99000">
                      <a:srgbClr val="6E6E73"/>
                    </a:gs>
                  </a:gsLst>
                  <a:lin ang="5400000" scaled="0"/>
                </a:gradFill>
                <a:latin typeface="Segoe UI Light"/>
                <a:ea typeface="ＭＳ Ｐゴシック" charset="0"/>
                <a:cs typeface="+mn-cs"/>
              </a:rPr>
              <a:t>product </a:t>
            </a:r>
            <a:r>
              <a:rPr sz="2745" dirty="0">
                <a:gradFill>
                  <a:gsLst>
                    <a:gs pos="1250">
                      <a:srgbClr val="6E6E73"/>
                    </a:gs>
                    <a:gs pos="99000">
                      <a:srgbClr val="6E6E73"/>
                    </a:gs>
                  </a:gsLst>
                  <a:lin ang="5400000" scaled="0"/>
                </a:gradFill>
                <a:latin typeface="Segoe UI Light"/>
                <a:ea typeface="ＭＳ Ｐゴシック" charset="0"/>
                <a:cs typeface="+mn-cs"/>
              </a:rPr>
              <a:t>implementations</a:t>
            </a:r>
          </a:p>
        </p:txBody>
      </p:sp>
      <p:sp>
        <p:nvSpPr>
          <p:cNvPr id="41" name="Content Placeholder 2"/>
          <p:cNvSpPr txBox="1">
            <a:spLocks/>
          </p:cNvSpPr>
          <p:nvPr/>
        </p:nvSpPr>
        <p:spPr>
          <a:xfrm>
            <a:off x="6840000" y="3334084"/>
            <a:ext cx="5220000" cy="472488"/>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pPr>
            <a:r>
              <a:rPr sz="2745" dirty="0">
                <a:gradFill>
                  <a:gsLst>
                    <a:gs pos="1250">
                      <a:srgbClr val="6E6E73"/>
                    </a:gs>
                    <a:gs pos="99000">
                      <a:srgbClr val="6E6E73"/>
                    </a:gs>
                  </a:gsLst>
                  <a:lin ang="5400000" scaled="0"/>
                </a:gradFill>
                <a:latin typeface="Segoe UI Light"/>
                <a:ea typeface="ＭＳ Ｐゴシック" charset="0"/>
                <a:cs typeface="+mn-cs"/>
              </a:rPr>
              <a:t>Proof of </a:t>
            </a:r>
            <a:r>
              <a:rPr lang="en-US" sz="2745" dirty="0">
                <a:gradFill>
                  <a:gsLst>
                    <a:gs pos="1250">
                      <a:srgbClr val="6E6E73"/>
                    </a:gs>
                    <a:gs pos="99000">
                      <a:srgbClr val="6E6E73"/>
                    </a:gs>
                  </a:gsLst>
                  <a:lin ang="5400000" scaled="0"/>
                </a:gradFill>
                <a:latin typeface="Segoe UI Light"/>
                <a:ea typeface="ＭＳ Ｐゴシック" charset="0"/>
                <a:cs typeface="+mn-cs"/>
              </a:rPr>
              <a:t>c</a:t>
            </a:r>
            <a:r>
              <a:rPr sz="2745" dirty="0">
                <a:gradFill>
                  <a:gsLst>
                    <a:gs pos="1250">
                      <a:srgbClr val="6E6E73"/>
                    </a:gs>
                    <a:gs pos="99000">
                      <a:srgbClr val="6E6E73"/>
                    </a:gs>
                  </a:gsLst>
                  <a:lin ang="5400000" scaled="0"/>
                </a:gradFill>
                <a:latin typeface="Segoe UI Light"/>
                <a:ea typeface="ＭＳ Ｐゴシック" charset="0"/>
                <a:cs typeface="+mn-cs"/>
              </a:rPr>
              <a:t>oncepts or </a:t>
            </a:r>
            <a:r>
              <a:rPr lang="en-US" sz="2745" dirty="0">
                <a:gradFill>
                  <a:gsLst>
                    <a:gs pos="1250">
                      <a:srgbClr val="6E6E73"/>
                    </a:gs>
                    <a:gs pos="99000">
                      <a:srgbClr val="6E6E73"/>
                    </a:gs>
                  </a:gsLst>
                  <a:lin ang="5400000" scaled="0"/>
                </a:gradFill>
                <a:latin typeface="Segoe UI Light"/>
                <a:ea typeface="ＭＳ Ｐゴシック" charset="0"/>
                <a:cs typeface="+mn-cs"/>
              </a:rPr>
              <a:t>l</a:t>
            </a:r>
            <a:r>
              <a:rPr sz="2745" dirty="0">
                <a:gradFill>
                  <a:gsLst>
                    <a:gs pos="1250">
                      <a:srgbClr val="6E6E73"/>
                    </a:gs>
                    <a:gs pos="99000">
                      <a:srgbClr val="6E6E73"/>
                    </a:gs>
                  </a:gsLst>
                  <a:lin ang="5400000" scaled="0"/>
                </a:gradFill>
                <a:latin typeface="Segoe UI Light"/>
                <a:ea typeface="ＭＳ Ｐゴシック" charset="0"/>
                <a:cs typeface="+mn-cs"/>
              </a:rPr>
              <a:t>abs</a:t>
            </a:r>
          </a:p>
        </p:txBody>
      </p:sp>
      <p:grpSp>
        <p:nvGrpSpPr>
          <p:cNvPr id="6" name="Group 5"/>
          <p:cNvGrpSpPr/>
          <p:nvPr/>
        </p:nvGrpSpPr>
        <p:grpSpPr>
          <a:xfrm>
            <a:off x="5420871" y="904604"/>
            <a:ext cx="1205065" cy="1205065"/>
            <a:chOff x="5404964" y="930389"/>
            <a:chExt cx="1229229" cy="1229229"/>
          </a:xfrm>
        </p:grpSpPr>
        <p:sp>
          <p:nvSpPr>
            <p:cNvPr id="34" name="Oval 33"/>
            <p:cNvSpPr/>
            <p:nvPr/>
          </p:nvSpPr>
          <p:spPr>
            <a:xfrm>
              <a:off x="5404964" y="930389"/>
              <a:ext cx="1229229" cy="12292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endParaRPr>
            </a:p>
          </p:txBody>
        </p:sp>
        <p:pic>
          <p:nvPicPr>
            <p:cNvPr id="42" name="Picture 41"/>
            <p:cNvPicPr>
              <a:picLocks noChangeAspect="1"/>
            </p:cNvPicPr>
            <p:nvPr/>
          </p:nvPicPr>
          <p:blipFill>
            <a:blip r:embed="rId4">
              <a:biLevel thresh="25000"/>
            </a:blip>
            <a:stretch>
              <a:fillRect/>
            </a:stretch>
          </p:blipFill>
          <p:spPr>
            <a:xfrm>
              <a:off x="5794891" y="1234111"/>
              <a:ext cx="456069" cy="559423"/>
            </a:xfrm>
            <a:prstGeom prst="rect">
              <a:avLst/>
            </a:prstGeom>
          </p:spPr>
        </p:pic>
      </p:grpSp>
      <p:sp>
        <p:nvSpPr>
          <p:cNvPr id="47" name="Content Placeholder 2"/>
          <p:cNvSpPr txBox="1">
            <a:spLocks/>
          </p:cNvSpPr>
          <p:nvPr/>
        </p:nvSpPr>
        <p:spPr>
          <a:xfrm>
            <a:off x="6840000" y="5010143"/>
            <a:ext cx="5220000" cy="852655"/>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pPr>
            <a:r>
              <a:rPr lang="en-US" sz="2745" dirty="0">
                <a:gradFill>
                  <a:gsLst>
                    <a:gs pos="1250">
                      <a:srgbClr val="6E6E73"/>
                    </a:gs>
                    <a:gs pos="99000">
                      <a:srgbClr val="6E6E73"/>
                    </a:gs>
                  </a:gsLst>
                  <a:lin ang="5400000" scaled="0"/>
                </a:gradFill>
                <a:latin typeface="Segoe UI Light"/>
                <a:ea typeface="ＭＳ Ｐゴシック" charset="0"/>
                <a:cs typeface="+mn-cs"/>
              </a:rPr>
              <a:t>Recommendations </a:t>
            </a:r>
            <a:r>
              <a:rPr sz="2745" dirty="0">
                <a:gradFill>
                  <a:gsLst>
                    <a:gs pos="1250">
                      <a:srgbClr val="6E6E73"/>
                    </a:gs>
                    <a:gs pos="99000">
                      <a:srgbClr val="6E6E73"/>
                    </a:gs>
                  </a:gsLst>
                  <a:lin ang="5400000" scaled="0"/>
                </a:gradFill>
                <a:latin typeface="Segoe UI Light"/>
                <a:ea typeface="ＭＳ Ｐゴシック" charset="0"/>
                <a:cs typeface="+mn-cs"/>
              </a:rPr>
              <a:t>for</a:t>
            </a:r>
            <a:r>
              <a:rPr lang="en-US" sz="2745" dirty="0">
                <a:gradFill>
                  <a:gsLst>
                    <a:gs pos="1250">
                      <a:srgbClr val="6E6E73"/>
                    </a:gs>
                    <a:gs pos="99000">
                      <a:srgbClr val="6E6E73"/>
                    </a:gs>
                  </a:gsLst>
                  <a:lin ang="5400000" scaled="0"/>
                </a:gradFill>
                <a:latin typeface="Segoe UI Light"/>
                <a:ea typeface="ＭＳ Ｐゴシック" charset="0"/>
                <a:cs typeface="+mn-cs"/>
              </a:rPr>
              <a:t> non-Microsoft</a:t>
            </a:r>
            <a:r>
              <a:rPr sz="2745" dirty="0">
                <a:gradFill>
                  <a:gsLst>
                    <a:gs pos="1250">
                      <a:srgbClr val="6E6E73"/>
                    </a:gs>
                    <a:gs pos="99000">
                      <a:srgbClr val="6E6E73"/>
                    </a:gs>
                  </a:gsLst>
                  <a:lin ang="5400000" scaled="0"/>
                </a:gradFill>
                <a:latin typeface="Segoe UI Light"/>
                <a:ea typeface="ＭＳ Ｐゴシック" charset="0"/>
                <a:cs typeface="+mn-cs"/>
              </a:rPr>
              <a:t> </a:t>
            </a:r>
            <a:r>
              <a:rPr lang="en-US" sz="2745" dirty="0">
                <a:gradFill>
                  <a:gsLst>
                    <a:gs pos="1250">
                      <a:srgbClr val="6E6E73"/>
                    </a:gs>
                    <a:gs pos="99000">
                      <a:srgbClr val="6E6E73"/>
                    </a:gs>
                  </a:gsLst>
                  <a:lin ang="5400000" scaled="0"/>
                </a:gradFill>
                <a:latin typeface="Segoe UI Light"/>
                <a:ea typeface="ＭＳ Ｐゴシック" charset="0"/>
                <a:cs typeface="+mn-cs"/>
              </a:rPr>
              <a:t>technology</a:t>
            </a:r>
            <a:endParaRPr sz="2745" dirty="0">
              <a:gradFill>
                <a:gsLst>
                  <a:gs pos="1250">
                    <a:srgbClr val="6E6E73"/>
                  </a:gs>
                  <a:gs pos="99000">
                    <a:srgbClr val="6E6E73"/>
                  </a:gs>
                </a:gsLst>
                <a:lin ang="5400000" scaled="0"/>
              </a:gradFill>
              <a:latin typeface="Segoe UI Light"/>
              <a:ea typeface="ＭＳ Ｐゴシック" charset="0"/>
              <a:cs typeface="+mn-cs"/>
            </a:endParaRPr>
          </a:p>
        </p:txBody>
      </p:sp>
      <p:grpSp>
        <p:nvGrpSpPr>
          <p:cNvPr id="8" name="Group 7"/>
          <p:cNvGrpSpPr/>
          <p:nvPr/>
        </p:nvGrpSpPr>
        <p:grpSpPr>
          <a:xfrm>
            <a:off x="5420871" y="4833939"/>
            <a:ext cx="1205065" cy="1205065"/>
            <a:chOff x="5534594" y="5015037"/>
            <a:chExt cx="1229229" cy="1229229"/>
          </a:xfrm>
        </p:grpSpPr>
        <p:sp>
          <p:nvSpPr>
            <p:cNvPr id="45" name="Oval 44"/>
            <p:cNvSpPr/>
            <p:nvPr/>
          </p:nvSpPr>
          <p:spPr>
            <a:xfrm>
              <a:off x="5534594" y="5015037"/>
              <a:ext cx="1229229" cy="12292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endParaRPr>
            </a:p>
          </p:txBody>
        </p:sp>
        <p:pic>
          <p:nvPicPr>
            <p:cNvPr id="48" name="Picture 47"/>
            <p:cNvPicPr>
              <a:picLocks noChangeAspect="1"/>
            </p:cNvPicPr>
            <p:nvPr/>
          </p:nvPicPr>
          <p:blipFill>
            <a:blip r:embed="rId5">
              <a:biLevel thresh="25000"/>
            </a:blip>
            <a:stretch>
              <a:fillRect/>
            </a:stretch>
          </p:blipFill>
          <p:spPr>
            <a:xfrm>
              <a:off x="5852942" y="5352909"/>
              <a:ext cx="610253" cy="553484"/>
            </a:xfrm>
            <a:prstGeom prst="rect">
              <a:avLst/>
            </a:prstGeom>
          </p:spPr>
        </p:pic>
      </p:grpSp>
      <p:grpSp>
        <p:nvGrpSpPr>
          <p:cNvPr id="7" name="Group 6"/>
          <p:cNvGrpSpPr/>
          <p:nvPr/>
        </p:nvGrpSpPr>
        <p:grpSpPr>
          <a:xfrm>
            <a:off x="5420871" y="2967796"/>
            <a:ext cx="1205065" cy="1205065"/>
            <a:chOff x="5534594" y="3026809"/>
            <a:chExt cx="1229229" cy="1229229"/>
          </a:xfrm>
        </p:grpSpPr>
        <p:sp>
          <p:nvSpPr>
            <p:cNvPr id="38" name="Oval 37"/>
            <p:cNvSpPr/>
            <p:nvPr/>
          </p:nvSpPr>
          <p:spPr>
            <a:xfrm>
              <a:off x="5534594" y="3026809"/>
              <a:ext cx="1229229" cy="12292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endParaRPr>
            </a:p>
          </p:txBody>
        </p:sp>
        <p:pic>
          <p:nvPicPr>
            <p:cNvPr id="49" name="Picture 48"/>
            <p:cNvPicPr>
              <a:picLocks noChangeAspect="1"/>
            </p:cNvPicPr>
            <p:nvPr/>
          </p:nvPicPr>
          <p:blipFill>
            <a:blip r:embed="rId6">
              <a:biLevel thresh="25000"/>
            </a:blip>
            <a:stretch>
              <a:fillRect/>
            </a:stretch>
          </p:blipFill>
          <p:spPr>
            <a:xfrm>
              <a:off x="5958041" y="3367795"/>
              <a:ext cx="400056" cy="547256"/>
            </a:xfrm>
            <a:prstGeom prst="rect">
              <a:avLst/>
            </a:prstGeom>
          </p:spPr>
        </p:pic>
      </p:grpSp>
    </p:spTree>
    <p:extLst>
      <p:ext uri="{BB962C8B-B14F-4D97-AF65-F5344CB8AC3E}">
        <p14:creationId xmlns:p14="http://schemas.microsoft.com/office/powerpoint/2010/main" val="424982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0-#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par>
                          <p:cTn id="21" fill="hold">
                            <p:stCondLst>
                              <p:cond delay="1750"/>
                            </p:stCondLst>
                            <p:childTnLst>
                              <p:par>
                                <p:cTn id="22" presetID="10" presetClass="entr" presetSubtype="0"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41" grpId="0"/>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0" y="487"/>
            <a:ext cx="6029798" cy="685702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2157">
              <a:gradFill>
                <a:gsLst>
                  <a:gs pos="0">
                    <a:srgbClr val="FFFFFF"/>
                  </a:gs>
                  <a:gs pos="100000">
                    <a:srgbClr val="FFFFFF"/>
                  </a:gs>
                </a:gsLst>
                <a:lin ang="5400000" scaled="0"/>
              </a:gradFill>
              <a:ea typeface="Segoe UI" pitchFamily="34" charset="0"/>
              <a:cs typeface="Segoe UI" pitchFamily="34" charset="0"/>
            </a:endParaRPr>
          </a:p>
        </p:txBody>
      </p:sp>
      <p:sp>
        <p:nvSpPr>
          <p:cNvPr id="5" name="Title 1"/>
          <p:cNvSpPr>
            <a:spLocks noGrp="1"/>
          </p:cNvSpPr>
          <p:nvPr>
            <p:ph type="title"/>
          </p:nvPr>
        </p:nvSpPr>
        <p:spPr/>
        <p:txBody>
          <a:bodyPr>
            <a:normAutofit/>
          </a:bodyPr>
          <a:lstStyle/>
          <a:p>
            <a:pPr defTabSz="913505" fontAlgn="base">
              <a:spcAft>
                <a:spcPct val="0"/>
              </a:spcAft>
            </a:pPr>
            <a:r>
              <a:rPr lang="en-US" sz="4000" spc="-100" dirty="0">
                <a:ln w="3175">
                  <a:noFill/>
                </a:ln>
                <a:solidFill>
                  <a:schemeClr val="bg1"/>
                </a:solidFill>
                <a:latin typeface="Segoe UI Light"/>
                <a:ea typeface="ＭＳ Ｐゴシック" charset="0"/>
                <a:cs typeface="Segoe UI" pitchFamily="34" charset="0"/>
              </a:rPr>
              <a:t>Outcomes</a:t>
            </a:r>
            <a:endParaRPr lang="de-AT" sz="4000" spc="-100" dirty="0">
              <a:ln w="3175">
                <a:noFill/>
              </a:ln>
              <a:solidFill>
                <a:schemeClr val="bg1"/>
              </a:solidFill>
              <a:latin typeface="Segoe UI Light"/>
              <a:ea typeface="ＭＳ Ｐゴシック" charset="0"/>
              <a:cs typeface="Segoe UI" pitchFamily="34" charset="0"/>
            </a:endParaRPr>
          </a:p>
        </p:txBody>
      </p:sp>
      <p:grpSp>
        <p:nvGrpSpPr>
          <p:cNvPr id="2" name="Group 4"/>
          <p:cNvGrpSpPr>
            <a:grpSpLocks noChangeAspect="1"/>
          </p:cNvGrpSpPr>
          <p:nvPr/>
        </p:nvGrpSpPr>
        <p:grpSpPr bwMode="auto">
          <a:xfrm>
            <a:off x="1245288" y="2692504"/>
            <a:ext cx="2814239" cy="1568228"/>
            <a:chOff x="784" y="1696"/>
            <a:chExt cx="1773" cy="988"/>
          </a:xfrm>
        </p:grpSpPr>
        <p:sp>
          <p:nvSpPr>
            <p:cNvPr id="4" name="AutoShape 3"/>
            <p:cNvSpPr>
              <a:spLocks noChangeAspect="1" noChangeArrowheads="1" noTextEdit="1"/>
            </p:cNvSpPr>
            <p:nvPr/>
          </p:nvSpPr>
          <p:spPr bwMode="auto">
            <a:xfrm>
              <a:off x="784" y="1696"/>
              <a:ext cx="1773" cy="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ysClr val="windowText" lastClr="000000"/>
                </a:solidFill>
              </a:endParaRPr>
            </a:p>
          </p:txBody>
        </p:sp>
        <p:sp>
          <p:nvSpPr>
            <p:cNvPr id="6" name="Rectangle 5"/>
            <p:cNvSpPr>
              <a:spLocks noChangeArrowheads="1"/>
            </p:cNvSpPr>
            <p:nvPr/>
          </p:nvSpPr>
          <p:spPr bwMode="auto">
            <a:xfrm>
              <a:off x="784" y="1746"/>
              <a:ext cx="214" cy="8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ysClr val="windowText" lastClr="000000"/>
                </a:solidFill>
              </a:endParaRPr>
            </a:p>
          </p:txBody>
        </p:sp>
        <p:sp>
          <p:nvSpPr>
            <p:cNvPr id="7" name="Freeform 6"/>
            <p:cNvSpPr>
              <a:spLocks/>
            </p:cNvSpPr>
            <p:nvPr/>
          </p:nvSpPr>
          <p:spPr bwMode="auto">
            <a:xfrm>
              <a:off x="1086" y="1753"/>
              <a:ext cx="968" cy="962"/>
            </a:xfrm>
            <a:custGeom>
              <a:avLst/>
              <a:gdLst>
                <a:gd name="T0" fmla="*/ 1 w 154"/>
                <a:gd name="T1" fmla="*/ 18 h 152"/>
                <a:gd name="T2" fmla="*/ 1 w 154"/>
                <a:gd name="T3" fmla="*/ 99 h 152"/>
                <a:gd name="T4" fmla="*/ 17 w 154"/>
                <a:gd name="T5" fmla="*/ 107 h 152"/>
                <a:gd name="T6" fmla="*/ 71 w 154"/>
                <a:gd name="T7" fmla="*/ 147 h 152"/>
                <a:gd name="T8" fmla="*/ 87 w 154"/>
                <a:gd name="T9" fmla="*/ 136 h 152"/>
                <a:gd name="T10" fmla="*/ 113 w 154"/>
                <a:gd name="T11" fmla="*/ 131 h 152"/>
                <a:gd name="T12" fmla="*/ 127 w 154"/>
                <a:gd name="T13" fmla="*/ 137 h 152"/>
                <a:gd name="T14" fmla="*/ 134 w 154"/>
                <a:gd name="T15" fmla="*/ 122 h 152"/>
                <a:gd name="T16" fmla="*/ 154 w 154"/>
                <a:gd name="T17" fmla="*/ 111 h 152"/>
                <a:gd name="T18" fmla="*/ 95 w 154"/>
                <a:gd name="T19" fmla="*/ 48 h 152"/>
                <a:gd name="T20" fmla="*/ 56 w 154"/>
                <a:gd name="T21" fmla="*/ 68 h 152"/>
                <a:gd name="T22" fmla="*/ 6 w 154"/>
                <a:gd name="T23" fmla="*/ 38 h 152"/>
                <a:gd name="T24" fmla="*/ 27 w 154"/>
                <a:gd name="T25" fmla="*/ 0 h 152"/>
                <a:gd name="T26" fmla="*/ 1 w 154"/>
                <a:gd name="T27" fmla="*/ 1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152">
                  <a:moveTo>
                    <a:pt x="1" y="18"/>
                  </a:moveTo>
                  <a:cubicBezTo>
                    <a:pt x="1" y="99"/>
                    <a:pt x="1" y="99"/>
                    <a:pt x="1" y="99"/>
                  </a:cubicBezTo>
                  <a:cubicBezTo>
                    <a:pt x="1" y="99"/>
                    <a:pt x="9" y="100"/>
                    <a:pt x="17" y="107"/>
                  </a:cubicBezTo>
                  <a:cubicBezTo>
                    <a:pt x="25" y="113"/>
                    <a:pt x="67" y="144"/>
                    <a:pt x="71" y="147"/>
                  </a:cubicBezTo>
                  <a:cubicBezTo>
                    <a:pt x="75" y="150"/>
                    <a:pt x="89" y="147"/>
                    <a:pt x="87" y="136"/>
                  </a:cubicBezTo>
                  <a:cubicBezTo>
                    <a:pt x="87" y="136"/>
                    <a:pt x="110" y="152"/>
                    <a:pt x="113" y="131"/>
                  </a:cubicBezTo>
                  <a:cubicBezTo>
                    <a:pt x="113" y="131"/>
                    <a:pt x="121" y="138"/>
                    <a:pt x="127" y="137"/>
                  </a:cubicBezTo>
                  <a:cubicBezTo>
                    <a:pt x="134" y="135"/>
                    <a:pt x="134" y="122"/>
                    <a:pt x="134" y="122"/>
                  </a:cubicBezTo>
                  <a:cubicBezTo>
                    <a:pt x="134" y="122"/>
                    <a:pt x="148" y="126"/>
                    <a:pt x="154" y="111"/>
                  </a:cubicBezTo>
                  <a:cubicBezTo>
                    <a:pt x="95" y="48"/>
                    <a:pt x="95" y="48"/>
                    <a:pt x="95" y="48"/>
                  </a:cubicBezTo>
                  <a:cubicBezTo>
                    <a:pt x="95" y="48"/>
                    <a:pt x="66" y="63"/>
                    <a:pt x="56" y="68"/>
                  </a:cubicBezTo>
                  <a:cubicBezTo>
                    <a:pt x="46" y="72"/>
                    <a:pt x="16" y="55"/>
                    <a:pt x="6" y="38"/>
                  </a:cubicBezTo>
                  <a:cubicBezTo>
                    <a:pt x="0" y="28"/>
                    <a:pt x="27" y="0"/>
                    <a:pt x="27" y="0"/>
                  </a:cubicBezTo>
                  <a:lnTo>
                    <a:pt x="1" y="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ysClr val="windowText" lastClr="000000"/>
                </a:solidFill>
              </a:endParaRPr>
            </a:p>
          </p:txBody>
        </p:sp>
        <p:sp>
          <p:nvSpPr>
            <p:cNvPr id="9" name="Rectangle 7"/>
            <p:cNvSpPr>
              <a:spLocks noChangeArrowheads="1"/>
            </p:cNvSpPr>
            <p:nvPr/>
          </p:nvSpPr>
          <p:spPr bwMode="auto">
            <a:xfrm>
              <a:off x="2331" y="1753"/>
              <a:ext cx="220" cy="86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ysClr val="windowText" lastClr="000000"/>
                </a:solidFill>
              </a:endParaRPr>
            </a:p>
          </p:txBody>
        </p:sp>
        <p:sp>
          <p:nvSpPr>
            <p:cNvPr id="10" name="Freeform 8"/>
            <p:cNvSpPr>
              <a:spLocks/>
            </p:cNvSpPr>
            <p:nvPr/>
          </p:nvSpPr>
          <p:spPr bwMode="auto">
            <a:xfrm>
              <a:off x="1218" y="1683"/>
              <a:ext cx="1018" cy="735"/>
            </a:xfrm>
            <a:custGeom>
              <a:avLst/>
              <a:gdLst>
                <a:gd name="T0" fmla="*/ 162 w 162"/>
                <a:gd name="T1" fmla="*/ 116 h 116"/>
                <a:gd name="T2" fmla="*/ 152 w 162"/>
                <a:gd name="T3" fmla="*/ 116 h 116"/>
                <a:gd name="T4" fmla="*/ 77 w 162"/>
                <a:gd name="T5" fmla="*/ 34 h 116"/>
                <a:gd name="T6" fmla="*/ 61 w 162"/>
                <a:gd name="T7" fmla="*/ 36 h 116"/>
                <a:gd name="T8" fmla="*/ 20 w 162"/>
                <a:gd name="T9" fmla="*/ 54 h 116"/>
                <a:gd name="T10" fmla="*/ 17 w 162"/>
                <a:gd name="T11" fmla="*/ 31 h 116"/>
                <a:gd name="T12" fmla="*/ 63 w 162"/>
                <a:gd name="T13" fmla="*/ 2 h 116"/>
                <a:gd name="T14" fmla="*/ 102 w 162"/>
                <a:gd name="T15" fmla="*/ 7 h 116"/>
                <a:gd name="T16" fmla="*/ 162 w 162"/>
                <a:gd name="T17" fmla="*/ 29 h 116"/>
                <a:gd name="T18" fmla="*/ 162 w 162"/>
                <a:gd name="T19"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16">
                  <a:moveTo>
                    <a:pt x="162" y="116"/>
                  </a:moveTo>
                  <a:cubicBezTo>
                    <a:pt x="152" y="116"/>
                    <a:pt x="152" y="116"/>
                    <a:pt x="152" y="116"/>
                  </a:cubicBezTo>
                  <a:cubicBezTo>
                    <a:pt x="152" y="116"/>
                    <a:pt x="79" y="37"/>
                    <a:pt x="77" y="34"/>
                  </a:cubicBezTo>
                  <a:cubicBezTo>
                    <a:pt x="74" y="31"/>
                    <a:pt x="70" y="29"/>
                    <a:pt x="61" y="36"/>
                  </a:cubicBezTo>
                  <a:cubicBezTo>
                    <a:pt x="52" y="43"/>
                    <a:pt x="34" y="59"/>
                    <a:pt x="20" y="54"/>
                  </a:cubicBezTo>
                  <a:cubicBezTo>
                    <a:pt x="5" y="48"/>
                    <a:pt x="0" y="44"/>
                    <a:pt x="17" y="31"/>
                  </a:cubicBezTo>
                  <a:cubicBezTo>
                    <a:pt x="34" y="18"/>
                    <a:pt x="54" y="3"/>
                    <a:pt x="63" y="2"/>
                  </a:cubicBezTo>
                  <a:cubicBezTo>
                    <a:pt x="72" y="1"/>
                    <a:pt x="91" y="0"/>
                    <a:pt x="102" y="7"/>
                  </a:cubicBezTo>
                  <a:cubicBezTo>
                    <a:pt x="114" y="14"/>
                    <a:pt x="141" y="28"/>
                    <a:pt x="162" y="29"/>
                  </a:cubicBezTo>
                  <a:lnTo>
                    <a:pt x="162" y="1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ysClr val="windowText" lastClr="000000"/>
                </a:solidFill>
              </a:endParaRPr>
            </a:p>
          </p:txBody>
        </p:sp>
      </p:grpSp>
      <p:sp>
        <p:nvSpPr>
          <p:cNvPr id="42" name="Text Placeholder 2"/>
          <p:cNvSpPr txBox="1">
            <a:spLocks/>
          </p:cNvSpPr>
          <p:nvPr/>
        </p:nvSpPr>
        <p:spPr>
          <a:xfrm>
            <a:off x="6383335" y="753277"/>
            <a:ext cx="5565621" cy="801702"/>
          </a:xfrm>
          <a:prstGeom prst="rect">
            <a:avLst/>
          </a:prstGeom>
        </p:spPr>
        <p:txBody>
          <a:bodyPr vert="horz" lIns="91427" tIns="45713" rIns="91427" bIns="45713"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1200">
              <a:solidFill>
                <a:srgbClr val="2C292A"/>
              </a:solidFill>
            </a:endParaRPr>
          </a:p>
        </p:txBody>
      </p:sp>
      <p:sp>
        <p:nvSpPr>
          <p:cNvPr id="43" name="Content Placeholder 2"/>
          <p:cNvSpPr txBox="1">
            <a:spLocks/>
          </p:cNvSpPr>
          <p:nvPr/>
        </p:nvSpPr>
        <p:spPr>
          <a:xfrm>
            <a:off x="6840000" y="713222"/>
            <a:ext cx="5220000" cy="2498683"/>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pPr>
            <a:r>
              <a:rPr lang="en-US" sz="2745" dirty="0">
                <a:gradFill>
                  <a:gsLst>
                    <a:gs pos="1250">
                      <a:srgbClr val="6E6E73"/>
                    </a:gs>
                    <a:gs pos="99000">
                      <a:srgbClr val="6E6E73"/>
                    </a:gs>
                  </a:gsLst>
                  <a:lin ang="5400000" scaled="0"/>
                </a:gradFill>
                <a:latin typeface="Segoe UI Light"/>
                <a:ea typeface="ＭＳ Ｐゴシック" charset="0"/>
                <a:cs typeface="+mn-cs"/>
              </a:rPr>
              <a:t>From here to there</a:t>
            </a:r>
          </a:p>
          <a:p>
            <a:pPr lvl="1">
              <a:spcBef>
                <a:spcPts val="1000"/>
              </a:spcBef>
            </a:pPr>
            <a:r>
              <a:rPr lang="en-US" sz="2000" dirty="0">
                <a:ln w="3175">
                  <a:noFill/>
                </a:ln>
                <a:solidFill>
                  <a:srgbClr val="2C292A"/>
                </a:solidFill>
                <a:latin typeface="Segoe UI Semilight" panose="020B0402040204020203" pitchFamily="34" charset="0"/>
                <a:cs typeface="Segoe UI Semilight" panose="020B0402040204020203" pitchFamily="34" charset="0"/>
              </a:rPr>
              <a:t>Where are you today?</a:t>
            </a:r>
          </a:p>
          <a:p>
            <a:pPr lvl="1">
              <a:spcBef>
                <a:spcPts val="1000"/>
              </a:spcBef>
            </a:pPr>
            <a:r>
              <a:rPr lang="en-US" sz="2000" dirty="0">
                <a:ln w="3175">
                  <a:noFill/>
                </a:ln>
                <a:solidFill>
                  <a:srgbClr val="2C292A"/>
                </a:solidFill>
                <a:latin typeface="Segoe UI Semilight" panose="020B0402040204020203" pitchFamily="34" charset="0"/>
                <a:cs typeface="Segoe UI Semilight" panose="020B0402040204020203" pitchFamily="34" charset="0"/>
              </a:rPr>
              <a:t>Where do you want to go?</a:t>
            </a:r>
          </a:p>
          <a:p>
            <a:pPr lvl="1">
              <a:spcBef>
                <a:spcPts val="1000"/>
              </a:spcBef>
            </a:pPr>
            <a:r>
              <a:rPr lang="en-US" sz="2000" dirty="0">
                <a:ln w="3175">
                  <a:noFill/>
                </a:ln>
                <a:solidFill>
                  <a:srgbClr val="2C292A"/>
                </a:solidFill>
                <a:latin typeface="Segoe UI Semilight" panose="020B0402040204020203" pitchFamily="34" charset="0"/>
                <a:cs typeface="Segoe UI Semilight" panose="020B0402040204020203" pitchFamily="34" charset="0"/>
              </a:rPr>
              <a:t>Where do you need to go?</a:t>
            </a:r>
          </a:p>
          <a:p>
            <a:pPr lvl="1">
              <a:spcBef>
                <a:spcPts val="1000"/>
              </a:spcBef>
            </a:pPr>
            <a:r>
              <a:rPr lang="en-US" sz="2000" dirty="0">
                <a:ln w="3175">
                  <a:noFill/>
                </a:ln>
                <a:solidFill>
                  <a:srgbClr val="2C292A"/>
                </a:solidFill>
                <a:latin typeface="Segoe UI Semilight" panose="020B0402040204020203" pitchFamily="34" charset="0"/>
                <a:cs typeface="Segoe UI Semilight" panose="020B0402040204020203" pitchFamily="34" charset="0"/>
              </a:rPr>
              <a:t>How will you get there?</a:t>
            </a:r>
          </a:p>
          <a:p>
            <a:pPr lvl="1">
              <a:spcBef>
                <a:spcPts val="1000"/>
              </a:spcBef>
            </a:pPr>
            <a:r>
              <a:rPr lang="en-US" sz="2000" dirty="0">
                <a:ln w="3175">
                  <a:noFill/>
                </a:ln>
                <a:solidFill>
                  <a:srgbClr val="2C292A"/>
                </a:solidFill>
                <a:latin typeface="Segoe UI Semilight" panose="020B0402040204020203" pitchFamily="34" charset="0"/>
                <a:cs typeface="Segoe UI Semilight" panose="020B0402040204020203" pitchFamily="34" charset="0"/>
              </a:rPr>
              <a:t>What does success mean to you?</a:t>
            </a:r>
          </a:p>
        </p:txBody>
      </p:sp>
      <p:grpSp>
        <p:nvGrpSpPr>
          <p:cNvPr id="3" name="Group 2"/>
          <p:cNvGrpSpPr/>
          <p:nvPr/>
        </p:nvGrpSpPr>
        <p:grpSpPr>
          <a:xfrm>
            <a:off x="5415944" y="1395942"/>
            <a:ext cx="1205065" cy="1205065"/>
            <a:chOff x="5404964" y="1615159"/>
            <a:chExt cx="1229229" cy="1229229"/>
          </a:xfrm>
          <a:solidFill>
            <a:schemeClr val="accent1"/>
          </a:solidFill>
        </p:grpSpPr>
        <p:sp>
          <p:nvSpPr>
            <p:cNvPr id="46" name="Oval 45"/>
            <p:cNvSpPr/>
            <p:nvPr/>
          </p:nvSpPr>
          <p:spPr>
            <a:xfrm>
              <a:off x="5404964" y="1615159"/>
              <a:ext cx="1229229" cy="12292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endParaRPr>
            </a:p>
          </p:txBody>
        </p:sp>
        <p:pic>
          <p:nvPicPr>
            <p:cNvPr id="48" name="Picture 47"/>
            <p:cNvPicPr>
              <a:picLocks noChangeAspect="1"/>
            </p:cNvPicPr>
            <p:nvPr/>
          </p:nvPicPr>
          <p:blipFill>
            <a:blip r:embed="rId3">
              <a:biLevel thresh="25000"/>
            </a:blip>
            <a:stretch>
              <a:fillRect/>
            </a:stretch>
          </p:blipFill>
          <p:spPr>
            <a:xfrm>
              <a:off x="5695932" y="1829952"/>
              <a:ext cx="736937" cy="726381"/>
            </a:xfrm>
            <a:prstGeom prst="rect">
              <a:avLst/>
            </a:prstGeom>
            <a:grpFill/>
          </p:spPr>
        </p:pic>
      </p:grpSp>
      <p:grpSp>
        <p:nvGrpSpPr>
          <p:cNvPr id="8" name="Group 7"/>
          <p:cNvGrpSpPr/>
          <p:nvPr/>
        </p:nvGrpSpPr>
        <p:grpSpPr>
          <a:xfrm>
            <a:off x="5415944" y="3707406"/>
            <a:ext cx="1205065" cy="1205065"/>
            <a:chOff x="5534593" y="3781250"/>
            <a:chExt cx="1229229" cy="1229229"/>
          </a:xfrm>
          <a:noFill/>
        </p:grpSpPr>
        <p:grpSp>
          <p:nvGrpSpPr>
            <p:cNvPr id="49" name="Group 48"/>
            <p:cNvGrpSpPr/>
            <p:nvPr/>
          </p:nvGrpSpPr>
          <p:grpSpPr>
            <a:xfrm>
              <a:off x="5534593" y="3781250"/>
              <a:ext cx="1229229" cy="1229229"/>
              <a:chOff x="5053118" y="1512202"/>
              <a:chExt cx="1205236" cy="1205236"/>
            </a:xfrm>
            <a:grpFill/>
          </p:grpSpPr>
          <p:sp>
            <p:nvSpPr>
              <p:cNvPr id="50" name="Oval 49"/>
              <p:cNvSpPr/>
              <p:nvPr/>
            </p:nvSpPr>
            <p:spPr>
              <a:xfrm>
                <a:off x="5053118" y="1512202"/>
                <a:ext cx="1205236" cy="120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endParaRPr>
              </a:p>
            </p:txBody>
          </p:sp>
          <p:sp>
            <p:nvSpPr>
              <p:cNvPr id="51" name="Oval 50"/>
              <p:cNvSpPr/>
              <p:nvPr/>
            </p:nvSpPr>
            <p:spPr>
              <a:xfrm>
                <a:off x="5132128" y="1591211"/>
                <a:ext cx="1047218" cy="1047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endParaRPr>
              </a:p>
            </p:txBody>
          </p:sp>
        </p:grpSp>
        <p:pic>
          <p:nvPicPr>
            <p:cNvPr id="52" name="Picture 51"/>
            <p:cNvPicPr>
              <a:picLocks noChangeAspect="1"/>
            </p:cNvPicPr>
            <p:nvPr/>
          </p:nvPicPr>
          <p:blipFill>
            <a:blip r:embed="rId4">
              <a:biLevel thresh="25000"/>
            </a:blip>
            <a:stretch>
              <a:fillRect/>
            </a:stretch>
          </p:blipFill>
          <p:spPr>
            <a:xfrm>
              <a:off x="5824884" y="4094212"/>
              <a:ext cx="654673" cy="664620"/>
            </a:xfrm>
            <a:prstGeom prst="rect">
              <a:avLst/>
            </a:prstGeom>
            <a:grpFill/>
          </p:spPr>
        </p:pic>
      </p:grpSp>
      <p:sp>
        <p:nvSpPr>
          <p:cNvPr id="53" name="Content Placeholder 2"/>
          <p:cNvSpPr txBox="1">
            <a:spLocks/>
          </p:cNvSpPr>
          <p:nvPr/>
        </p:nvSpPr>
        <p:spPr>
          <a:xfrm>
            <a:off x="6840000" y="3391456"/>
            <a:ext cx="5220000" cy="1836964"/>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pPr>
            <a:r>
              <a:rPr sz="2745" dirty="0">
                <a:gradFill>
                  <a:gsLst>
                    <a:gs pos="1250">
                      <a:srgbClr val="6E6E73"/>
                    </a:gs>
                    <a:gs pos="99000">
                      <a:srgbClr val="6E6E73"/>
                    </a:gs>
                  </a:gsLst>
                  <a:lin ang="5400000" scaled="0"/>
                </a:gradFill>
                <a:latin typeface="Segoe UI Light"/>
                <a:ea typeface="ＭＳ Ｐゴシック" charset="0"/>
                <a:cs typeface="+mn-cs"/>
              </a:rPr>
              <a:t>Workshop Outcome</a:t>
            </a:r>
          </a:p>
          <a:p>
            <a:pPr lvl="1">
              <a:spcBef>
                <a:spcPts val="1000"/>
              </a:spcBef>
            </a:pPr>
            <a:r>
              <a:rPr lang="en-US" sz="2000" dirty="0">
                <a:ln w="3175">
                  <a:noFill/>
                </a:ln>
                <a:solidFill>
                  <a:srgbClr val="2C292A"/>
                </a:solidFill>
                <a:latin typeface="Segoe UI Semilight" panose="020B0402040204020203" pitchFamily="34" charset="0"/>
                <a:cs typeface="Segoe UI Semilight" panose="020B0402040204020203" pitchFamily="34" charset="0"/>
              </a:rPr>
              <a:t>Know and understand GDPR maturity based on the Microsoft GDPR Detailed Assessment</a:t>
            </a:r>
          </a:p>
          <a:p>
            <a:pPr lvl="1">
              <a:spcBef>
                <a:spcPts val="1000"/>
              </a:spcBef>
            </a:pPr>
            <a:r>
              <a:rPr lang="en-US" sz="2000" dirty="0">
                <a:ln w="3175">
                  <a:noFill/>
                </a:ln>
                <a:solidFill>
                  <a:srgbClr val="2C292A"/>
                </a:solidFill>
                <a:latin typeface="Segoe UI Semilight" panose="020B0402040204020203" pitchFamily="34" charset="0"/>
                <a:cs typeface="Segoe UI Semilight" panose="020B0402040204020203" pitchFamily="34" charset="0"/>
              </a:rPr>
              <a:t>Prioritized, actionable next steps and roadmap towards GDPR compliance</a:t>
            </a:r>
          </a:p>
        </p:txBody>
      </p:sp>
    </p:spTree>
    <p:extLst>
      <p:ext uri="{BB962C8B-B14F-4D97-AF65-F5344CB8AC3E}">
        <p14:creationId xmlns:p14="http://schemas.microsoft.com/office/powerpoint/2010/main" val="323490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bwMode="auto">
          <a:xfrm>
            <a:off x="0" y="487"/>
            <a:ext cx="6029798" cy="685702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2157">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p:nvGrpSpPr>
        <p:grpSpPr>
          <a:xfrm>
            <a:off x="5408445" y="2872139"/>
            <a:ext cx="1205065" cy="1205065"/>
            <a:chOff x="5424625" y="2716630"/>
            <a:chExt cx="1205236" cy="1205236"/>
          </a:xfrm>
        </p:grpSpPr>
        <p:sp>
          <p:nvSpPr>
            <p:cNvPr id="10" name="Oval 9"/>
            <p:cNvSpPr/>
            <p:nvPr/>
          </p:nvSpPr>
          <p:spPr>
            <a:xfrm>
              <a:off x="5424625" y="2716630"/>
              <a:ext cx="1205236" cy="120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pic>
          <p:nvPicPr>
            <p:cNvPr id="13" name="Picture 12"/>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5732385" y="3036976"/>
              <a:ext cx="590061" cy="564545"/>
            </a:xfrm>
            <a:prstGeom prst="rect">
              <a:avLst/>
            </a:prstGeom>
          </p:spPr>
        </p:pic>
      </p:grpSp>
      <p:grpSp>
        <p:nvGrpSpPr>
          <p:cNvPr id="3" name="Group 2"/>
          <p:cNvGrpSpPr/>
          <p:nvPr/>
        </p:nvGrpSpPr>
        <p:grpSpPr>
          <a:xfrm>
            <a:off x="5408445" y="1176441"/>
            <a:ext cx="1205065" cy="1205065"/>
            <a:chOff x="5424625" y="651294"/>
            <a:chExt cx="1205236" cy="1205236"/>
          </a:xfrm>
        </p:grpSpPr>
        <p:sp>
          <p:nvSpPr>
            <p:cNvPr id="7" name="Oval 6"/>
            <p:cNvSpPr/>
            <p:nvPr/>
          </p:nvSpPr>
          <p:spPr>
            <a:xfrm>
              <a:off x="5424625" y="651294"/>
              <a:ext cx="1205236" cy="120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pic>
          <p:nvPicPr>
            <p:cNvPr id="27" name="Picture 26"/>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5815787" y="959383"/>
              <a:ext cx="417880" cy="589059"/>
            </a:xfrm>
            <a:prstGeom prst="rect">
              <a:avLst/>
            </a:prstGeom>
          </p:spPr>
        </p:pic>
      </p:grpSp>
      <p:sp>
        <p:nvSpPr>
          <p:cNvPr id="59" name="Content Placeholder 2"/>
          <p:cNvSpPr txBox="1">
            <a:spLocks/>
          </p:cNvSpPr>
          <p:nvPr/>
        </p:nvSpPr>
        <p:spPr>
          <a:xfrm>
            <a:off x="6669061" y="1352645"/>
            <a:ext cx="5220000" cy="852655"/>
          </a:xfrm>
          <a:prstGeom prst="rect">
            <a:avLst/>
          </a:prstGeom>
        </p:spPr>
        <p:txBody>
          <a:bodyPr vert="horz"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pPr>
            <a:r>
              <a:rPr lang="en-US" sz="2745" dirty="0">
                <a:gradFill>
                  <a:gsLst>
                    <a:gs pos="1250">
                      <a:srgbClr val="6E6E73"/>
                    </a:gs>
                    <a:gs pos="99000">
                      <a:srgbClr val="6E6E73"/>
                    </a:gs>
                  </a:gsLst>
                  <a:lin ang="5400000" scaled="0"/>
                </a:gradFill>
                <a:latin typeface="Segoe UI Light"/>
                <a:ea typeface="ＭＳ Ｐゴシック" charset="0"/>
                <a:cs typeface="+mn-cs"/>
              </a:rPr>
              <a:t>Help to </a:t>
            </a:r>
            <a:r>
              <a:rPr sz="2745" dirty="0">
                <a:gradFill>
                  <a:gsLst>
                    <a:gs pos="1250">
                      <a:srgbClr val="6E6E73"/>
                    </a:gs>
                    <a:gs pos="99000">
                      <a:srgbClr val="6E6E73"/>
                    </a:gs>
                  </a:gsLst>
                  <a:lin ang="5400000" scaled="0"/>
                </a:gradFill>
                <a:latin typeface="Segoe UI Light"/>
                <a:ea typeface="ＭＳ Ｐゴシック" charset="0"/>
                <a:cs typeface="+mn-cs"/>
              </a:rPr>
              <a:t>Complete </a:t>
            </a:r>
            <a:r>
              <a:rPr lang="en-US" sz="2745" dirty="0">
                <a:gradFill>
                  <a:gsLst>
                    <a:gs pos="1250">
                      <a:srgbClr val="6E6E73"/>
                    </a:gs>
                    <a:gs pos="99000">
                      <a:srgbClr val="6E6E73"/>
                    </a:gs>
                  </a:gsLst>
                  <a:lin ang="5400000" scaled="0"/>
                </a:gradFill>
                <a:latin typeface="Segoe UI Light"/>
                <a:ea typeface="ＭＳ Ｐゴシック" charset="0"/>
                <a:cs typeface="+mn-cs"/>
              </a:rPr>
              <a:t>Microsoft GDPR Detailed Assessment</a:t>
            </a:r>
            <a:r>
              <a:rPr sz="2745" dirty="0">
                <a:gradFill>
                  <a:gsLst>
                    <a:gs pos="1250">
                      <a:srgbClr val="6E6E73"/>
                    </a:gs>
                    <a:gs pos="99000">
                      <a:srgbClr val="6E6E73"/>
                    </a:gs>
                  </a:gsLst>
                  <a:lin ang="5400000" scaled="0"/>
                </a:gradFill>
                <a:latin typeface="Segoe UI Light"/>
                <a:ea typeface="ＭＳ Ｐゴシック" charset="0"/>
                <a:cs typeface="+mn-cs"/>
              </a:rPr>
              <a:t> questions</a:t>
            </a:r>
          </a:p>
        </p:txBody>
      </p:sp>
      <p:sp>
        <p:nvSpPr>
          <p:cNvPr id="2" name="Title 1"/>
          <p:cNvSpPr>
            <a:spLocks noGrp="1"/>
          </p:cNvSpPr>
          <p:nvPr>
            <p:ph type="title"/>
          </p:nvPr>
        </p:nvSpPr>
        <p:spPr/>
        <p:txBody>
          <a:bodyPr>
            <a:normAutofit/>
          </a:bodyPr>
          <a:lstStyle/>
          <a:p>
            <a:pPr defTabSz="913505" fontAlgn="base">
              <a:spcAft>
                <a:spcPct val="0"/>
              </a:spcAft>
            </a:pPr>
            <a:r>
              <a:rPr lang="en-US" sz="4000" spc="-100" dirty="0">
                <a:ln w="3175">
                  <a:noFill/>
                </a:ln>
                <a:solidFill>
                  <a:schemeClr val="bg1"/>
                </a:solidFill>
                <a:latin typeface="Segoe UI Light"/>
                <a:ea typeface="ＭＳ Ｐゴシック" charset="0"/>
                <a:cs typeface="Segoe UI" pitchFamily="34" charset="0"/>
              </a:rPr>
              <a:t>Your responsibilities</a:t>
            </a:r>
            <a:endParaRPr lang="nl-NL" sz="4000" spc="-100" dirty="0">
              <a:ln w="3175">
                <a:noFill/>
              </a:ln>
              <a:solidFill>
                <a:schemeClr val="bg1"/>
              </a:solidFill>
              <a:latin typeface="Segoe UI Light"/>
              <a:ea typeface="ＭＳ Ｐゴシック" charset="0"/>
              <a:cs typeface="Segoe UI" pitchFamily="34" charset="0"/>
            </a:endParaRPr>
          </a:p>
        </p:txBody>
      </p:sp>
      <p:sp>
        <p:nvSpPr>
          <p:cNvPr id="24" name="Content Placeholder 2"/>
          <p:cNvSpPr txBox="1">
            <a:spLocks/>
          </p:cNvSpPr>
          <p:nvPr/>
        </p:nvSpPr>
        <p:spPr>
          <a:xfrm>
            <a:off x="6669061" y="2430225"/>
            <a:ext cx="5220000" cy="2088891"/>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pPr>
            <a:r>
              <a:rPr lang="en-US" sz="2745" dirty="0">
                <a:gradFill>
                  <a:gsLst>
                    <a:gs pos="1250">
                      <a:srgbClr val="6E6E73"/>
                    </a:gs>
                    <a:gs pos="99000">
                      <a:srgbClr val="6E6E73"/>
                    </a:gs>
                  </a:gsLst>
                  <a:lin ang="5400000" scaled="0"/>
                </a:gradFill>
                <a:latin typeface="Segoe UI Light"/>
                <a:ea typeface="ＭＳ Ｐゴシック" charset="0"/>
                <a:cs typeface="+mn-cs"/>
              </a:rPr>
              <a:t>Provide a</a:t>
            </a:r>
            <a:r>
              <a:rPr sz="2745" dirty="0">
                <a:gradFill>
                  <a:gsLst>
                    <a:gs pos="1250">
                      <a:srgbClr val="6E6E73"/>
                    </a:gs>
                    <a:gs pos="99000">
                      <a:srgbClr val="6E6E73"/>
                    </a:gs>
                  </a:gsLst>
                  <a:lin ang="5400000" scaled="0"/>
                </a:gradFill>
                <a:latin typeface="Segoe UI Light"/>
                <a:ea typeface="ＭＳ Ｐゴシック" charset="0"/>
                <a:cs typeface="+mn-cs"/>
              </a:rPr>
              <a:t>ccess to </a:t>
            </a:r>
            <a:r>
              <a:rPr lang="en-US" sz="2745" dirty="0">
                <a:gradFill>
                  <a:gsLst>
                    <a:gs pos="1250">
                      <a:srgbClr val="6E6E73"/>
                    </a:gs>
                    <a:gs pos="99000">
                      <a:srgbClr val="6E6E73"/>
                    </a:gs>
                  </a:gsLst>
                  <a:lin ang="5400000" scaled="0"/>
                </a:gradFill>
                <a:latin typeface="Segoe UI Light"/>
                <a:ea typeface="ＭＳ Ｐゴシック" charset="0"/>
                <a:cs typeface="+mn-cs"/>
              </a:rPr>
              <a:t>key participants</a:t>
            </a:r>
            <a:r>
              <a:rPr sz="2745" dirty="0">
                <a:gradFill>
                  <a:gsLst>
                    <a:gs pos="1250">
                      <a:srgbClr val="6E6E73"/>
                    </a:gs>
                    <a:gs pos="99000">
                      <a:srgbClr val="6E6E73"/>
                    </a:gs>
                  </a:gsLst>
                  <a:lin ang="5400000" scaled="0"/>
                </a:gradFill>
                <a:latin typeface="Segoe UI Light"/>
                <a:ea typeface="ＭＳ Ｐゴシック" charset="0"/>
                <a:cs typeface="+mn-cs"/>
              </a:rPr>
              <a:t> during the assessment</a:t>
            </a:r>
          </a:p>
          <a:p>
            <a:pPr lvl="1">
              <a:spcBef>
                <a:spcPts val="1000"/>
              </a:spcBef>
            </a:pPr>
            <a:r>
              <a:rPr lang="en-US" sz="2000" dirty="0">
                <a:ln w="3175">
                  <a:noFill/>
                </a:ln>
                <a:solidFill>
                  <a:srgbClr val="2C292A"/>
                </a:solidFill>
                <a:latin typeface="Segoe UI Semilight" panose="020B0402040204020203" pitchFamily="34" charset="0"/>
                <a:cs typeface="Segoe UI Semilight" panose="020B0402040204020203" pitchFamily="34" charset="0"/>
              </a:rPr>
              <a:t>Determine &amp; schedule appropriate audience prior to workshops.  This will often include legal, advisory, and senior decision making roles.</a:t>
            </a:r>
          </a:p>
        </p:txBody>
      </p:sp>
      <p:grpSp>
        <p:nvGrpSpPr>
          <p:cNvPr id="28" name="Group 27"/>
          <p:cNvGrpSpPr/>
          <p:nvPr/>
        </p:nvGrpSpPr>
        <p:grpSpPr>
          <a:xfrm>
            <a:off x="1326206" y="2697974"/>
            <a:ext cx="3288265" cy="2447644"/>
            <a:chOff x="1325529" y="2697870"/>
            <a:chExt cx="3288732" cy="2447991"/>
          </a:xfrm>
        </p:grpSpPr>
        <p:pic>
          <p:nvPicPr>
            <p:cNvPr id="31" name="Picture 30"/>
            <p:cNvPicPr>
              <a:picLocks noChangeAspect="1"/>
            </p:cNvPicPr>
            <p:nvPr/>
          </p:nvPicPr>
          <p:blipFill>
            <a:blip r:embed="rId5">
              <a:biLevel thresh="25000"/>
            </a:blip>
            <a:stretch>
              <a:fillRect/>
            </a:stretch>
          </p:blipFill>
          <p:spPr>
            <a:xfrm>
              <a:off x="1325529" y="2697870"/>
              <a:ext cx="2584055" cy="2155927"/>
            </a:xfrm>
            <a:prstGeom prst="rect">
              <a:avLst/>
            </a:prstGeom>
          </p:spPr>
        </p:pic>
        <p:pic>
          <p:nvPicPr>
            <p:cNvPr id="30" name="Picture 29"/>
            <p:cNvPicPr>
              <a:picLocks noChangeAspect="1"/>
            </p:cNvPicPr>
            <p:nvPr/>
          </p:nvPicPr>
          <p:blipFill>
            <a:blip r:embed="rId6">
              <a:biLevel thresh="25000"/>
            </a:blip>
            <a:stretch>
              <a:fillRect/>
            </a:stretch>
          </p:blipFill>
          <p:spPr>
            <a:xfrm>
              <a:off x="3235351" y="3498491"/>
              <a:ext cx="1378910" cy="1647370"/>
            </a:xfrm>
            <a:prstGeom prst="rect">
              <a:avLst/>
            </a:prstGeom>
          </p:spPr>
        </p:pic>
      </p:grpSp>
      <p:grpSp>
        <p:nvGrpSpPr>
          <p:cNvPr id="26" name="Group 25"/>
          <p:cNvGrpSpPr/>
          <p:nvPr/>
        </p:nvGrpSpPr>
        <p:grpSpPr>
          <a:xfrm>
            <a:off x="5408445" y="4532597"/>
            <a:ext cx="1205065" cy="1205065"/>
            <a:chOff x="5408000" y="4781966"/>
            <a:chExt cx="1205236" cy="1205236"/>
          </a:xfrm>
        </p:grpSpPr>
        <p:sp>
          <p:nvSpPr>
            <p:cNvPr id="33" name="Oval 32"/>
            <p:cNvSpPr/>
            <p:nvPr/>
          </p:nvSpPr>
          <p:spPr>
            <a:xfrm>
              <a:off x="5408000" y="4781966"/>
              <a:ext cx="1205236" cy="120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white"/>
                </a:solidFill>
              </a:endParaRPr>
            </a:p>
          </p:txBody>
        </p:sp>
        <p:pic>
          <p:nvPicPr>
            <p:cNvPr id="32" name="Picture 31"/>
            <p:cNvPicPr>
              <a:picLocks noChangeAspect="1"/>
            </p:cNvPicPr>
            <p:nvPr/>
          </p:nvPicPr>
          <p:blipFill>
            <a:blip r:embed="rId7" cstate="screen">
              <a:biLevel thresh="25000"/>
              <a:extLst>
                <a:ext uri="{28A0092B-C50C-407E-A947-70E740481C1C}">
                  <a14:useLocalDpi xmlns:a14="http://schemas.microsoft.com/office/drawing/2010/main"/>
                </a:ext>
              </a:extLst>
            </a:blip>
            <a:stretch>
              <a:fillRect/>
            </a:stretch>
          </p:blipFill>
          <p:spPr>
            <a:xfrm>
              <a:off x="5768977" y="5106369"/>
              <a:ext cx="493227" cy="547412"/>
            </a:xfrm>
            <a:prstGeom prst="rect">
              <a:avLst/>
            </a:prstGeom>
          </p:spPr>
        </p:pic>
      </p:grpSp>
      <p:sp>
        <p:nvSpPr>
          <p:cNvPr id="40" name="Content Placeholder 2"/>
          <p:cNvSpPr txBox="1">
            <a:spLocks/>
          </p:cNvSpPr>
          <p:nvPr/>
        </p:nvSpPr>
        <p:spPr>
          <a:xfrm>
            <a:off x="6682850" y="4519116"/>
            <a:ext cx="5220000" cy="1154726"/>
          </a:xfrm>
          <a:prstGeom prst="rect">
            <a:avLst/>
          </a:prstGeom>
        </p:spPr>
        <p:txBody>
          <a:bodyPr vert="horz"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pPr>
            <a:r>
              <a:rPr sz="2745" dirty="0">
                <a:gradFill>
                  <a:gsLst>
                    <a:gs pos="1250">
                      <a:srgbClr val="6E6E73"/>
                    </a:gs>
                    <a:gs pos="99000">
                      <a:srgbClr val="6E6E73"/>
                    </a:gs>
                  </a:gsLst>
                  <a:lin ang="5400000" scaled="0"/>
                </a:gradFill>
                <a:latin typeface="Segoe UI Light"/>
                <a:ea typeface="ＭＳ Ｐゴシック" charset="0"/>
                <a:cs typeface="+mn-cs"/>
              </a:rPr>
              <a:t>Provide </a:t>
            </a:r>
            <a:r>
              <a:rPr lang="en-US" sz="2745" dirty="0">
                <a:gradFill>
                  <a:gsLst>
                    <a:gs pos="1250">
                      <a:srgbClr val="6E6E73"/>
                    </a:gs>
                    <a:gs pos="99000">
                      <a:srgbClr val="6E6E73"/>
                    </a:gs>
                  </a:gsLst>
                  <a:lin ang="5400000" scaled="0"/>
                </a:gradFill>
                <a:latin typeface="Segoe UI Light"/>
                <a:ea typeface="ＭＳ Ｐゴシック" charset="0"/>
                <a:cs typeface="+mn-cs"/>
              </a:rPr>
              <a:t>executive sponsor</a:t>
            </a:r>
            <a:endParaRPr sz="2745" dirty="0">
              <a:gradFill>
                <a:gsLst>
                  <a:gs pos="1250">
                    <a:srgbClr val="6E6E73"/>
                  </a:gs>
                  <a:gs pos="99000">
                    <a:srgbClr val="6E6E73"/>
                  </a:gs>
                </a:gsLst>
                <a:lin ang="5400000" scaled="0"/>
              </a:gradFill>
              <a:latin typeface="Segoe UI Light"/>
              <a:ea typeface="ＭＳ Ｐゴシック" charset="0"/>
              <a:cs typeface="+mn-cs"/>
            </a:endParaRPr>
          </a:p>
          <a:p>
            <a:pPr lvl="1">
              <a:spcBef>
                <a:spcPts val="1000"/>
              </a:spcBef>
            </a:pPr>
            <a:r>
              <a:rPr lang="en-US" sz="2000" dirty="0">
                <a:ln w="3175">
                  <a:noFill/>
                </a:ln>
                <a:solidFill>
                  <a:srgbClr val="2C292A"/>
                </a:solidFill>
                <a:latin typeface="Segoe UI Semilight" panose="020B0402040204020203" pitchFamily="34" charset="0"/>
                <a:cs typeface="Segoe UI Semilight" panose="020B0402040204020203" pitchFamily="34" charset="0"/>
              </a:rPr>
              <a:t>A single executive sponsor is required to oversee and support the engagement</a:t>
            </a:r>
          </a:p>
        </p:txBody>
      </p:sp>
    </p:spTree>
    <p:extLst>
      <p:ext uri="{BB962C8B-B14F-4D97-AF65-F5344CB8AC3E}">
        <p14:creationId xmlns:p14="http://schemas.microsoft.com/office/powerpoint/2010/main" val="173630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mj-lt"/>
              </a:rPr>
              <a:t>Engagement Overview</a:t>
            </a:r>
            <a:endParaRPr lang="de-AT" sz="4400" dirty="0">
              <a:latin typeface="+mj-lt"/>
            </a:endParaRPr>
          </a:p>
        </p:txBody>
      </p:sp>
    </p:spTree>
    <p:extLst>
      <p:ext uri="{BB962C8B-B14F-4D97-AF65-F5344CB8AC3E}">
        <p14:creationId xmlns:p14="http://schemas.microsoft.com/office/powerpoint/2010/main" val="402190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Workflow and Schedule </a:t>
            </a:r>
            <a:endParaRPr lang="nl-NL" sz="4000" spc="-100" dirty="0">
              <a:ln w="3175">
                <a:noFill/>
              </a:ln>
              <a:solidFill>
                <a:srgbClr val="6E6E73"/>
              </a:solidFill>
              <a:latin typeface="Segoe UI Light"/>
              <a:ea typeface="ＭＳ Ｐゴシック" charset="0"/>
              <a:cs typeface="Segoe UI" pitchFamily="34" charset="0"/>
            </a:endParaRPr>
          </a:p>
        </p:txBody>
      </p:sp>
      <p:cxnSp>
        <p:nvCxnSpPr>
          <p:cNvPr id="38" name="Straight Connector 37"/>
          <p:cNvCxnSpPr/>
          <p:nvPr/>
        </p:nvCxnSpPr>
        <p:spPr>
          <a:xfrm>
            <a:off x="456874" y="2764239"/>
            <a:ext cx="0" cy="829947"/>
          </a:xfrm>
          <a:prstGeom prst="line">
            <a:avLst/>
          </a:prstGeom>
          <a:ln>
            <a:prstDash val="sysDot"/>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029" y="2764239"/>
            <a:ext cx="0" cy="829947"/>
          </a:xfrm>
          <a:prstGeom prst="line">
            <a:avLst/>
          </a:prstGeom>
          <a:ln>
            <a:prstDash val="sysDot"/>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92236" y="2764239"/>
            <a:ext cx="0" cy="829947"/>
          </a:xfrm>
          <a:prstGeom prst="line">
            <a:avLst/>
          </a:prstGeom>
          <a:ln>
            <a:prstDash val="sysDot"/>
            <a:tailEnd type="oval"/>
          </a:ln>
        </p:spPr>
        <p:style>
          <a:lnRef idx="1">
            <a:schemeClr val="accent1"/>
          </a:lnRef>
          <a:fillRef idx="0">
            <a:schemeClr val="accent1"/>
          </a:fillRef>
          <a:effectRef idx="0">
            <a:schemeClr val="accent1"/>
          </a:effectRef>
          <a:fontRef idx="minor">
            <a:schemeClr val="tx1"/>
          </a:fontRef>
        </p:style>
      </p:cxnSp>
      <p:sp>
        <p:nvSpPr>
          <p:cNvPr id="43" name="Shape 5338"/>
          <p:cNvSpPr/>
          <p:nvPr/>
        </p:nvSpPr>
        <p:spPr>
          <a:xfrm>
            <a:off x="10484764" y="2031996"/>
            <a:ext cx="607973" cy="11025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0" y="0"/>
                </a:lnTo>
                <a:lnTo>
                  <a:pt x="0" y="21600"/>
                </a:lnTo>
                <a:lnTo>
                  <a:pt x="21600" y="10800"/>
                </a:lnTo>
                <a:close/>
              </a:path>
            </a:pathLst>
          </a:custGeom>
          <a:solidFill>
            <a:schemeClr val="accent1"/>
          </a:solidFill>
          <a:ln w="12700" cap="flat">
            <a:noFill/>
            <a:miter lim="400000"/>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2800">
                <a:solidFill>
                  <a:srgbClr val="FFFFFF"/>
                </a:solidFill>
                <a:latin typeface="linea-basic-10"/>
                <a:ea typeface="linea-basic-10"/>
                <a:cs typeface="linea-basic-10"/>
                <a:sym typeface="linea-basic-10"/>
              </a:defRPr>
            </a:pPr>
            <a:endParaRPr kumimoji="0" sz="2800" b="0" i="0" u="none" strike="noStrike" kern="1200" cap="none" spc="0" normalizeH="0" baseline="0" noProof="0">
              <a:ln>
                <a:noFill/>
              </a:ln>
              <a:solidFill>
                <a:srgbClr val="FFFFFF"/>
              </a:solidFill>
              <a:effectLst/>
              <a:uLnTx/>
              <a:uFillTx/>
              <a:latin typeface="linea-basic-10"/>
              <a:sym typeface="linea-basic-10"/>
            </a:endParaRPr>
          </a:p>
        </p:txBody>
      </p:sp>
      <p:grpSp>
        <p:nvGrpSpPr>
          <p:cNvPr id="17" name="Group 16">
            <a:extLst>
              <a:ext uri="{FF2B5EF4-FFF2-40B4-BE49-F238E27FC236}">
                <a16:creationId xmlns:a16="http://schemas.microsoft.com/office/drawing/2014/main" id="{4BF21922-EF01-4429-9475-F59311260074}"/>
              </a:ext>
            </a:extLst>
          </p:cNvPr>
          <p:cNvGrpSpPr/>
          <p:nvPr/>
        </p:nvGrpSpPr>
        <p:grpSpPr>
          <a:xfrm>
            <a:off x="10404657" y="488"/>
            <a:ext cx="1786476" cy="1955102"/>
            <a:chOff x="10404657" y="488"/>
            <a:chExt cx="1786476" cy="1955102"/>
          </a:xfrm>
        </p:grpSpPr>
        <p:sp>
          <p:nvSpPr>
            <p:cNvPr id="20" name="Diagonal Stripe 19">
              <a:extLst>
                <a:ext uri="{FF2B5EF4-FFF2-40B4-BE49-F238E27FC236}">
                  <a16:creationId xmlns:a16="http://schemas.microsoft.com/office/drawing/2014/main" id="{7323B714-9895-4D68-AB05-B227DADB3928}"/>
                </a:ext>
              </a:extLst>
            </p:cNvPr>
            <p:cNvSpPr/>
            <p:nvPr/>
          </p:nvSpPr>
          <p:spPr bwMode="auto">
            <a:xfrm rot="5400000">
              <a:off x="10320344" y="84801"/>
              <a:ext cx="1955102" cy="1786476"/>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de-AT" sz="22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21" name="TextBox 20">
              <a:extLst>
                <a:ext uri="{FF2B5EF4-FFF2-40B4-BE49-F238E27FC236}">
                  <a16:creationId xmlns:a16="http://schemas.microsoft.com/office/drawing/2014/main" id="{C18526AA-1E84-41A6-84C7-5D43E41BC28D}"/>
                </a:ext>
              </a:extLst>
            </p:cNvPr>
            <p:cNvSpPr txBox="1"/>
            <p:nvPr/>
          </p:nvSpPr>
          <p:spPr>
            <a:xfrm rot="2775944">
              <a:off x="10935276" y="510725"/>
              <a:ext cx="1139708" cy="362072"/>
            </a:xfrm>
            <a:prstGeom prst="rect">
              <a:avLst/>
            </a:prstGeom>
            <a:noFill/>
          </p:spPr>
          <p:txBody>
            <a:bodyPr wrap="non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2353" b="1" i="0" u="none" strike="noStrike" kern="1200" cap="none" spc="-70" normalizeH="0" baseline="0" noProof="0" dirty="0">
                  <a:ln>
                    <a:noFill/>
                  </a:ln>
                  <a:solidFill>
                    <a:srgbClr val="F1EFED"/>
                  </a:solidFill>
                  <a:effectLst/>
                  <a:uLnTx/>
                  <a:uFillTx/>
                  <a:latin typeface="Segoe UI"/>
                  <a:ea typeface="+mn-ea"/>
                  <a:cs typeface="+mn-cs"/>
                </a:rPr>
                <a:t>Example</a:t>
              </a:r>
              <a:endParaRPr kumimoji="0" lang="de-AT" sz="2353" b="1" i="0" u="none" strike="noStrike" kern="1200" cap="none" spc="-70" normalizeH="0" baseline="0" noProof="0" dirty="0">
                <a:ln>
                  <a:noFill/>
                </a:ln>
                <a:solidFill>
                  <a:srgbClr val="F1EFED"/>
                </a:solidFill>
                <a:effectLst/>
                <a:uLnTx/>
                <a:uFillTx/>
                <a:latin typeface="Segoe UI"/>
                <a:ea typeface="+mn-ea"/>
                <a:cs typeface="+mn-cs"/>
              </a:endParaRPr>
            </a:p>
          </p:txBody>
        </p:sp>
      </p:grpSp>
      <p:sp>
        <p:nvSpPr>
          <p:cNvPr id="6" name="Rectangle 5">
            <a:extLst>
              <a:ext uri="{FF2B5EF4-FFF2-40B4-BE49-F238E27FC236}">
                <a16:creationId xmlns:a16="http://schemas.microsoft.com/office/drawing/2014/main" id="{AD03D3BF-F8A1-426D-9DAA-E4169D12EFC2}"/>
              </a:ext>
            </a:extLst>
          </p:cNvPr>
          <p:cNvSpPr/>
          <p:nvPr/>
        </p:nvSpPr>
        <p:spPr>
          <a:xfrm>
            <a:off x="454493" y="2309104"/>
            <a:ext cx="2520000" cy="515484"/>
          </a:xfrm>
          <a:prstGeom prst="rect">
            <a:avLst/>
          </a:prstGeom>
          <a:solidFill>
            <a:schemeClr val="accent5">
              <a:lumMod val="75000"/>
            </a:schemeClr>
          </a:solidFill>
          <a:ln w="12700" cap="flat">
            <a:noFill/>
            <a:miter lim="400000"/>
          </a:ln>
          <a:effectLst/>
        </p:spPr>
        <p:txBody>
          <a:bodyPr wrap="square" lIns="45719" tIns="45719" rIns="45719" bIns="45719" numCol="1" anchor="ctr">
            <a:noAutofit/>
          </a:bodyPr>
          <a:lstStyle/>
          <a:p>
            <a:pPr>
              <a:lnSpc>
                <a:spcPct val="90000"/>
              </a:lnSpc>
            </a:pPr>
            <a:endParaRPr lang="en-US">
              <a:solidFill>
                <a:srgbClr val="FFFFFF"/>
              </a:solidFill>
              <a:latin typeface="Segoe UI"/>
            </a:endParaRPr>
          </a:p>
        </p:txBody>
      </p:sp>
      <p:sp>
        <p:nvSpPr>
          <p:cNvPr id="24" name="Rectangle 23">
            <a:extLst>
              <a:ext uri="{FF2B5EF4-FFF2-40B4-BE49-F238E27FC236}">
                <a16:creationId xmlns:a16="http://schemas.microsoft.com/office/drawing/2014/main" id="{3B8EAE77-FAAA-450C-AD57-3A44CBAFC1F9}"/>
              </a:ext>
            </a:extLst>
          </p:cNvPr>
          <p:cNvSpPr/>
          <p:nvPr/>
        </p:nvSpPr>
        <p:spPr>
          <a:xfrm>
            <a:off x="2974493" y="2309104"/>
            <a:ext cx="2520000" cy="515484"/>
          </a:xfrm>
          <a:prstGeom prst="rect">
            <a:avLst/>
          </a:prstGeom>
          <a:solidFill>
            <a:schemeClr val="accent6"/>
          </a:solidFill>
          <a:ln w="12700" cap="flat">
            <a:noFill/>
            <a:miter lim="400000"/>
          </a:ln>
          <a:effectLst/>
        </p:spPr>
        <p:txBody>
          <a:bodyPr wrap="square" lIns="45719" tIns="45719" rIns="45719" bIns="45719" numCol="1" anchor="ctr">
            <a:noAutofit/>
          </a:bodyPr>
          <a:lstStyle/>
          <a:p>
            <a:endParaRPr lang="en-US">
              <a:solidFill>
                <a:srgbClr val="FFFFFF"/>
              </a:solidFill>
              <a:latin typeface="Segoe UI"/>
            </a:endParaRPr>
          </a:p>
        </p:txBody>
      </p:sp>
      <p:sp>
        <p:nvSpPr>
          <p:cNvPr id="25" name="Rectangle 24">
            <a:extLst>
              <a:ext uri="{FF2B5EF4-FFF2-40B4-BE49-F238E27FC236}">
                <a16:creationId xmlns:a16="http://schemas.microsoft.com/office/drawing/2014/main" id="{71637CCF-4C31-4040-AC4B-5CF888A1E525}"/>
              </a:ext>
            </a:extLst>
          </p:cNvPr>
          <p:cNvSpPr/>
          <p:nvPr/>
        </p:nvSpPr>
        <p:spPr>
          <a:xfrm>
            <a:off x="5494493" y="2309104"/>
            <a:ext cx="2520000" cy="515484"/>
          </a:xfrm>
          <a:prstGeom prst="rect">
            <a:avLst/>
          </a:prstGeom>
          <a:solidFill>
            <a:schemeClr val="accent4"/>
          </a:solidFill>
          <a:ln w="12700" cap="flat">
            <a:noFill/>
            <a:miter lim="400000"/>
          </a:ln>
          <a:effectLst/>
        </p:spPr>
        <p:txBody>
          <a:bodyPr wrap="square" lIns="45719" tIns="45719" rIns="45719" bIns="45719" numCol="1" anchor="ctr">
            <a:noAutofit/>
          </a:bodyPr>
          <a:lstStyle/>
          <a:p>
            <a:endParaRPr lang="en-US">
              <a:solidFill>
                <a:srgbClr val="FFFFFF"/>
              </a:solidFill>
              <a:latin typeface="Segoe UI"/>
            </a:endParaRPr>
          </a:p>
        </p:txBody>
      </p:sp>
      <p:sp>
        <p:nvSpPr>
          <p:cNvPr id="26" name="Rectangle 25">
            <a:extLst>
              <a:ext uri="{FF2B5EF4-FFF2-40B4-BE49-F238E27FC236}">
                <a16:creationId xmlns:a16="http://schemas.microsoft.com/office/drawing/2014/main" id="{267B0BD0-235F-4E75-9800-BE02C0E3A6EE}"/>
              </a:ext>
            </a:extLst>
          </p:cNvPr>
          <p:cNvSpPr/>
          <p:nvPr/>
        </p:nvSpPr>
        <p:spPr>
          <a:xfrm>
            <a:off x="7993807" y="2309104"/>
            <a:ext cx="2520000" cy="515484"/>
          </a:xfrm>
          <a:prstGeom prst="rect">
            <a:avLst/>
          </a:prstGeom>
          <a:solidFill>
            <a:schemeClr val="accent1"/>
          </a:solidFill>
          <a:ln w="12700" cap="flat">
            <a:noFill/>
            <a:miter lim="400000"/>
          </a:ln>
          <a:effectLst/>
        </p:spPr>
        <p:txBody>
          <a:bodyPr wrap="square" lIns="45719" tIns="45719" rIns="45719" bIns="45719" numCol="1" anchor="ctr">
            <a:noAutofit/>
          </a:bodyPr>
          <a:lstStyle/>
          <a:p>
            <a:endParaRPr lang="en-US" sz="2800">
              <a:solidFill>
                <a:srgbClr val="FFFFFF"/>
              </a:solidFill>
              <a:latin typeface="linea-basic-10"/>
            </a:endParaRPr>
          </a:p>
        </p:txBody>
      </p:sp>
      <p:cxnSp>
        <p:nvCxnSpPr>
          <p:cNvPr id="27" name="Straight Connector 26">
            <a:extLst>
              <a:ext uri="{FF2B5EF4-FFF2-40B4-BE49-F238E27FC236}">
                <a16:creationId xmlns:a16="http://schemas.microsoft.com/office/drawing/2014/main" id="{6A643E2A-3C53-49BE-8B30-441603111E94}"/>
              </a:ext>
            </a:extLst>
          </p:cNvPr>
          <p:cNvCxnSpPr/>
          <p:nvPr/>
        </p:nvCxnSpPr>
        <p:spPr>
          <a:xfrm>
            <a:off x="7995428" y="2764239"/>
            <a:ext cx="0" cy="829947"/>
          </a:xfrm>
          <a:prstGeom prst="line">
            <a:avLst/>
          </a:prstGeom>
          <a:ln>
            <a:prstDash val="sysDot"/>
            <a:tailEnd type="ova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E7615A40-0EF2-47D3-805A-36B3307C156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4222" y="2376313"/>
            <a:ext cx="452515" cy="381065"/>
          </a:xfrm>
          <a:prstGeom prst="rect">
            <a:avLst/>
          </a:prstGeom>
        </p:spPr>
      </p:pic>
      <p:pic>
        <p:nvPicPr>
          <p:cNvPr id="31" name="Picture 30">
            <a:extLst>
              <a:ext uri="{FF2B5EF4-FFF2-40B4-BE49-F238E27FC236}">
                <a16:creationId xmlns:a16="http://schemas.microsoft.com/office/drawing/2014/main" id="{B3E6004B-6682-48C1-A74C-F34A34FA9D4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48837" y="2376313"/>
            <a:ext cx="452515" cy="381065"/>
          </a:xfrm>
          <a:prstGeom prst="rect">
            <a:avLst/>
          </a:prstGeom>
        </p:spPr>
      </p:pic>
      <p:pic>
        <p:nvPicPr>
          <p:cNvPr id="32" name="Picture 31">
            <a:extLst>
              <a:ext uri="{FF2B5EF4-FFF2-40B4-BE49-F238E27FC236}">
                <a16:creationId xmlns:a16="http://schemas.microsoft.com/office/drawing/2014/main" id="{7E652B4E-953F-45C9-A4C6-1F3ECACD3C7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4387" y="2376313"/>
            <a:ext cx="452515" cy="381065"/>
          </a:xfrm>
          <a:prstGeom prst="rect">
            <a:avLst/>
          </a:prstGeom>
        </p:spPr>
      </p:pic>
      <p:pic>
        <p:nvPicPr>
          <p:cNvPr id="33" name="Picture 32">
            <a:extLst>
              <a:ext uri="{FF2B5EF4-FFF2-40B4-BE49-F238E27FC236}">
                <a16:creationId xmlns:a16="http://schemas.microsoft.com/office/drawing/2014/main" id="{95F9BF42-D89A-47F6-9BD3-F86ABD1EDC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024222" y="2376313"/>
            <a:ext cx="269962" cy="337452"/>
          </a:xfrm>
          <a:prstGeom prst="rect">
            <a:avLst/>
          </a:prstGeom>
        </p:spPr>
      </p:pic>
      <p:sp>
        <p:nvSpPr>
          <p:cNvPr id="11" name="Rectangle 10">
            <a:extLst>
              <a:ext uri="{FF2B5EF4-FFF2-40B4-BE49-F238E27FC236}">
                <a16:creationId xmlns:a16="http://schemas.microsoft.com/office/drawing/2014/main" id="{C60A23B2-C0D4-43E8-8FE7-16ABC3F4C84B}"/>
              </a:ext>
            </a:extLst>
          </p:cNvPr>
          <p:cNvSpPr/>
          <p:nvPr/>
        </p:nvSpPr>
        <p:spPr>
          <a:xfrm>
            <a:off x="454492" y="3634155"/>
            <a:ext cx="2520000" cy="1207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D83B01"/>
                </a:solidFill>
                <a:latin typeface="+mj-lt"/>
              </a:rPr>
              <a:t>Now</a:t>
            </a:r>
          </a:p>
          <a:p>
            <a:r>
              <a:rPr lang="en-US" sz="1400" dirty="0">
                <a:solidFill>
                  <a:srgbClr val="828287"/>
                </a:solidFill>
              </a:rPr>
              <a:t>Pre-Engagement meeting</a:t>
            </a:r>
          </a:p>
        </p:txBody>
      </p:sp>
      <p:sp>
        <p:nvSpPr>
          <p:cNvPr id="37" name="Rectangle 36">
            <a:extLst>
              <a:ext uri="{FF2B5EF4-FFF2-40B4-BE49-F238E27FC236}">
                <a16:creationId xmlns:a16="http://schemas.microsoft.com/office/drawing/2014/main" id="{541AEEBB-1D1A-4F83-9731-38CE9D496971}"/>
              </a:ext>
            </a:extLst>
          </p:cNvPr>
          <p:cNvSpPr/>
          <p:nvPr/>
        </p:nvSpPr>
        <p:spPr>
          <a:xfrm>
            <a:off x="2971029" y="3634155"/>
            <a:ext cx="2520000" cy="1207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D83B01"/>
                </a:solidFill>
                <a:latin typeface="+mj-lt"/>
              </a:rPr>
              <a:t>This week</a:t>
            </a:r>
          </a:p>
          <a:p>
            <a:r>
              <a:rPr lang="en-US" sz="1400" dirty="0">
                <a:solidFill>
                  <a:srgbClr val="828287"/>
                </a:solidFill>
              </a:rPr>
              <a:t>Secure executive sponsor and align resources to complete the Microsoft GDPR Detailed Assessment</a:t>
            </a:r>
          </a:p>
        </p:txBody>
      </p:sp>
      <p:sp>
        <p:nvSpPr>
          <p:cNvPr id="39" name="Rectangle 38">
            <a:extLst>
              <a:ext uri="{FF2B5EF4-FFF2-40B4-BE49-F238E27FC236}">
                <a16:creationId xmlns:a16="http://schemas.microsoft.com/office/drawing/2014/main" id="{550755C0-AF2E-47BB-9774-EAAE9CB31B4C}"/>
              </a:ext>
            </a:extLst>
          </p:cNvPr>
          <p:cNvSpPr/>
          <p:nvPr/>
        </p:nvSpPr>
        <p:spPr>
          <a:xfrm>
            <a:off x="5473807" y="3634154"/>
            <a:ext cx="2520000" cy="2665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D83B01"/>
                </a:solidFill>
                <a:latin typeface="+mj-lt"/>
              </a:rPr>
              <a:t>Two weeks from now</a:t>
            </a:r>
          </a:p>
          <a:p>
            <a:r>
              <a:rPr lang="en-US" sz="1400" dirty="0">
                <a:solidFill>
                  <a:srgbClr val="828287"/>
                </a:solidFill>
              </a:rPr>
              <a:t>Complete the Microsoft GDPR Detailed Assessment,</a:t>
            </a:r>
          </a:p>
          <a:p>
            <a:r>
              <a:rPr lang="en-US" sz="1400" dirty="0">
                <a:solidFill>
                  <a:srgbClr val="828287"/>
                </a:solidFill>
              </a:rPr>
              <a:t>analyze results and prepare recommendations</a:t>
            </a:r>
          </a:p>
          <a:p>
            <a:r>
              <a:rPr lang="en-US" sz="1400" u="sng" dirty="0">
                <a:solidFill>
                  <a:srgbClr val="828287"/>
                </a:solidFill>
              </a:rPr>
              <a:t>Optional</a:t>
            </a:r>
          </a:p>
          <a:p>
            <a:r>
              <a:rPr lang="en-US" sz="1400" dirty="0">
                <a:solidFill>
                  <a:srgbClr val="828287"/>
                </a:solidFill>
              </a:rPr>
              <a:t>Real-time assessment of the GDPR compliance posture for customers assets in the Microsoft cloud using Compliance Manager</a:t>
            </a:r>
          </a:p>
        </p:txBody>
      </p:sp>
      <p:sp>
        <p:nvSpPr>
          <p:cNvPr id="42" name="Rectangle 41">
            <a:extLst>
              <a:ext uri="{FF2B5EF4-FFF2-40B4-BE49-F238E27FC236}">
                <a16:creationId xmlns:a16="http://schemas.microsoft.com/office/drawing/2014/main" id="{0BC32EC0-3BB4-4EBB-8D10-49998F898848}"/>
              </a:ext>
            </a:extLst>
          </p:cNvPr>
          <p:cNvSpPr/>
          <p:nvPr/>
        </p:nvSpPr>
        <p:spPr>
          <a:xfrm>
            <a:off x="7990344" y="3634154"/>
            <a:ext cx="2520000" cy="1207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D83B01"/>
                </a:solidFill>
                <a:latin typeface="+mj-lt"/>
              </a:rPr>
              <a:t>Three weeks from now</a:t>
            </a:r>
          </a:p>
          <a:p>
            <a:r>
              <a:rPr lang="en-US" sz="1400" dirty="0">
                <a:solidFill>
                  <a:srgbClr val="828287"/>
                </a:solidFill>
              </a:rPr>
              <a:t>Present the findings, discuss remediation and next steps. Deliver prioritized roadmap</a:t>
            </a:r>
          </a:p>
        </p:txBody>
      </p:sp>
    </p:spTree>
    <p:extLst>
      <p:ext uri="{BB962C8B-B14F-4D97-AF65-F5344CB8AC3E}">
        <p14:creationId xmlns:p14="http://schemas.microsoft.com/office/powerpoint/2010/main" val="9842796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9A28200-77DB-4ADE-B257-9C752DE66244}"/>
              </a:ext>
            </a:extLst>
          </p:cNvPr>
          <p:cNvSpPr>
            <a:spLocks noGrp="1"/>
          </p:cNvSpPr>
          <p:nvPr>
            <p:ph type="body" sz="quarter" idx="10"/>
          </p:nvPr>
        </p:nvSpPr>
        <p:spPr/>
        <p:txBody>
          <a:bodyPr/>
          <a:lstStyle/>
          <a:p>
            <a:pPr algn="ctr"/>
            <a:r>
              <a:rPr lang="en-US" dirty="0"/>
              <a:t>Please keep this page up to date!</a:t>
            </a:r>
          </a:p>
        </p:txBody>
      </p:sp>
      <p:sp>
        <p:nvSpPr>
          <p:cNvPr id="4" name="Title 3">
            <a:extLst>
              <a:ext uri="{FF2B5EF4-FFF2-40B4-BE49-F238E27FC236}">
                <a16:creationId xmlns:a16="http://schemas.microsoft.com/office/drawing/2014/main" id="{8E226223-49B3-4421-A9B0-46A2861708E6}"/>
              </a:ext>
            </a:extLst>
          </p:cNvPr>
          <p:cNvSpPr>
            <a:spLocks noGrp="1"/>
          </p:cNvSpPr>
          <p:nvPr>
            <p:ph type="title"/>
          </p:nvPr>
        </p:nvSpPr>
        <p:spPr/>
        <p:txBody>
          <a:bodyPr/>
          <a:lstStyle/>
          <a:p>
            <a:r>
              <a:rPr lang="en-US" dirty="0"/>
              <a:t>Version History &amp; Updates</a:t>
            </a:r>
          </a:p>
        </p:txBody>
      </p:sp>
      <p:graphicFrame>
        <p:nvGraphicFramePr>
          <p:cNvPr id="7" name="Table 6">
            <a:extLst>
              <a:ext uri="{FF2B5EF4-FFF2-40B4-BE49-F238E27FC236}">
                <a16:creationId xmlns:a16="http://schemas.microsoft.com/office/drawing/2014/main" id="{605E28D6-CFF3-401A-BD2D-0D833662D1F5}"/>
              </a:ext>
            </a:extLst>
          </p:cNvPr>
          <p:cNvGraphicFramePr>
            <a:graphicFrameLocks noGrp="1"/>
          </p:cNvGraphicFramePr>
          <p:nvPr>
            <p:extLst>
              <p:ext uri="{D42A27DB-BD31-4B8C-83A1-F6EECF244321}">
                <p14:modId xmlns:p14="http://schemas.microsoft.com/office/powerpoint/2010/main" val="1096420910"/>
              </p:ext>
            </p:extLst>
          </p:nvPr>
        </p:nvGraphicFramePr>
        <p:xfrm>
          <a:off x="304030" y="1856947"/>
          <a:ext cx="11654185" cy="2986942"/>
        </p:xfrm>
        <a:graphic>
          <a:graphicData uri="http://schemas.openxmlformats.org/drawingml/2006/table">
            <a:tbl>
              <a:tblPr firstRow="1" bandRow="1">
                <a:tableStyleId>{5C22544A-7EE6-4342-B048-85BDC9FD1C3A}</a:tableStyleId>
              </a:tblPr>
              <a:tblGrid>
                <a:gridCol w="560069">
                  <a:extLst>
                    <a:ext uri="{9D8B030D-6E8A-4147-A177-3AD203B41FA5}">
                      <a16:colId xmlns:a16="http://schemas.microsoft.com/office/drawing/2014/main" val="331605970"/>
                    </a:ext>
                  </a:extLst>
                </a:gridCol>
                <a:gridCol w="1371462">
                  <a:extLst>
                    <a:ext uri="{9D8B030D-6E8A-4147-A177-3AD203B41FA5}">
                      <a16:colId xmlns:a16="http://schemas.microsoft.com/office/drawing/2014/main" val="2535524092"/>
                    </a:ext>
                  </a:extLst>
                </a:gridCol>
                <a:gridCol w="1876962">
                  <a:extLst>
                    <a:ext uri="{9D8B030D-6E8A-4147-A177-3AD203B41FA5}">
                      <a16:colId xmlns:a16="http://schemas.microsoft.com/office/drawing/2014/main" val="2590977232"/>
                    </a:ext>
                  </a:extLst>
                </a:gridCol>
                <a:gridCol w="7845692">
                  <a:extLst>
                    <a:ext uri="{9D8B030D-6E8A-4147-A177-3AD203B41FA5}">
                      <a16:colId xmlns:a16="http://schemas.microsoft.com/office/drawing/2014/main" val="1309980320"/>
                    </a:ext>
                  </a:extLst>
                </a:gridCol>
              </a:tblGrid>
              <a:tr h="0">
                <a:tc>
                  <a:txBody>
                    <a:bodyPr/>
                    <a:lstStyle/>
                    <a:p>
                      <a:r>
                        <a:rPr lang="en-US" sz="1400" dirty="0"/>
                        <a:t>V</a:t>
                      </a:r>
                    </a:p>
                  </a:txBody>
                  <a:tcPr marL="91427" marR="91427" marT="45713" marB="45713"/>
                </a:tc>
                <a:tc>
                  <a:txBody>
                    <a:bodyPr/>
                    <a:lstStyle/>
                    <a:p>
                      <a:r>
                        <a:rPr lang="en-US" sz="1400" dirty="0"/>
                        <a:t>Date</a:t>
                      </a:r>
                    </a:p>
                  </a:txBody>
                  <a:tcPr marL="91427" marR="91427" marT="45713" marB="45713"/>
                </a:tc>
                <a:tc>
                  <a:txBody>
                    <a:bodyPr/>
                    <a:lstStyle/>
                    <a:p>
                      <a:r>
                        <a:rPr lang="en-US" sz="1400"/>
                        <a:t>Who</a:t>
                      </a:r>
                    </a:p>
                  </a:txBody>
                  <a:tcPr marL="91427" marR="91427" marT="45713" marB="45713"/>
                </a:tc>
                <a:tc>
                  <a:txBody>
                    <a:bodyPr/>
                    <a:lstStyle/>
                    <a:p>
                      <a:r>
                        <a:rPr lang="en-US" sz="1400"/>
                        <a:t>What</a:t>
                      </a:r>
                    </a:p>
                  </a:txBody>
                  <a:tcPr marL="91427" marR="91427" marT="45713" marB="45713"/>
                </a:tc>
                <a:extLst>
                  <a:ext uri="{0D108BD9-81ED-4DB2-BD59-A6C34878D82A}">
                    <a16:rowId xmlns:a16="http://schemas.microsoft.com/office/drawing/2014/main" val="954328745"/>
                  </a:ext>
                </a:extLst>
              </a:tr>
              <a:tr h="190606">
                <a:tc>
                  <a:txBody>
                    <a:bodyPr/>
                    <a:lstStyle/>
                    <a:p>
                      <a:r>
                        <a:rPr lang="en-US" sz="1400" dirty="0"/>
                        <a:t>1.2</a:t>
                      </a:r>
                    </a:p>
                  </a:txBody>
                  <a:tcPr marL="91427" marR="91427" marT="45713" marB="45713"/>
                </a:tc>
                <a:tc>
                  <a:txBody>
                    <a:bodyPr/>
                    <a:lstStyle/>
                    <a:p>
                      <a:r>
                        <a:rPr lang="en-US" sz="1400" dirty="0"/>
                        <a:t>30-06-2017</a:t>
                      </a:r>
                    </a:p>
                  </a:txBody>
                  <a:tcPr marL="91427" marR="91427" marT="45713" marB="45713"/>
                </a:tc>
                <a:tc>
                  <a:txBody>
                    <a:bodyPr/>
                    <a:lstStyle/>
                    <a:p>
                      <a:r>
                        <a:rPr lang="en-US" sz="1400" dirty="0"/>
                        <a:t>Various</a:t>
                      </a:r>
                    </a:p>
                  </a:txBody>
                  <a:tcPr marL="91427" marR="91427" marT="45713" marB="45713"/>
                </a:tc>
                <a:tc>
                  <a:txBody>
                    <a:bodyPr/>
                    <a:lstStyle/>
                    <a:p>
                      <a:r>
                        <a:rPr lang="en-US" sz="1400" dirty="0"/>
                        <a:t>First public version delivered. </a:t>
                      </a:r>
                    </a:p>
                  </a:txBody>
                  <a:tcPr marL="91427" marR="91427" marT="45713" marB="45713"/>
                </a:tc>
                <a:extLst>
                  <a:ext uri="{0D108BD9-81ED-4DB2-BD59-A6C34878D82A}">
                    <a16:rowId xmlns:a16="http://schemas.microsoft.com/office/drawing/2014/main" val="4138700140"/>
                  </a:ext>
                </a:extLst>
              </a:tr>
              <a:tr h="154338">
                <a:tc>
                  <a:txBody>
                    <a:bodyPr/>
                    <a:lstStyle/>
                    <a:p>
                      <a:pPr marL="0" algn="l" defTabSz="932563" rtl="0" eaLnBrk="1" latinLnBrk="0" hangingPunct="1"/>
                      <a:r>
                        <a:rPr lang="en-US" sz="1400" kern="1200" dirty="0">
                          <a:solidFill>
                            <a:schemeClr val="dk1"/>
                          </a:solidFill>
                          <a:latin typeface="+mn-lt"/>
                          <a:ea typeface="+mn-ea"/>
                          <a:cs typeface="+mn-cs"/>
                        </a:rPr>
                        <a:t>1.3</a:t>
                      </a:r>
                    </a:p>
                  </a:txBody>
                  <a:tcPr marL="91427" marR="91427" marT="45713" marB="45713"/>
                </a:tc>
                <a:tc>
                  <a:txBody>
                    <a:bodyPr/>
                    <a:lstStyle/>
                    <a:p>
                      <a:pPr marL="0" algn="l" defTabSz="932563" rtl="0" eaLnBrk="1" latinLnBrk="0" hangingPunct="1"/>
                      <a:r>
                        <a:rPr lang="en-US" sz="1400" kern="1200" dirty="0">
                          <a:solidFill>
                            <a:schemeClr val="dk1"/>
                          </a:solidFill>
                          <a:latin typeface="+mn-lt"/>
                          <a:ea typeface="+mn-ea"/>
                          <a:cs typeface="+mn-cs"/>
                        </a:rPr>
                        <a:t>13-07-2017</a:t>
                      </a:r>
                    </a:p>
                  </a:txBody>
                  <a:tcPr marL="91427" marR="91427" marT="45713" marB="45713"/>
                </a:tc>
                <a:tc>
                  <a:txBody>
                    <a:bodyPr/>
                    <a:lstStyle/>
                    <a:p>
                      <a:pPr marL="0" algn="l" defTabSz="932563" rtl="0" eaLnBrk="1" latinLnBrk="0" hangingPunct="1"/>
                      <a:r>
                        <a:rPr lang="en-US" sz="1400" kern="1200" dirty="0">
                          <a:solidFill>
                            <a:schemeClr val="dk1"/>
                          </a:solidFill>
                          <a:latin typeface="+mn-lt"/>
                          <a:ea typeface="+mn-ea"/>
                          <a:cs typeface="+mn-cs"/>
                        </a:rPr>
                        <a:t>François van Hemert</a:t>
                      </a:r>
                    </a:p>
                  </a:txBody>
                  <a:tcPr marL="91427" marR="91427" marT="45713" marB="45713"/>
                </a:tc>
                <a:tc>
                  <a:txBody>
                    <a:bodyPr/>
                    <a:lstStyle/>
                    <a:p>
                      <a:r>
                        <a:rPr lang="en-US" sz="1400" dirty="0"/>
                        <a:t>Changed name to reflect updates in delivery guide:</a:t>
                      </a:r>
                    </a:p>
                    <a:p>
                      <a:r>
                        <a:rPr lang="en-US" sz="1400" u="sng" dirty="0"/>
                        <a:t>Original name:</a:t>
                      </a:r>
                      <a:r>
                        <a:rPr lang="en-US" sz="1400" dirty="0"/>
                        <a:t> 01 - Microsoft GDPR Detailed Assessment - Engagement Overview - v1.2</a:t>
                      </a:r>
                    </a:p>
                    <a:p>
                      <a:r>
                        <a:rPr lang="en-US" sz="1400" u="sng" dirty="0"/>
                        <a:t>New name:</a:t>
                      </a:r>
                      <a:r>
                        <a:rPr lang="en-US" sz="1400" dirty="0"/>
                        <a:t> 01 - Microsoft GDPR Detailed Assessment - Pre Engagement Presentation - v1.3</a:t>
                      </a:r>
                    </a:p>
                    <a:p>
                      <a:r>
                        <a:rPr lang="en-US" sz="1400" dirty="0"/>
                        <a:t>Various updates to align with delivery guide. Added section on Assessment tool; formatting &amp; layout; speaker notes</a:t>
                      </a:r>
                    </a:p>
                  </a:txBody>
                  <a:tcPr marL="91427" marR="91427" marT="45713" marB="45713"/>
                </a:tc>
                <a:extLst>
                  <a:ext uri="{0D108BD9-81ED-4DB2-BD59-A6C34878D82A}">
                    <a16:rowId xmlns:a16="http://schemas.microsoft.com/office/drawing/2014/main" val="2852784834"/>
                  </a:ext>
                </a:extLst>
              </a:tr>
              <a:tr h="0">
                <a:tc>
                  <a:txBody>
                    <a:bodyPr/>
                    <a:lstStyle/>
                    <a:p>
                      <a:r>
                        <a:rPr lang="en-US" sz="1400" dirty="0"/>
                        <a:t>1.8</a:t>
                      </a:r>
                    </a:p>
                  </a:txBody>
                  <a:tcPr marL="91427" marR="91427" marT="45713" marB="45713"/>
                </a:tc>
                <a:tc>
                  <a:txBody>
                    <a:bodyPr/>
                    <a:lstStyle/>
                    <a:p>
                      <a:r>
                        <a:rPr lang="en-US" sz="1400" dirty="0"/>
                        <a:t>12-09-2017</a:t>
                      </a:r>
                    </a:p>
                  </a:txBody>
                  <a:tcPr marL="91427" marR="91427" marT="45713" marB="45713"/>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François van Hemert</a:t>
                      </a:r>
                    </a:p>
                  </a:txBody>
                  <a:tcPr marL="91427" marR="91427" marT="45713" marB="45713"/>
                </a:tc>
                <a:tc>
                  <a:txBody>
                    <a:bodyPr/>
                    <a:lstStyle/>
                    <a:p>
                      <a:r>
                        <a:rPr lang="en-US" sz="1400" dirty="0"/>
                        <a:t>Minor changes</a:t>
                      </a:r>
                      <a:r>
                        <a:rPr lang="en-US" sz="1400"/>
                        <a:t>/updates</a:t>
                      </a:r>
                      <a:endParaRPr lang="en-US" sz="1400" dirty="0"/>
                    </a:p>
                  </a:txBody>
                  <a:tcPr marL="91427" marR="91427" marT="45713" marB="45713"/>
                </a:tc>
                <a:extLst>
                  <a:ext uri="{0D108BD9-81ED-4DB2-BD59-A6C34878D82A}">
                    <a16:rowId xmlns:a16="http://schemas.microsoft.com/office/drawing/2014/main" val="2095259371"/>
                  </a:ext>
                </a:extLst>
              </a:tr>
              <a:tr h="0">
                <a:tc>
                  <a:txBody>
                    <a:bodyPr/>
                    <a:lstStyle/>
                    <a:p>
                      <a:r>
                        <a:rPr lang="en-US" sz="1400" dirty="0">
                          <a:latin typeface="Segoe UI" panose="020B0502040204020203" pitchFamily="34" charset="0"/>
                          <a:cs typeface="Segoe UI" panose="020B0502040204020203" pitchFamily="34" charset="0"/>
                        </a:rPr>
                        <a:t>1.9</a:t>
                      </a:r>
                    </a:p>
                  </a:txBody>
                  <a:tcPr marL="91427" marR="91427" marT="45713" marB="45713"/>
                </a:tc>
                <a:tc>
                  <a:txBody>
                    <a:bodyPr/>
                    <a:lstStyle/>
                    <a:p>
                      <a:r>
                        <a:rPr lang="en-US" sz="1400" dirty="0">
                          <a:latin typeface="Segoe UI" panose="020B0502040204020203" pitchFamily="34" charset="0"/>
                          <a:cs typeface="Segoe UI" panose="020B0502040204020203" pitchFamily="34" charset="0"/>
                        </a:rPr>
                        <a:t>18-09-2017</a:t>
                      </a:r>
                    </a:p>
                  </a:txBody>
                  <a:tcPr marL="91427" marR="91427" marT="45713" marB="45713"/>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egoe UI" panose="020B0502040204020203" pitchFamily="34" charset="0"/>
                          <a:ea typeface="+mn-ea"/>
                          <a:cs typeface="Segoe UI" panose="020B0502040204020203" pitchFamily="34" charset="0"/>
                        </a:rPr>
                        <a:t>François van Hemert</a:t>
                      </a:r>
                    </a:p>
                  </a:txBody>
                  <a:tcPr marL="91427" marR="91427" marT="45713" marB="45713"/>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egoe UI" panose="020B0502040204020203" pitchFamily="34" charset="0"/>
                          <a:ea typeface="+mn-ea"/>
                          <a:cs typeface="Segoe UI" panose="020B0502040204020203" pitchFamily="34" charset="0"/>
                        </a:rPr>
                        <a:t>Submitted for CELA review</a:t>
                      </a:r>
                    </a:p>
                  </a:txBody>
                  <a:tcPr marL="91427" marR="91427" marT="45713" marB="45713"/>
                </a:tc>
                <a:extLst>
                  <a:ext uri="{0D108BD9-81ED-4DB2-BD59-A6C34878D82A}">
                    <a16:rowId xmlns:a16="http://schemas.microsoft.com/office/drawing/2014/main" val="3790660161"/>
                  </a:ext>
                </a:extLst>
              </a:tr>
              <a:tr h="0">
                <a:tc>
                  <a:txBody>
                    <a:bodyPr/>
                    <a:lstStyle/>
                    <a:p>
                      <a:r>
                        <a:rPr lang="en-US" sz="1400" dirty="0"/>
                        <a:t>2.0</a:t>
                      </a:r>
                    </a:p>
                  </a:txBody>
                  <a:tcPr marL="91427" marR="91427" marT="45713" marB="45713"/>
                </a:tc>
                <a:tc>
                  <a:txBody>
                    <a:bodyPr/>
                    <a:lstStyle/>
                    <a:p>
                      <a:r>
                        <a:rPr lang="en-US" sz="1400" dirty="0"/>
                        <a:t>04-10-2017</a:t>
                      </a:r>
                    </a:p>
                  </a:txBody>
                  <a:tcPr marL="91427" marR="91427" marT="45713" marB="45713"/>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egoe UI" panose="020B0502040204020203" pitchFamily="34" charset="0"/>
                          <a:ea typeface="+mn-ea"/>
                          <a:cs typeface="Segoe UI" panose="020B0502040204020203" pitchFamily="34" charset="0"/>
                        </a:rPr>
                        <a:t>François van Hemert</a:t>
                      </a:r>
                      <a:endParaRPr lang="en-US" sz="1400" dirty="0"/>
                    </a:p>
                  </a:txBody>
                  <a:tcPr marL="91427" marR="91427" marT="45713" marB="45713"/>
                </a:tc>
                <a:tc>
                  <a:txBody>
                    <a:bodyPr/>
                    <a:lstStyle/>
                    <a:p>
                      <a:r>
                        <a:rPr lang="en-US" sz="1400" dirty="0"/>
                        <a:t>Published version</a:t>
                      </a:r>
                    </a:p>
                  </a:txBody>
                  <a:tcPr marL="91427" marR="91427" marT="45713" marB="45713"/>
                </a:tc>
                <a:extLst>
                  <a:ext uri="{0D108BD9-81ED-4DB2-BD59-A6C34878D82A}">
                    <a16:rowId xmlns:a16="http://schemas.microsoft.com/office/drawing/2014/main" val="3311751417"/>
                  </a:ext>
                </a:extLst>
              </a:tr>
              <a:tr h="0">
                <a:tc>
                  <a:txBody>
                    <a:bodyPr/>
                    <a:lstStyle/>
                    <a:p>
                      <a:r>
                        <a:rPr lang="en-US" sz="1400" dirty="0"/>
                        <a:t>3.0</a:t>
                      </a:r>
                    </a:p>
                  </a:txBody>
                  <a:tcPr marL="91427" marR="91427" marT="45713" marB="45713"/>
                </a:tc>
                <a:tc>
                  <a:txBody>
                    <a:bodyPr/>
                    <a:lstStyle/>
                    <a:p>
                      <a:r>
                        <a:rPr lang="en-US" sz="1400" dirty="0"/>
                        <a:t>29-03-2018</a:t>
                      </a:r>
                    </a:p>
                  </a:txBody>
                  <a:tcPr marL="91427" marR="91427" marT="45713" marB="45713"/>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egoe UI" panose="020B0502040204020203" pitchFamily="34" charset="0"/>
                          <a:ea typeface="+mn-ea"/>
                          <a:cs typeface="Segoe UI" panose="020B0502040204020203" pitchFamily="34" charset="0"/>
                        </a:rPr>
                        <a:t>François van Hemert</a:t>
                      </a:r>
                      <a:endParaRPr lang="en-US" sz="1400" dirty="0"/>
                    </a:p>
                  </a:txBody>
                  <a:tcPr marL="91427" marR="91427" marT="45713" marB="45713"/>
                </a:tc>
                <a:tc>
                  <a:txBody>
                    <a:bodyPr/>
                    <a:lstStyle/>
                    <a:p>
                      <a:r>
                        <a:rPr lang="en-US" sz="1400" dirty="0"/>
                        <a:t>Added Compliance manager integration</a:t>
                      </a:r>
                    </a:p>
                  </a:txBody>
                  <a:tcPr marL="91427" marR="91427" marT="45713" marB="45713"/>
                </a:tc>
                <a:extLst>
                  <a:ext uri="{0D108BD9-81ED-4DB2-BD59-A6C34878D82A}">
                    <a16:rowId xmlns:a16="http://schemas.microsoft.com/office/drawing/2014/main" val="4202130073"/>
                  </a:ext>
                </a:extLst>
              </a:tr>
            </a:tbl>
          </a:graphicData>
        </a:graphic>
      </p:graphicFrame>
      <p:grpSp>
        <p:nvGrpSpPr>
          <p:cNvPr id="8" name="Group 7">
            <a:extLst>
              <a:ext uri="{FF2B5EF4-FFF2-40B4-BE49-F238E27FC236}">
                <a16:creationId xmlns:a16="http://schemas.microsoft.com/office/drawing/2014/main" id="{89BABC01-F15D-4E58-92C3-32FD293653AE}"/>
              </a:ext>
            </a:extLst>
          </p:cNvPr>
          <p:cNvGrpSpPr/>
          <p:nvPr/>
        </p:nvGrpSpPr>
        <p:grpSpPr>
          <a:xfrm rot="5400000">
            <a:off x="9745017" y="-11346"/>
            <a:ext cx="2446986" cy="2446986"/>
            <a:chOff x="8538693" y="3309870"/>
            <a:chExt cx="2446986" cy="2446986"/>
          </a:xfrm>
        </p:grpSpPr>
        <p:sp>
          <p:nvSpPr>
            <p:cNvPr id="9" name="Diagonal Stripe 8">
              <a:extLst>
                <a:ext uri="{FF2B5EF4-FFF2-40B4-BE49-F238E27FC236}">
                  <a16:creationId xmlns:a16="http://schemas.microsoft.com/office/drawing/2014/main" id="{72C2795E-0532-4CBD-ADFC-262C9FA97784}"/>
                </a:ext>
              </a:extLst>
            </p:cNvPr>
            <p:cNvSpPr/>
            <p:nvPr/>
          </p:nvSpPr>
          <p:spPr bwMode="auto">
            <a:xfrm>
              <a:off x="8538693" y="3309870"/>
              <a:ext cx="2446986" cy="2446986"/>
            </a:xfrm>
            <a:prstGeom prst="diagStrip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de-AT" sz="24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C5504C59-8077-42AA-AFDE-2FAC5ECE01B5}"/>
                </a:ext>
              </a:extLst>
            </p:cNvPr>
            <p:cNvSpPr txBox="1"/>
            <p:nvPr/>
          </p:nvSpPr>
          <p:spPr>
            <a:xfrm rot="18975944">
              <a:off x="8639570" y="4028681"/>
              <a:ext cx="1653979"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70" normalizeH="0" baseline="0" noProof="0">
                  <a:ln>
                    <a:noFill/>
                  </a:ln>
                  <a:solidFill>
                    <a:srgbClr val="FFFFFF"/>
                  </a:solidFill>
                  <a:effectLst/>
                  <a:uLnTx/>
                  <a:uFillTx/>
                  <a:latin typeface="Segoe UI"/>
                  <a:ea typeface="+mn-ea"/>
                  <a:cs typeface="+mn-cs"/>
                </a:rPr>
                <a:t>hidden slide</a:t>
              </a:r>
              <a:endParaRPr kumimoji="0" lang="de-AT" sz="2400" b="1" i="0" u="none" strike="noStrike" kern="1200" cap="none" spc="-7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40750549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98425138"/>
              </p:ext>
            </p:extLst>
          </p:nvPr>
        </p:nvGraphicFramePr>
        <p:xfrm>
          <a:off x="2" y="1034032"/>
          <a:ext cx="12191132" cy="5809859"/>
        </p:xfrm>
        <a:graphic>
          <a:graphicData uri="http://schemas.openxmlformats.org/drawingml/2006/table">
            <a:tbl>
              <a:tblPr firstRow="1" bandRow="1">
                <a:tableStyleId>{5C22544A-7EE6-4342-B048-85BDC9FD1C3A}</a:tableStyleId>
              </a:tblPr>
              <a:tblGrid>
                <a:gridCol w="2147712">
                  <a:extLst>
                    <a:ext uri="{9D8B030D-6E8A-4147-A177-3AD203B41FA5}">
                      <a16:colId xmlns:a16="http://schemas.microsoft.com/office/drawing/2014/main" val="593289735"/>
                    </a:ext>
                  </a:extLst>
                </a:gridCol>
                <a:gridCol w="2068711">
                  <a:extLst>
                    <a:ext uri="{9D8B030D-6E8A-4147-A177-3AD203B41FA5}">
                      <a16:colId xmlns:a16="http://schemas.microsoft.com/office/drawing/2014/main" val="1253711678"/>
                    </a:ext>
                  </a:extLst>
                </a:gridCol>
                <a:gridCol w="2061759">
                  <a:extLst>
                    <a:ext uri="{9D8B030D-6E8A-4147-A177-3AD203B41FA5}">
                      <a16:colId xmlns:a16="http://schemas.microsoft.com/office/drawing/2014/main" val="1129751960"/>
                    </a:ext>
                  </a:extLst>
                </a:gridCol>
                <a:gridCol w="2126992">
                  <a:extLst>
                    <a:ext uri="{9D8B030D-6E8A-4147-A177-3AD203B41FA5}">
                      <a16:colId xmlns:a16="http://schemas.microsoft.com/office/drawing/2014/main" val="2848564526"/>
                    </a:ext>
                  </a:extLst>
                </a:gridCol>
                <a:gridCol w="1274456">
                  <a:extLst>
                    <a:ext uri="{9D8B030D-6E8A-4147-A177-3AD203B41FA5}">
                      <a16:colId xmlns:a16="http://schemas.microsoft.com/office/drawing/2014/main" val="918284579"/>
                    </a:ext>
                  </a:extLst>
                </a:gridCol>
                <a:gridCol w="2511502">
                  <a:extLst>
                    <a:ext uri="{9D8B030D-6E8A-4147-A177-3AD203B41FA5}">
                      <a16:colId xmlns:a16="http://schemas.microsoft.com/office/drawing/2014/main" val="3131511458"/>
                    </a:ext>
                  </a:extLst>
                </a:gridCol>
              </a:tblGrid>
              <a:tr h="826505">
                <a:tc>
                  <a:txBody>
                    <a:bodyPr/>
                    <a:lstStyle/>
                    <a:p>
                      <a:pPr algn="ctr"/>
                      <a:r>
                        <a:rPr lang="en-US" sz="1800" b="0" dirty="0">
                          <a:solidFill>
                            <a:schemeClr val="bg2"/>
                          </a:solidFill>
                          <a:latin typeface="+mj-lt"/>
                          <a:cs typeface="Segoe UI Semilight" panose="020B0402040204020203" pitchFamily="34" charset="0"/>
                        </a:rPr>
                        <a:t>Workshop</a:t>
                      </a:r>
                      <a:endParaRPr lang="de-AT" sz="1800" b="0" dirty="0">
                        <a:solidFill>
                          <a:schemeClr val="bg2"/>
                        </a:solidFill>
                        <a:latin typeface="+mj-lt"/>
                        <a:cs typeface="Segoe UI Semilight" panose="020B0402040204020203" pitchFamily="34" charset="0"/>
                      </a:endParaRPr>
                    </a:p>
                  </a:txBody>
                  <a:tcPr marL="91427" marR="91427" marT="45713" marB="45713" anchor="b">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accent1"/>
                    </a:solidFill>
                  </a:tcPr>
                </a:tc>
                <a:tc>
                  <a:txBody>
                    <a:bodyPr/>
                    <a:lstStyle/>
                    <a:p>
                      <a:pPr algn="ctr"/>
                      <a:r>
                        <a:rPr lang="en-US" sz="1800" b="0" dirty="0">
                          <a:solidFill>
                            <a:schemeClr val="bg2"/>
                          </a:solidFill>
                          <a:latin typeface="+mj-lt"/>
                          <a:cs typeface="Segoe UI Semilight" panose="020B0402040204020203" pitchFamily="34" charset="0"/>
                        </a:rPr>
                        <a:t>Description</a:t>
                      </a:r>
                      <a:endParaRPr lang="de-AT" sz="1800" b="0" dirty="0">
                        <a:solidFill>
                          <a:schemeClr val="bg2"/>
                        </a:solidFill>
                        <a:latin typeface="+mj-lt"/>
                        <a:cs typeface="Segoe UI Semilight" panose="020B0402040204020203" pitchFamily="34" charset="0"/>
                      </a:endParaRPr>
                    </a:p>
                  </a:txBody>
                  <a:tcPr marL="91427" marR="91427" marT="45713" marB="45713" anchor="b">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accent1"/>
                    </a:solidFill>
                  </a:tcPr>
                </a:tc>
                <a:tc>
                  <a:txBody>
                    <a:bodyPr/>
                    <a:lstStyle/>
                    <a:p>
                      <a:pPr algn="ctr"/>
                      <a:r>
                        <a:rPr lang="en-US" sz="1800" b="0" dirty="0">
                          <a:solidFill>
                            <a:schemeClr val="bg2"/>
                          </a:solidFill>
                          <a:latin typeface="+mj-lt"/>
                          <a:cs typeface="Segoe UI Semilight" panose="020B0402040204020203" pitchFamily="34" charset="0"/>
                        </a:rPr>
                        <a:t>Outcome</a:t>
                      </a:r>
                      <a:endParaRPr lang="de-AT" sz="1800" b="0" dirty="0">
                        <a:solidFill>
                          <a:schemeClr val="bg2"/>
                        </a:solidFill>
                        <a:latin typeface="+mj-lt"/>
                        <a:cs typeface="Segoe UI Semilight" panose="020B0402040204020203" pitchFamily="34" charset="0"/>
                      </a:endParaRPr>
                    </a:p>
                  </a:txBody>
                  <a:tcPr marL="91427" marR="91427" marT="45713" marB="45713" anchor="b">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accent1"/>
                    </a:solidFill>
                  </a:tcPr>
                </a:tc>
                <a:tc>
                  <a:txBody>
                    <a:bodyPr/>
                    <a:lstStyle/>
                    <a:p>
                      <a:pPr algn="ctr">
                        <a:lnSpc>
                          <a:spcPts val="1600"/>
                        </a:lnSpc>
                      </a:pPr>
                      <a:r>
                        <a:rPr lang="en-US" sz="1800" b="0" dirty="0">
                          <a:solidFill>
                            <a:schemeClr val="bg2"/>
                          </a:solidFill>
                          <a:latin typeface="+mj-lt"/>
                          <a:cs typeface="Segoe UI Semilight" panose="020B0402040204020203" pitchFamily="34" charset="0"/>
                        </a:rPr>
                        <a:t>Customer attendees</a:t>
                      </a:r>
                      <a:endParaRPr lang="de-AT" sz="1800" b="0" dirty="0">
                        <a:solidFill>
                          <a:schemeClr val="bg2"/>
                        </a:solidFill>
                        <a:latin typeface="+mj-lt"/>
                        <a:cs typeface="Segoe UI Semilight" panose="020B0402040204020203" pitchFamily="34" charset="0"/>
                      </a:endParaRPr>
                    </a:p>
                  </a:txBody>
                  <a:tcPr marL="91427" marR="91427" marT="45713" marB="45713" anchor="b">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accent1"/>
                    </a:solidFill>
                  </a:tcPr>
                </a:tc>
                <a:tc>
                  <a:txBody>
                    <a:bodyPr/>
                    <a:lstStyle/>
                    <a:p>
                      <a:pPr algn="ctr"/>
                      <a:r>
                        <a:rPr lang="de-AT" sz="1800" b="0" dirty="0">
                          <a:solidFill>
                            <a:schemeClr val="bg2"/>
                          </a:solidFill>
                          <a:latin typeface="+mj-lt"/>
                          <a:cs typeface="Segoe UI Semilight" panose="020B0402040204020203" pitchFamily="34" charset="0"/>
                        </a:rPr>
                        <a:t>Time</a:t>
                      </a:r>
                    </a:p>
                  </a:txBody>
                  <a:tcPr marL="91427" marR="91427" marT="45713" marB="45713" anchor="b">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accent1"/>
                    </a:solidFill>
                  </a:tcPr>
                </a:tc>
                <a:tc>
                  <a:txBody>
                    <a:bodyPr/>
                    <a:lstStyle/>
                    <a:p>
                      <a:pPr marL="0" algn="ctr" defTabSz="914400" rtl="0" eaLnBrk="1" latinLnBrk="0" hangingPunct="1">
                        <a:lnSpc>
                          <a:spcPts val="1600"/>
                        </a:lnSpc>
                      </a:pPr>
                      <a:r>
                        <a:rPr lang="en-US" sz="1800" b="0" kern="1200" dirty="0">
                          <a:solidFill>
                            <a:schemeClr val="bg2"/>
                          </a:solidFill>
                          <a:latin typeface="+mj-lt"/>
                          <a:ea typeface="+mn-ea"/>
                          <a:cs typeface="Segoe UI Semilight" panose="020B0402040204020203" pitchFamily="34" charset="0"/>
                        </a:rPr>
                        <a:t>Scheduled time, room</a:t>
                      </a:r>
                      <a:endParaRPr lang="de-AT" sz="1800" b="0" kern="1200" dirty="0">
                        <a:solidFill>
                          <a:schemeClr val="bg2"/>
                        </a:solidFill>
                        <a:latin typeface="+mj-lt"/>
                        <a:ea typeface="+mn-ea"/>
                        <a:cs typeface="Segoe UI Semilight" panose="020B0402040204020203" pitchFamily="34" charset="0"/>
                      </a:endParaRPr>
                    </a:p>
                  </a:txBody>
                  <a:tcPr marL="91427" marR="91427" marT="45713" marB="45713" anchor="b">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accent1"/>
                    </a:solidFill>
                  </a:tcPr>
                </a:tc>
                <a:extLst>
                  <a:ext uri="{0D108BD9-81ED-4DB2-BD59-A6C34878D82A}">
                    <a16:rowId xmlns:a16="http://schemas.microsoft.com/office/drawing/2014/main" val="419503433"/>
                  </a:ext>
                </a:extLst>
              </a:tr>
              <a:tr h="207514">
                <a:tc gridSpan="6">
                  <a:txBody>
                    <a:bodyPr/>
                    <a:lstStyle/>
                    <a:p>
                      <a:pPr algn="ctr"/>
                      <a:r>
                        <a:rPr lang="de-AT" sz="1400" b="0" kern="1200" dirty="0">
                          <a:solidFill>
                            <a:schemeClr val="bg1"/>
                          </a:solidFill>
                          <a:latin typeface="+mn-lt"/>
                          <a:ea typeface="+mn-ea"/>
                          <a:cs typeface="Segoe UI Semilight" panose="020B0402040204020203" pitchFamily="34" charset="0"/>
                        </a:rPr>
                        <a:t>Day 1</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accent6">
                        <a:lumMod val="60000"/>
                        <a:lumOff val="40000"/>
                      </a:schemeClr>
                    </a:solidFill>
                  </a:tcPr>
                </a:tc>
                <a:tc hMerge="1">
                  <a:txBody>
                    <a:bodyPr/>
                    <a:lstStyle/>
                    <a:p>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endParaRPr lang="de-AT" sz="1100" baseline="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extLst>
                  <a:ext uri="{0D108BD9-81ED-4DB2-BD59-A6C34878D82A}">
                    <a16:rowId xmlns:a16="http://schemas.microsoft.com/office/drawing/2014/main" val="518734167"/>
                  </a:ext>
                </a:extLst>
              </a:tr>
              <a:tr h="610357">
                <a:tc>
                  <a:txBody>
                    <a:bodyPr/>
                    <a:lstStyle/>
                    <a:p>
                      <a:r>
                        <a:rPr lang="en-US" sz="1100" dirty="0">
                          <a:latin typeface="+mn-lt"/>
                          <a:cs typeface="Segoe UI Semilight" panose="020B0402040204020203" pitchFamily="34" charset="0"/>
                        </a:rPr>
                        <a:t>Engagement Kickoff</a:t>
                      </a:r>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r>
                        <a:rPr lang="en-US" sz="1100" noProof="0">
                          <a:latin typeface="+mn-lt"/>
                          <a:cs typeface="Segoe UI Semilight" panose="020B0402040204020203" pitchFamily="34" charset="0"/>
                        </a:rPr>
                        <a:t>Provides an overview of the 2-day on-site agenda and goals as well as an opportunity to cover Q&amp;A and project governance.</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latin typeface="+mn-lt"/>
                          <a:cs typeface="Segoe UI Semilight" panose="020B0402040204020203" pitchFamily="34" charset="0"/>
                        </a:rPr>
                        <a:t>Agreed plan and schedule for the 2-day on-site assessment.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latin typeface="+mn-lt"/>
                          <a:cs typeface="Segoe UI Semilight" panose="020B0402040204020203" pitchFamily="34" charset="0"/>
                        </a:rPr>
                        <a:t>Confirm schedule and logistics</a:t>
                      </a:r>
                    </a:p>
                    <a:p>
                      <a:endParaRPr lang="en-US" sz="1100" noProof="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r>
                        <a:rPr lang="en-US" sz="1100" dirty="0">
                          <a:latin typeface="+mn-lt"/>
                          <a:cs typeface="Segoe UI Semilight" panose="020B0402040204020203" pitchFamily="34" charset="0"/>
                        </a:rPr>
                        <a:t>All project team</a:t>
                      </a:r>
                      <a:endParaRPr lang="de-AT" sz="1100" baseline="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r>
                        <a:rPr lang="de-AT" sz="1100" dirty="0">
                          <a:latin typeface="+mn-lt"/>
                          <a:cs typeface="Segoe UI Semilight" panose="020B0402040204020203" pitchFamily="34" charset="0"/>
                        </a:rPr>
                        <a:t>1 hours</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de-AT" sz="1100" dirty="0">
                          <a:latin typeface="+mn-lt"/>
                          <a:cs typeface="Segoe UI Semilight" panose="020B0402040204020203" pitchFamily="34" charset="0"/>
                        </a:rPr>
                        <a:t>&lt;Time&gt;, &lt;Room&gt;</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extLst>
                  <a:ext uri="{0D108BD9-81ED-4DB2-BD59-A6C34878D82A}">
                    <a16:rowId xmlns:a16="http://schemas.microsoft.com/office/drawing/2014/main" val="694557685"/>
                  </a:ext>
                </a:extLst>
              </a:tr>
              <a:tr h="4760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noProof="0">
                          <a:solidFill>
                            <a:schemeClr val="dk1"/>
                          </a:solidFill>
                          <a:latin typeface="+mn-lt"/>
                          <a:ea typeface="+mn-ea"/>
                          <a:cs typeface="Segoe UI Semilight" panose="020B0402040204020203" pitchFamily="34" charset="0"/>
                        </a:rPr>
                        <a:t>Start Microsoft GDPR Detailed Assessment</a:t>
                      </a:r>
                    </a:p>
                    <a:p>
                      <a:endParaRPr lang="en-US" sz="1100" noProof="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r>
                        <a:rPr lang="en-US" sz="1100" noProof="0" dirty="0">
                          <a:latin typeface="+mn-lt"/>
                          <a:cs typeface="Segoe UI Semilight" panose="020B0402040204020203" pitchFamily="34" charset="0"/>
                        </a:rPr>
                        <a:t>Answer the questions from the Microsoft GDPR Detailed assessment tool</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100" dirty="0">
                          <a:latin typeface="+mn-lt"/>
                          <a:cs typeface="Segoe UI Semilight" panose="020B0402040204020203" pitchFamily="34" charset="0"/>
                        </a:rPr>
                        <a:t>Partially completed GDPR questionnaire</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r>
                        <a:rPr lang="en-US" sz="1100" dirty="0">
                          <a:latin typeface="+mn-lt"/>
                          <a:cs typeface="Segoe UI Semilight" panose="020B0402040204020203" pitchFamily="34" charset="0"/>
                        </a:rPr>
                        <a:t>Selected customer responders</a:t>
                      </a:r>
                      <a:endParaRPr lang="en-US" sz="1100" baseline="0" noProof="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r>
                        <a:rPr lang="en-US" sz="1100" noProof="0" dirty="0">
                          <a:latin typeface="+mn-lt"/>
                          <a:cs typeface="Segoe UI Semilight" panose="020B0402040204020203" pitchFamily="34" charset="0"/>
                        </a:rPr>
                        <a:t>7 hours</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100" noProof="0" dirty="0">
                          <a:latin typeface="+mn-lt"/>
                          <a:cs typeface="Segoe UI Semilight" panose="020B0402040204020203" pitchFamily="34" charset="0"/>
                        </a:rPr>
                        <a:t>&lt;Time&gt;, &lt;Room&gt;</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extLst>
                  <a:ext uri="{0D108BD9-81ED-4DB2-BD59-A6C34878D82A}">
                    <a16:rowId xmlns:a16="http://schemas.microsoft.com/office/drawing/2014/main" val="2112841300"/>
                  </a:ext>
                </a:extLst>
              </a:tr>
              <a:tr h="207514">
                <a:tc gridSpan="6">
                  <a:txBody>
                    <a:bodyPr/>
                    <a:lstStyle/>
                    <a:p>
                      <a:pPr marL="0" algn="ctr" defTabSz="914400" rtl="0" eaLnBrk="1" latinLnBrk="0" hangingPunct="1"/>
                      <a:r>
                        <a:rPr lang="en-US" sz="1400" b="0" kern="1200" noProof="0" dirty="0">
                          <a:solidFill>
                            <a:schemeClr val="bg1"/>
                          </a:solidFill>
                          <a:latin typeface="+mn-lt"/>
                          <a:ea typeface="+mn-ea"/>
                          <a:cs typeface="Segoe UI Semilight" panose="020B0402040204020203" pitchFamily="34" charset="0"/>
                        </a:rPr>
                        <a:t>Day 2</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accent6">
                        <a:lumMod val="60000"/>
                        <a:lumOff val="40000"/>
                      </a:schemeClr>
                    </a:solidFill>
                  </a:tcPr>
                </a:tc>
                <a:tc hMerge="1">
                  <a:txBody>
                    <a:bodyPr/>
                    <a:lstStyle/>
                    <a:p>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endParaRPr lang="en-US"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sz="1100" baseline="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extLst>
                  <a:ext uri="{0D108BD9-81ED-4DB2-BD59-A6C34878D82A}">
                    <a16:rowId xmlns:a16="http://schemas.microsoft.com/office/drawing/2014/main" val="3540036854"/>
                  </a:ext>
                </a:extLst>
              </a:tr>
              <a:tr h="476076">
                <a:tc>
                  <a:txBody>
                    <a:bodyPr/>
                    <a:lstStyle/>
                    <a:p>
                      <a:r>
                        <a:rPr lang="en-US" sz="1100" noProof="0" dirty="0">
                          <a:latin typeface="+mn-lt"/>
                          <a:cs typeface="Segoe UI Semilight" panose="020B0402040204020203" pitchFamily="34" charset="0"/>
                        </a:rPr>
                        <a:t>Day 1 Review</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algn="l" defTabSz="914192" rtl="0" eaLnBrk="1" latinLnBrk="0" hangingPunct="1"/>
                      <a:r>
                        <a:rPr lang="en-US" sz="1100" kern="1200" noProof="0" dirty="0">
                          <a:solidFill>
                            <a:schemeClr val="dk1"/>
                          </a:solidFill>
                          <a:latin typeface="+mn-lt"/>
                          <a:ea typeface="+mn-ea"/>
                          <a:cs typeface="Segoe UI Semilight" panose="020B0402040204020203" pitchFamily="34" charset="0"/>
                        </a:rPr>
                        <a:t>Review progress from day one, discuss any open items and identified issues.</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100" dirty="0">
                          <a:latin typeface="+mn-lt"/>
                          <a:cs typeface="Segoe UI Semilight" panose="020B0402040204020203" pitchFamily="34" charset="0"/>
                        </a:rPr>
                        <a:t>Ready to move on with completion of the Microsoft GDPR Detailed Assessment.</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cs typeface="Segoe UI Semilight" panose="020B0402040204020203" pitchFamily="34" charset="0"/>
                        </a:rPr>
                        <a:t>All project team</a:t>
                      </a:r>
                      <a:endParaRPr lang="de-AT" sz="1100" baseline="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r>
                        <a:rPr lang="en-US" sz="1100" noProof="0" dirty="0">
                          <a:latin typeface="+mn-lt"/>
                          <a:cs typeface="Segoe UI Semilight" panose="020B0402040204020203" pitchFamily="34" charset="0"/>
                        </a:rPr>
                        <a:t>0.5 hours</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latin typeface="+mn-lt"/>
                          <a:cs typeface="Segoe UI Semilight" panose="020B0402040204020203" pitchFamily="34" charset="0"/>
                        </a:rPr>
                        <a:t>&lt;Time&gt;, &lt;Room&gt;</a:t>
                      </a:r>
                    </a:p>
                    <a:p>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extLst>
                  <a:ext uri="{0D108BD9-81ED-4DB2-BD59-A6C34878D82A}">
                    <a16:rowId xmlns:a16="http://schemas.microsoft.com/office/drawing/2014/main" val="3268088031"/>
                  </a:ext>
                </a:extLst>
              </a:tr>
              <a:tr h="476076">
                <a:tc>
                  <a:txBody>
                    <a:bodyPr/>
                    <a:lstStyle/>
                    <a:p>
                      <a:r>
                        <a:rPr lang="en-US" sz="1100" noProof="0" dirty="0">
                          <a:latin typeface="+mn-lt"/>
                          <a:cs typeface="Segoe UI Semilight" panose="020B0402040204020203" pitchFamily="34" charset="0"/>
                        </a:rPr>
                        <a:t>Complete Microsoft GDPR Detailed Assessment</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100" baseline="0" noProof="0" dirty="0">
                          <a:latin typeface="+mn-lt"/>
                          <a:cs typeface="Segoe UI Semilight" panose="020B0402040204020203" pitchFamily="34" charset="0"/>
                        </a:rPr>
                        <a:t>Answer the remaining questions in the Microsoft GDPR Detailed Assessment.</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100" dirty="0">
                          <a:latin typeface="+mn-lt"/>
                          <a:cs typeface="Segoe UI Semilight" panose="020B0402040204020203" pitchFamily="34" charset="0"/>
                        </a:rPr>
                        <a:t>Completed GDPR questionnaire</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r>
                        <a:rPr lang="en-US" sz="1100" dirty="0">
                          <a:latin typeface="+mn-lt"/>
                          <a:cs typeface="Segoe UI Semilight" panose="020B0402040204020203" pitchFamily="34" charset="0"/>
                        </a:rPr>
                        <a:t>Selected customer responders</a:t>
                      </a:r>
                      <a:endParaRPr lang="de-AT" sz="1100" baseline="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latin typeface="+mn-lt"/>
                          <a:cs typeface="Segoe UI Semilight" panose="020B0402040204020203" pitchFamily="34" charset="0"/>
                        </a:rPr>
                        <a:t>4.5 hours</a:t>
                      </a:r>
                    </a:p>
                    <a:p>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latin typeface="+mn-lt"/>
                          <a:cs typeface="Segoe UI Semilight" panose="020B0402040204020203" pitchFamily="34" charset="0"/>
                        </a:rPr>
                        <a:t>&lt;Time&gt;, &lt;Room&gt;</a:t>
                      </a:r>
                    </a:p>
                    <a:p>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extLst>
                  <a:ext uri="{0D108BD9-81ED-4DB2-BD59-A6C34878D82A}">
                    <a16:rowId xmlns:a16="http://schemas.microsoft.com/office/drawing/2014/main" val="3690089298"/>
                  </a:ext>
                </a:extLst>
              </a:tr>
              <a:tr h="677632">
                <a:tc>
                  <a:txBody>
                    <a:bodyPr/>
                    <a:lstStyle/>
                    <a:p>
                      <a:r>
                        <a:rPr lang="en-US" sz="1100" noProof="0" dirty="0">
                          <a:solidFill>
                            <a:srgbClr val="2C292A"/>
                          </a:solidFill>
                          <a:latin typeface="+mn-lt"/>
                          <a:cs typeface="Segoe UI Semilight"/>
                        </a:rPr>
                        <a:t>Outcome analysis &amp; Write-Up</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100" baseline="0" noProof="0" dirty="0">
                          <a:latin typeface="+mn-lt"/>
                          <a:cs typeface="Segoe UI Semilight" panose="020B0402040204020203" pitchFamily="34" charset="0"/>
                        </a:rPr>
                        <a:t>Review results of GDPR Microsoft GDPR Detailed Assessment, prepare the close out presentation.</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r>
                        <a:rPr lang="en-US" sz="1100" noProof="0" dirty="0">
                          <a:latin typeface="+mn-lt"/>
                          <a:cs typeface="Segoe UI Semilight" panose="020B0402040204020203" pitchFamily="34" charset="0"/>
                        </a:rPr>
                        <a:t>Close Out presentation</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r>
                        <a:rPr lang="en-US" sz="1100" noProof="0" dirty="0">
                          <a:latin typeface="+mn-lt"/>
                          <a:cs typeface="Segoe UI Semilight" panose="020B0402040204020203" pitchFamily="34" charset="0"/>
                        </a:rPr>
                        <a:t>Compliance Team Partner</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latin typeface="+mn-lt"/>
                          <a:cs typeface="Segoe UI Semilight" panose="020B0402040204020203" pitchFamily="34" charset="0"/>
                        </a:rPr>
                        <a:t>3 hours</a:t>
                      </a:r>
                    </a:p>
                    <a:p>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latin typeface="+mn-lt"/>
                          <a:cs typeface="Segoe UI Semilight" panose="020B0402040204020203" pitchFamily="34" charset="0"/>
                        </a:rPr>
                        <a:t>&lt;Time&gt;, &lt;Room&gt;</a:t>
                      </a:r>
                    </a:p>
                    <a:p>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extLst>
                  <a:ext uri="{0D108BD9-81ED-4DB2-BD59-A6C34878D82A}">
                    <a16:rowId xmlns:a16="http://schemas.microsoft.com/office/drawing/2014/main" val="2668345043"/>
                  </a:ext>
                </a:extLst>
              </a:tr>
              <a:tr h="207514">
                <a:tc gridSpan="6">
                  <a:txBody>
                    <a:bodyPr/>
                    <a:lstStyle/>
                    <a:p>
                      <a:pPr marL="0" algn="ctr" defTabSz="914400" rtl="0" eaLnBrk="1" latinLnBrk="0" hangingPunct="1"/>
                      <a:r>
                        <a:rPr lang="en-US" sz="1400" b="0" kern="1200" noProof="0" dirty="0">
                          <a:solidFill>
                            <a:schemeClr val="bg1"/>
                          </a:solidFill>
                          <a:latin typeface="+mn-lt"/>
                          <a:ea typeface="+mn-ea"/>
                          <a:cs typeface="Segoe UI Semilight" panose="020B0402040204020203" pitchFamily="34" charset="0"/>
                        </a:rPr>
                        <a:t>Engagement Closeout</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rgbClr val="A9D18E"/>
                    </a:solidFill>
                  </a:tcPr>
                </a:tc>
                <a:tc h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100" baseline="0" noProof="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endParaRPr lang="en-US" sz="1100" noProof="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endParaRPr lang="en-US" sz="1100" noProof="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hMerge="1">
                  <a:txBody>
                    <a:bodyPr/>
                    <a:lstStyle/>
                    <a:p>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extLst>
                  <a:ext uri="{0D108BD9-81ED-4DB2-BD59-A6C34878D82A}">
                    <a16:rowId xmlns:a16="http://schemas.microsoft.com/office/drawing/2014/main" val="1843190281"/>
                  </a:ext>
                </a:extLst>
              </a:tr>
              <a:tr h="677632">
                <a:tc>
                  <a:txBody>
                    <a:bodyPr/>
                    <a:lstStyle/>
                    <a:p>
                      <a:r>
                        <a:rPr lang="en-US" sz="1100" noProof="0" dirty="0">
                          <a:solidFill>
                            <a:srgbClr val="2C292A"/>
                          </a:solidFill>
                          <a:latin typeface="+mn-lt"/>
                          <a:cs typeface="Segoe UI Semilight"/>
                        </a:rPr>
                        <a:t>Close Out Presentation </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100" baseline="0" noProof="0" dirty="0">
                          <a:latin typeface="+mn-lt"/>
                          <a:cs typeface="Segoe UI Semilight" panose="020B0402040204020203" pitchFamily="34" charset="0"/>
                        </a:rPr>
                        <a:t>Present findings from the assessment and define next steps and roadmap towards GDPR compliance.</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r>
                        <a:rPr lang="en-US" sz="1100" noProof="0" dirty="0">
                          <a:latin typeface="+mn-lt"/>
                          <a:cs typeface="Segoe UI Semilight" panose="020B0402040204020203" pitchFamily="34" charset="0"/>
                        </a:rPr>
                        <a:t>List of next steps and a roadmap with actionable items and timelines, assisting towards GDPR compliancy </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cs typeface="Segoe UI Semilight" panose="020B0402040204020203" pitchFamily="34" charset="0"/>
                        </a:rPr>
                        <a:t>All project team</a:t>
                      </a:r>
                      <a:endParaRPr lang="de-AT" sz="1100" baseline="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r>
                        <a:rPr lang="de-AT" sz="1100" dirty="0">
                          <a:latin typeface="+mn-lt"/>
                          <a:cs typeface="Segoe UI Semilight" panose="020B0402040204020203" pitchFamily="34" charset="0"/>
                        </a:rPr>
                        <a:t>2 </a:t>
                      </a:r>
                      <a:r>
                        <a:rPr lang="de-AT" sz="1100" dirty="0" err="1">
                          <a:latin typeface="+mn-lt"/>
                          <a:cs typeface="Segoe UI Semilight" panose="020B0402040204020203" pitchFamily="34" charset="0"/>
                        </a:rPr>
                        <a:t>hours</a:t>
                      </a:r>
                      <a:endParaRPr lang="de-AT" sz="1100" dirty="0">
                        <a:latin typeface="+mn-lt"/>
                        <a:cs typeface="Segoe UI Semilight" panose="020B0402040204020203" pitchFamily="34" charset="0"/>
                      </a:endParaRP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latin typeface="+mn-lt"/>
                          <a:cs typeface="Segoe UI Semilight" panose="020B0402040204020203" pitchFamily="34" charset="0"/>
                        </a:rPr>
                        <a:t>&lt;Time&gt;, &lt;Room&gt;</a:t>
                      </a:r>
                    </a:p>
                  </a:txBody>
                  <a:tcPr marL="91427" marR="91427" marT="45713" marB="45713" anchor="ctr">
                    <a:lnL w="12700" cap="flat" cmpd="sng" algn="ctr">
                      <a:solidFill>
                        <a:srgbClr val="E4EEF2"/>
                      </a:solidFill>
                      <a:prstDash val="solid"/>
                      <a:round/>
                      <a:headEnd type="none" w="med" len="med"/>
                      <a:tailEnd type="none" w="med" len="med"/>
                    </a:lnL>
                    <a:lnR w="12700" cap="flat" cmpd="sng" algn="ctr">
                      <a:solidFill>
                        <a:srgbClr val="E4EEF2"/>
                      </a:solidFill>
                      <a:prstDash val="solid"/>
                      <a:round/>
                      <a:headEnd type="none" w="med" len="med"/>
                      <a:tailEnd type="none" w="med" len="med"/>
                    </a:lnR>
                    <a:lnT w="12700" cap="flat" cmpd="sng" algn="ctr">
                      <a:solidFill>
                        <a:srgbClr val="E4EEF2"/>
                      </a:solidFill>
                      <a:prstDash val="solid"/>
                      <a:round/>
                      <a:headEnd type="none" w="med" len="med"/>
                      <a:tailEnd type="none" w="med" len="med"/>
                    </a:lnT>
                    <a:lnB w="12700" cap="flat" cmpd="sng" algn="ctr">
                      <a:solidFill>
                        <a:srgbClr val="E4EEF2"/>
                      </a:solidFill>
                      <a:prstDash val="solid"/>
                      <a:round/>
                      <a:headEnd type="none" w="med" len="med"/>
                      <a:tailEnd type="none" w="med" len="med"/>
                    </a:lnB>
                    <a:solidFill>
                      <a:schemeClr val="bg1"/>
                    </a:solidFill>
                  </a:tcPr>
                </a:tc>
                <a:extLst>
                  <a:ext uri="{0D108BD9-81ED-4DB2-BD59-A6C34878D82A}">
                    <a16:rowId xmlns:a16="http://schemas.microsoft.com/office/drawing/2014/main" val="2006562413"/>
                  </a:ext>
                </a:extLst>
              </a:tr>
            </a:tbl>
          </a:graphicData>
        </a:graphic>
      </p:graphicFrame>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82677" y="1161268"/>
            <a:ext cx="452515" cy="381065"/>
          </a:xfrm>
          <a:prstGeom prst="rect">
            <a:avLst/>
          </a:prstGeom>
        </p:spPr>
      </p:pic>
      <p:pic>
        <p:nvPicPr>
          <p:cNvPr id="27" name="Picture 26"/>
          <p:cNvPicPr>
            <a:picLocks noChangeAspect="1"/>
          </p:cNvPicPr>
          <p:nvPr/>
        </p:nvPicPr>
        <p:blipFill>
          <a:blip r:embed="rId4"/>
          <a:stretch>
            <a:fillRect/>
          </a:stretch>
        </p:blipFill>
        <p:spPr>
          <a:xfrm>
            <a:off x="3041624" y="1154657"/>
            <a:ext cx="302224" cy="381065"/>
          </a:xfrm>
          <a:prstGeom prst="rect">
            <a:avLst/>
          </a:prstGeom>
        </p:spPr>
      </p:pic>
      <p:pic>
        <p:nvPicPr>
          <p:cNvPr id="28" name="Picture 27"/>
          <p:cNvPicPr>
            <a:picLocks noChangeAspect="1"/>
          </p:cNvPicPr>
          <p:nvPr/>
        </p:nvPicPr>
        <p:blipFill>
          <a:blip r:embed="rId5"/>
          <a:stretch>
            <a:fillRect/>
          </a:stretch>
        </p:blipFill>
        <p:spPr>
          <a:xfrm>
            <a:off x="5128265" y="1171397"/>
            <a:ext cx="367746" cy="360808"/>
          </a:xfrm>
          <a:prstGeom prst="rect">
            <a:avLst/>
          </a:prstGeom>
        </p:spPr>
      </p:pic>
      <p:pic>
        <p:nvPicPr>
          <p:cNvPr id="29" name="Picture 2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152683" y="1183074"/>
            <a:ext cx="269962" cy="337452"/>
          </a:xfrm>
          <a:prstGeom prst="rect">
            <a:avLst/>
          </a:prstGeom>
        </p:spPr>
      </p:pic>
      <p:pic>
        <p:nvPicPr>
          <p:cNvPr id="30" name="Picture 29"/>
          <p:cNvPicPr>
            <a:picLocks noChangeAspect="1"/>
          </p:cNvPicPr>
          <p:nvPr/>
        </p:nvPicPr>
        <p:blipFill>
          <a:blip r:embed="rId7"/>
          <a:stretch>
            <a:fillRect/>
          </a:stretch>
        </p:blipFill>
        <p:spPr>
          <a:xfrm>
            <a:off x="8823916" y="1154658"/>
            <a:ext cx="394287" cy="394287"/>
          </a:xfrm>
          <a:prstGeom prst="rect">
            <a:avLst/>
          </a:prstGeom>
        </p:spPr>
      </p:pic>
      <p:pic>
        <p:nvPicPr>
          <p:cNvPr id="31" name="Picture 3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689255" y="1171397"/>
            <a:ext cx="424895" cy="331087"/>
          </a:xfrm>
          <a:prstGeom prst="rect">
            <a:avLst/>
          </a:prstGeom>
        </p:spPr>
      </p:pic>
      <p:sp>
        <p:nvSpPr>
          <p:cNvPr id="2" name="Title 1"/>
          <p:cNvSpPr>
            <a:spLocks noGrp="1"/>
          </p:cNvSpPr>
          <p:nvPr>
            <p:ph type="title"/>
          </p:nvPr>
        </p:nvSpPr>
        <p:spPr/>
        <p:txBody>
          <a:bodyPr>
            <a:normAutofit/>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Microsoft GDPR Detailed Assessment Agenda</a:t>
            </a:r>
          </a:p>
        </p:txBody>
      </p:sp>
      <p:grpSp>
        <p:nvGrpSpPr>
          <p:cNvPr id="3" name="Group 2"/>
          <p:cNvGrpSpPr/>
          <p:nvPr/>
        </p:nvGrpSpPr>
        <p:grpSpPr>
          <a:xfrm>
            <a:off x="10404657" y="488"/>
            <a:ext cx="1786476" cy="1955102"/>
            <a:chOff x="10404657" y="488"/>
            <a:chExt cx="1786476" cy="1955102"/>
          </a:xfrm>
        </p:grpSpPr>
        <p:sp>
          <p:nvSpPr>
            <p:cNvPr id="15" name="Diagonal Stripe 14"/>
            <p:cNvSpPr/>
            <p:nvPr/>
          </p:nvSpPr>
          <p:spPr bwMode="auto">
            <a:xfrm rot="5400000">
              <a:off x="10320344" y="84801"/>
              <a:ext cx="1955102" cy="1786476"/>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de-AT" sz="22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6" name="TextBox 15"/>
            <p:cNvSpPr txBox="1"/>
            <p:nvPr/>
          </p:nvSpPr>
          <p:spPr>
            <a:xfrm rot="2775944">
              <a:off x="10935276" y="510725"/>
              <a:ext cx="1139708" cy="362072"/>
            </a:xfrm>
            <a:prstGeom prst="rect">
              <a:avLst/>
            </a:prstGeom>
            <a:noFill/>
          </p:spPr>
          <p:txBody>
            <a:bodyPr wrap="non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2353" b="1" i="0" u="none" strike="noStrike" kern="1200" cap="none" spc="-70" normalizeH="0" baseline="0" noProof="0">
                  <a:ln>
                    <a:noFill/>
                  </a:ln>
                  <a:solidFill>
                    <a:srgbClr val="F1EFED"/>
                  </a:solidFill>
                  <a:effectLst/>
                  <a:uLnTx/>
                  <a:uFillTx/>
                  <a:latin typeface="Segoe UI"/>
                  <a:ea typeface="+mn-ea"/>
                  <a:cs typeface="+mn-cs"/>
                </a:rPr>
                <a:t>Example</a:t>
              </a:r>
              <a:endParaRPr kumimoji="0" lang="de-AT" sz="2353" b="1" i="0" u="none" strike="noStrike" kern="1200" cap="none" spc="-70" normalizeH="0" baseline="0" noProof="0">
                <a:ln>
                  <a:noFill/>
                </a:ln>
                <a:solidFill>
                  <a:srgbClr val="F1EFED"/>
                </a:solidFill>
                <a:effectLst/>
                <a:uLnTx/>
                <a:uFillTx/>
                <a:latin typeface="Segoe UI"/>
                <a:ea typeface="+mn-ea"/>
                <a:cs typeface="+mn-cs"/>
              </a:endParaRPr>
            </a:p>
          </p:txBody>
        </p:sp>
      </p:grpSp>
    </p:spTree>
    <p:extLst>
      <p:ext uri="{BB962C8B-B14F-4D97-AF65-F5344CB8AC3E}">
        <p14:creationId xmlns:p14="http://schemas.microsoft.com/office/powerpoint/2010/main" val="220359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Customer Team - Workshop Attendees</a:t>
            </a:r>
            <a:endParaRPr lang="de-AT" sz="4000" spc="-100" dirty="0">
              <a:ln w="3175">
                <a:noFill/>
              </a:ln>
              <a:solidFill>
                <a:srgbClr val="6E6E73"/>
              </a:solidFill>
              <a:latin typeface="Segoe UI Light"/>
              <a:ea typeface="ＭＳ Ｐゴシック" charset="0"/>
              <a:cs typeface="Segoe U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73990724"/>
              </p:ext>
            </p:extLst>
          </p:nvPr>
        </p:nvGraphicFramePr>
        <p:xfrm>
          <a:off x="0" y="1006465"/>
          <a:ext cx="12191132" cy="5870659"/>
        </p:xfrm>
        <a:graphic>
          <a:graphicData uri="http://schemas.openxmlformats.org/drawingml/2006/table">
            <a:tbl>
              <a:tblPr firstRow="1" bandRow="1">
                <a:tableStyleId>{5C22544A-7EE6-4342-B048-85BDC9FD1C3A}</a:tableStyleId>
              </a:tblPr>
              <a:tblGrid>
                <a:gridCol w="1337084">
                  <a:extLst>
                    <a:ext uri="{9D8B030D-6E8A-4147-A177-3AD203B41FA5}">
                      <a16:colId xmlns:a16="http://schemas.microsoft.com/office/drawing/2014/main" val="2437126474"/>
                    </a:ext>
                  </a:extLst>
                </a:gridCol>
                <a:gridCol w="5161181">
                  <a:extLst>
                    <a:ext uri="{9D8B030D-6E8A-4147-A177-3AD203B41FA5}">
                      <a16:colId xmlns:a16="http://schemas.microsoft.com/office/drawing/2014/main" val="3476953438"/>
                    </a:ext>
                  </a:extLst>
                </a:gridCol>
                <a:gridCol w="2302218">
                  <a:extLst>
                    <a:ext uri="{9D8B030D-6E8A-4147-A177-3AD203B41FA5}">
                      <a16:colId xmlns:a16="http://schemas.microsoft.com/office/drawing/2014/main" val="1785450377"/>
                    </a:ext>
                  </a:extLst>
                </a:gridCol>
                <a:gridCol w="3390649">
                  <a:extLst>
                    <a:ext uri="{9D8B030D-6E8A-4147-A177-3AD203B41FA5}">
                      <a16:colId xmlns:a16="http://schemas.microsoft.com/office/drawing/2014/main" val="239272736"/>
                    </a:ext>
                  </a:extLst>
                </a:gridCol>
              </a:tblGrid>
              <a:tr h="0">
                <a:tc>
                  <a:txBody>
                    <a:bodyPr/>
                    <a:lstStyle/>
                    <a:p>
                      <a:pPr algn="ctr"/>
                      <a:r>
                        <a:rPr lang="en-US" sz="2000" b="0" dirty="0">
                          <a:latin typeface="+mj-lt"/>
                          <a:cs typeface="Segoe UI Semilight" panose="020B0402040204020203" pitchFamily="34" charset="0"/>
                        </a:rPr>
                        <a:t>  Role</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algn="ctr"/>
                      <a:r>
                        <a:rPr lang="en-US" sz="2000" b="0" dirty="0">
                          <a:latin typeface="+mj-lt"/>
                          <a:cs typeface="Segoe UI Semilight" panose="020B0402040204020203" pitchFamily="34" charset="0"/>
                        </a:rPr>
                        <a:t>Description</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algn="ctr"/>
                      <a:r>
                        <a:rPr lang="en-US" sz="2000" b="0" dirty="0">
                          <a:latin typeface="+mj-lt"/>
                          <a:cs typeface="Segoe UI Semilight" panose="020B0402040204020203" pitchFamily="34" charset="0"/>
                        </a:rPr>
                        <a:t>Title</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algn="ctr"/>
                      <a:r>
                        <a:rPr lang="en-US" sz="2000" b="0" dirty="0">
                          <a:latin typeface="+mj-lt"/>
                          <a:cs typeface="Segoe UI Semilight" panose="020B0402040204020203" pitchFamily="34" charset="0"/>
                        </a:rPr>
                        <a:t> Contact information</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4012777360"/>
                  </a:ext>
                </a:extLst>
              </a:tr>
              <a:tr h="1822733">
                <a:tc>
                  <a:txBody>
                    <a:bodyPr/>
                    <a:lstStyle/>
                    <a:p>
                      <a:r>
                        <a:rPr lang="en-US" sz="1100" dirty="0">
                          <a:latin typeface="+mn-lt"/>
                          <a:cs typeface="Segoe UI" panose="020B0502040204020203" pitchFamily="34" charset="0"/>
                        </a:rPr>
                        <a:t>Project Executive Sponsor</a:t>
                      </a:r>
                    </a:p>
                    <a:p>
                      <a:r>
                        <a:rPr lang="en-US" sz="1100" dirty="0">
                          <a:latin typeface="+mn-lt"/>
                          <a:cs typeface="Segoe UI" panose="020B0502040204020203" pitchFamily="34" charset="0"/>
                        </a:rPr>
                        <a:t>(CPO,</a:t>
                      </a:r>
                      <a:r>
                        <a:rPr lang="en-US" sz="1100" baseline="0" dirty="0">
                          <a:latin typeface="+mn-lt"/>
                          <a:cs typeface="Segoe UI" panose="020B0502040204020203" pitchFamily="34" charset="0"/>
                        </a:rPr>
                        <a:t> CISO, DPO)</a:t>
                      </a:r>
                      <a:endParaRPr lang="en-US" sz="1100" dirty="0">
                        <a:latin typeface="+mn-lt"/>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60000"/>
                        <a:lumOff val="40000"/>
                      </a:schemeClr>
                    </a:solidFill>
                  </a:tcPr>
                </a:tc>
                <a:tc>
                  <a:txBody>
                    <a:bodyPr/>
                    <a:lstStyle/>
                    <a:p>
                      <a:pPr marL="230188" marR="0" lvl="0" indent="-2301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kern="1200" dirty="0">
                          <a:solidFill>
                            <a:schemeClr val="dk1"/>
                          </a:solidFill>
                          <a:latin typeface="+mn-lt"/>
                          <a:ea typeface="+mn-ea"/>
                          <a:cs typeface="Segoe UI" panose="020B0502040204020203" pitchFamily="34" charset="0"/>
                        </a:rPr>
                        <a:t>Executive sponsor who is responsible for driving the strategic vision for the organization &amp; making key decisions</a:t>
                      </a:r>
                    </a:p>
                    <a:p>
                      <a:pPr marL="230188" lvl="0" indent="-230188">
                        <a:buFont typeface="Arial" panose="020B0604020202020204" pitchFamily="34" charset="0"/>
                        <a:buChar char="•"/>
                      </a:pPr>
                      <a:r>
                        <a:rPr lang="en-GB" sz="1100" kern="1200" dirty="0">
                          <a:solidFill>
                            <a:schemeClr val="dk1"/>
                          </a:solidFill>
                          <a:latin typeface="+mn-lt"/>
                          <a:ea typeface="+mn-ea"/>
                          <a:cs typeface="Segoe UI" panose="020B0502040204020203" pitchFamily="34" charset="0"/>
                        </a:rPr>
                        <a:t>Ultimate authority and accountability for the project and delivery on project objectives</a:t>
                      </a:r>
                      <a:endParaRPr lang="en-US" sz="1100" kern="1200" dirty="0">
                        <a:solidFill>
                          <a:schemeClr val="dk1"/>
                        </a:solidFill>
                        <a:latin typeface="+mn-lt"/>
                        <a:ea typeface="+mn-ea"/>
                        <a:cs typeface="Segoe UI" panose="020B0502040204020203" pitchFamily="34" charset="0"/>
                      </a:endParaRPr>
                    </a:p>
                    <a:p>
                      <a:pPr marL="230188" lvl="0" indent="-230188">
                        <a:buFont typeface="Arial" panose="020B0604020202020204" pitchFamily="34" charset="0"/>
                        <a:buChar char="•"/>
                      </a:pPr>
                      <a:r>
                        <a:rPr lang="en-GB" sz="1100" kern="1200" dirty="0">
                          <a:solidFill>
                            <a:schemeClr val="dk1"/>
                          </a:solidFill>
                          <a:latin typeface="+mn-lt"/>
                          <a:ea typeface="+mn-ea"/>
                          <a:cs typeface="Segoe UI" panose="020B0502040204020203" pitchFamily="34" charset="0"/>
                        </a:rPr>
                        <a:t>Helps</a:t>
                      </a:r>
                      <a:r>
                        <a:rPr lang="en-GB" sz="1100" kern="1200" baseline="0" dirty="0">
                          <a:solidFill>
                            <a:schemeClr val="dk1"/>
                          </a:solidFill>
                          <a:latin typeface="+mn-lt"/>
                          <a:ea typeface="+mn-ea"/>
                          <a:cs typeface="Segoe UI" panose="020B0502040204020203" pitchFamily="34" charset="0"/>
                        </a:rPr>
                        <a:t> </a:t>
                      </a:r>
                      <a:r>
                        <a:rPr lang="en-GB" sz="1100" kern="1200" dirty="0">
                          <a:solidFill>
                            <a:schemeClr val="dk1"/>
                          </a:solidFill>
                          <a:latin typeface="+mn-lt"/>
                          <a:ea typeface="+mn-ea"/>
                          <a:cs typeface="Segoe UI" panose="020B0502040204020203" pitchFamily="34" charset="0"/>
                        </a:rPr>
                        <a:t>resolve issues escalated by project team</a:t>
                      </a:r>
                      <a:endParaRPr lang="en-US" sz="1100" kern="1200" dirty="0">
                        <a:solidFill>
                          <a:schemeClr val="dk1"/>
                        </a:solidFill>
                        <a:latin typeface="+mn-lt"/>
                        <a:ea typeface="+mn-ea"/>
                        <a:cs typeface="Segoe UI" panose="020B0502040204020203" pitchFamily="34" charset="0"/>
                      </a:endParaRPr>
                    </a:p>
                    <a:p>
                      <a:pPr marL="230188" lvl="0" indent="-230188">
                        <a:buFont typeface="Arial" panose="020B0604020202020204" pitchFamily="34" charset="0"/>
                        <a:buChar char="•"/>
                      </a:pPr>
                      <a:r>
                        <a:rPr lang="en-GB" sz="1100" kern="1200" dirty="0">
                          <a:solidFill>
                            <a:schemeClr val="dk1"/>
                          </a:solidFill>
                          <a:latin typeface="+mn-lt"/>
                          <a:ea typeface="+mn-ea"/>
                          <a:cs typeface="Segoe UI" panose="020B0502040204020203" pitchFamily="34" charset="0"/>
                        </a:rPr>
                        <a:t>Sponsors communication within the company regarding project goals and deliverables</a:t>
                      </a:r>
                      <a:endParaRPr lang="en-US" sz="1100" kern="1200" dirty="0">
                        <a:solidFill>
                          <a:schemeClr val="dk1"/>
                        </a:solidFill>
                        <a:latin typeface="+mn-lt"/>
                        <a:ea typeface="+mn-ea"/>
                        <a:cs typeface="Segoe UI" panose="020B0502040204020203" pitchFamily="34" charset="0"/>
                      </a:endParaRPr>
                    </a:p>
                    <a:p>
                      <a:pPr marL="230188" lvl="0" indent="-230188">
                        <a:buFont typeface="Arial" panose="020B0604020202020204" pitchFamily="34" charset="0"/>
                        <a:buChar char="•"/>
                      </a:pPr>
                      <a:r>
                        <a:rPr lang="en-GB" sz="1100" kern="1200" dirty="0">
                          <a:solidFill>
                            <a:schemeClr val="dk1"/>
                          </a:solidFill>
                          <a:latin typeface="+mn-lt"/>
                          <a:ea typeface="+mn-ea"/>
                          <a:cs typeface="Segoe UI" panose="020B0502040204020203" pitchFamily="34" charset="0"/>
                        </a:rPr>
                        <a:t>Provides guidance and clarity regarding overall security strategy, standards and policies for the organization</a:t>
                      </a:r>
                      <a:endParaRPr lang="de-AT" sz="1100" kern="1200" dirty="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285750" lvl="0" indent="-285750">
                        <a:buFont typeface="Arial" panose="020B0604020202020204" pitchFamily="34" charset="0"/>
                        <a:buChar char="•"/>
                      </a:pPr>
                      <a:endParaRPr lang="de-AT" sz="1100" kern="1200" dirty="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285750" lvl="0" indent="-285750">
                        <a:buFont typeface="Arial" panose="020B0604020202020204" pitchFamily="34" charset="0"/>
                        <a:buChar char="•"/>
                      </a:pPr>
                      <a:endParaRPr lang="de-AT" sz="1100" kern="120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2922273546"/>
                  </a:ext>
                </a:extLst>
              </a:tr>
              <a:tr h="1388983">
                <a:tc>
                  <a:txBody>
                    <a:bodyPr/>
                    <a:lstStyle/>
                    <a:p>
                      <a:r>
                        <a:rPr lang="en-US" sz="1100">
                          <a:latin typeface="+mn-lt"/>
                          <a:cs typeface="Segoe UI" panose="020B0502040204020203" pitchFamily="34" charset="0"/>
                        </a:rPr>
                        <a:t>Project Manager</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60000"/>
                        <a:lumOff val="40000"/>
                      </a:schemeClr>
                    </a:solidFill>
                  </a:tcPr>
                </a:tc>
                <a:tc>
                  <a:txBody>
                    <a:bodyPr/>
                    <a:lstStyle/>
                    <a:p>
                      <a:pPr marL="230188" marR="0" lvl="0" indent="-230188"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GB" sz="1100" kern="1200" dirty="0">
                          <a:solidFill>
                            <a:schemeClr val="dk1"/>
                          </a:solidFill>
                          <a:latin typeface="+mn-lt"/>
                          <a:ea typeface="+mn-ea"/>
                          <a:cs typeface="Segoe UI" panose="020B0502040204020203" pitchFamily="34" charset="0"/>
                        </a:rPr>
                        <a:t>Coordinates partner and working teams engaged in the project</a:t>
                      </a:r>
                    </a:p>
                    <a:p>
                      <a:pPr marL="230188" marR="0" lvl="0" indent="-230188"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GB" sz="1100" kern="1200" dirty="0">
                          <a:solidFill>
                            <a:schemeClr val="dk1"/>
                          </a:solidFill>
                          <a:latin typeface="+mn-lt"/>
                          <a:ea typeface="+mn-ea"/>
                          <a:cs typeface="Segoe UI" panose="020B0502040204020203" pitchFamily="34" charset="0"/>
                        </a:rPr>
                        <a:t>Schedules all meetings with appropriate resources</a:t>
                      </a:r>
                    </a:p>
                    <a:p>
                      <a:pPr marL="230188" marR="0" lvl="0" indent="-230188"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GB" sz="1100" kern="1200" dirty="0">
                          <a:solidFill>
                            <a:schemeClr val="dk1"/>
                          </a:solidFill>
                          <a:latin typeface="+mn-lt"/>
                          <a:ea typeface="+mn-ea"/>
                          <a:cs typeface="Segoe UI" panose="020B0502040204020203" pitchFamily="34" charset="0"/>
                        </a:rPr>
                        <a:t>Is the central point for dissemination of the engagement deliverables</a:t>
                      </a:r>
                      <a:endParaRPr lang="en-US" sz="1100" kern="1200" dirty="0">
                        <a:solidFill>
                          <a:schemeClr val="dk1"/>
                        </a:solidFill>
                        <a:latin typeface="+mn-lt"/>
                        <a:ea typeface="+mn-ea"/>
                        <a:cs typeface="Segoe UI" panose="020B0502040204020203" pitchFamily="34" charset="0"/>
                      </a:endParaRPr>
                    </a:p>
                    <a:p>
                      <a:pPr marL="230188" marR="0" lvl="0" indent="-230188">
                        <a:lnSpc>
                          <a:spcPct val="107000"/>
                        </a:lnSpc>
                        <a:spcBef>
                          <a:spcPts val="0"/>
                        </a:spcBef>
                        <a:spcAft>
                          <a:spcPts val="0"/>
                        </a:spcAft>
                        <a:buFont typeface="Arial" panose="020B0604020202020204" pitchFamily="34" charset="0"/>
                        <a:buChar char="•"/>
                      </a:pPr>
                      <a:r>
                        <a:rPr lang="en-GB" sz="1100" kern="1200" dirty="0">
                          <a:solidFill>
                            <a:schemeClr val="dk1"/>
                          </a:solidFill>
                          <a:latin typeface="+mn-lt"/>
                          <a:ea typeface="+mn-ea"/>
                          <a:cs typeface="Segoe UI" panose="020B0502040204020203" pitchFamily="34" charset="0"/>
                        </a:rPr>
                        <a:t>Records and manages</a:t>
                      </a:r>
                      <a:r>
                        <a:rPr lang="en-GB" sz="1100" kern="1200" baseline="0" dirty="0">
                          <a:solidFill>
                            <a:schemeClr val="dk1"/>
                          </a:solidFill>
                          <a:latin typeface="+mn-lt"/>
                          <a:ea typeface="+mn-ea"/>
                          <a:cs typeface="Segoe UI" panose="020B0502040204020203" pitchFamily="34" charset="0"/>
                        </a:rPr>
                        <a:t> </a:t>
                      </a:r>
                      <a:r>
                        <a:rPr lang="en-GB" sz="1100" kern="1200" dirty="0">
                          <a:solidFill>
                            <a:schemeClr val="dk1"/>
                          </a:solidFill>
                          <a:latin typeface="+mn-lt"/>
                          <a:ea typeface="+mn-ea"/>
                          <a:cs typeface="Segoe UI" panose="020B0502040204020203" pitchFamily="34" charset="0"/>
                        </a:rPr>
                        <a:t>project issues, including escalations</a:t>
                      </a:r>
                      <a:endParaRPr lang="en-US" sz="1100" kern="1200" dirty="0">
                        <a:solidFill>
                          <a:schemeClr val="dk1"/>
                        </a:solidFill>
                        <a:latin typeface="+mn-lt"/>
                        <a:ea typeface="+mn-ea"/>
                        <a:cs typeface="Segoe UI" panose="020B0502040204020203" pitchFamily="34" charset="0"/>
                      </a:endParaRPr>
                    </a:p>
                    <a:p>
                      <a:pPr marL="230188" marR="0" lvl="0" indent="-230188">
                        <a:lnSpc>
                          <a:spcPct val="107000"/>
                        </a:lnSpc>
                        <a:spcBef>
                          <a:spcPts val="0"/>
                        </a:spcBef>
                        <a:spcAft>
                          <a:spcPts val="0"/>
                        </a:spcAft>
                        <a:buFont typeface="Arial" panose="020B0604020202020204" pitchFamily="34" charset="0"/>
                        <a:buChar char="•"/>
                      </a:pPr>
                      <a:r>
                        <a:rPr lang="en-GB" sz="1100" kern="1200" dirty="0">
                          <a:solidFill>
                            <a:schemeClr val="dk1"/>
                          </a:solidFill>
                          <a:latin typeface="+mn-lt"/>
                          <a:ea typeface="+mn-ea"/>
                          <a:cs typeface="Segoe UI" panose="020B0502040204020203" pitchFamily="34" charset="0"/>
                        </a:rPr>
                        <a:t>Liaises with, and provides updates to, project executive sponsors</a:t>
                      </a:r>
                    </a:p>
                    <a:p>
                      <a:pPr marL="230188" marR="0" lvl="0" indent="-230188">
                        <a:lnSpc>
                          <a:spcPct val="107000"/>
                        </a:lnSpc>
                        <a:spcBef>
                          <a:spcPts val="0"/>
                        </a:spcBef>
                        <a:spcAft>
                          <a:spcPts val="0"/>
                        </a:spcAft>
                        <a:buFont typeface="Arial" panose="020B0604020202020204" pitchFamily="34" charset="0"/>
                        <a:buChar char="•"/>
                      </a:pPr>
                      <a:r>
                        <a:rPr lang="de-AT" sz="1100" kern="1200" dirty="0">
                          <a:solidFill>
                            <a:schemeClr val="dk1"/>
                          </a:solidFill>
                          <a:latin typeface="+mn-lt"/>
                          <a:ea typeface="+mn-ea"/>
                          <a:cs typeface="Segoe UI" panose="020B0502040204020203" pitchFamily="34" charset="0"/>
                        </a:rPr>
                        <a:t>Ensures that the on-site requirements are met in time for the 2-day on-site workshops</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342900" marR="0" lvl="0" indent="-342900">
                        <a:lnSpc>
                          <a:spcPct val="107000"/>
                        </a:lnSpc>
                        <a:spcBef>
                          <a:spcPts val="0"/>
                        </a:spcBef>
                        <a:spcAft>
                          <a:spcPts val="0"/>
                        </a:spcAft>
                        <a:buFont typeface="Arial" panose="020B0604020202020204" pitchFamily="34" charset="0"/>
                        <a:buChar char="•"/>
                      </a:pPr>
                      <a:endParaRPr lang="de-AT" sz="1100" kern="120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342900" marR="0" lvl="0" indent="-342900">
                        <a:lnSpc>
                          <a:spcPct val="107000"/>
                        </a:lnSpc>
                        <a:spcBef>
                          <a:spcPts val="0"/>
                        </a:spcBef>
                        <a:spcAft>
                          <a:spcPts val="0"/>
                        </a:spcAft>
                        <a:buFont typeface="Arial" panose="020B0604020202020204" pitchFamily="34" charset="0"/>
                        <a:buChar char="•"/>
                      </a:pPr>
                      <a:endParaRPr lang="de-AT" sz="1100" kern="120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1453323797"/>
                  </a:ext>
                </a:extLst>
              </a:tr>
              <a:tr h="1304197">
                <a:tc>
                  <a:txBody>
                    <a:bodyPr/>
                    <a:lstStyle/>
                    <a:p>
                      <a:r>
                        <a:rPr lang="en-US" sz="1100" dirty="0">
                          <a:latin typeface="+mn-lt"/>
                          <a:cs typeface="Segoe UI" panose="020B0502040204020203" pitchFamily="34" charset="0"/>
                        </a:rPr>
                        <a:t>Enterprise, Compliance and/or Privacy Architects</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60000"/>
                        <a:lumOff val="40000"/>
                      </a:schemeClr>
                    </a:solidFill>
                  </a:tcPr>
                </a:tc>
                <a:tc>
                  <a:txBody>
                    <a:bodyPr/>
                    <a:lstStyle/>
                    <a:p>
                      <a:pPr marL="230188" lvl="0" indent="-230188">
                        <a:buFont typeface="Arial" panose="020B0604020202020204" pitchFamily="34" charset="0"/>
                        <a:buChar char="•"/>
                      </a:pPr>
                      <a:r>
                        <a:rPr lang="en-GB" sz="1100" kern="1200" dirty="0">
                          <a:solidFill>
                            <a:schemeClr val="dk1"/>
                          </a:solidFill>
                          <a:latin typeface="+mn-lt"/>
                          <a:ea typeface="+mn-ea"/>
                          <a:cs typeface="Segoe UI" panose="020B0502040204020203" pitchFamily="34" charset="0"/>
                        </a:rPr>
                        <a:t>Responsible for compliance and privacy strategy defined by the organization</a:t>
                      </a:r>
                      <a:endParaRPr lang="en-US" sz="1100" kern="1200" dirty="0">
                        <a:solidFill>
                          <a:schemeClr val="dk1"/>
                        </a:solidFill>
                        <a:latin typeface="+mn-lt"/>
                        <a:ea typeface="+mn-ea"/>
                        <a:cs typeface="Segoe UI" panose="020B0502040204020203" pitchFamily="34" charset="0"/>
                      </a:endParaRPr>
                    </a:p>
                    <a:p>
                      <a:pPr marL="230188" lvl="0" indent="-230188">
                        <a:buFont typeface="Arial" panose="020B0604020202020204" pitchFamily="34" charset="0"/>
                        <a:buChar char="•"/>
                      </a:pPr>
                      <a:r>
                        <a:rPr lang="en-GB" sz="1100" kern="1200" dirty="0">
                          <a:solidFill>
                            <a:schemeClr val="dk1"/>
                          </a:solidFill>
                          <a:latin typeface="+mn-lt"/>
                          <a:ea typeface="+mn-ea"/>
                          <a:cs typeface="Segoe UI" panose="020B0502040204020203" pitchFamily="34" charset="0"/>
                        </a:rPr>
                        <a:t>Analyses and chooses products for the organization that meets business goals</a:t>
                      </a:r>
                      <a:endParaRPr lang="en-US" sz="1100" kern="1200" dirty="0">
                        <a:solidFill>
                          <a:schemeClr val="dk1"/>
                        </a:solidFill>
                        <a:latin typeface="+mn-lt"/>
                        <a:ea typeface="+mn-ea"/>
                        <a:cs typeface="Segoe UI" panose="020B0502040204020203" pitchFamily="34" charset="0"/>
                      </a:endParaRPr>
                    </a:p>
                    <a:p>
                      <a:pPr marL="230188" lvl="0" indent="-230188">
                        <a:buFont typeface="Arial" panose="020B0604020202020204" pitchFamily="34" charset="0"/>
                        <a:buChar char="•"/>
                      </a:pPr>
                      <a:r>
                        <a:rPr lang="en-US" sz="1100" kern="1200" dirty="0">
                          <a:solidFill>
                            <a:schemeClr val="dk1"/>
                          </a:solidFill>
                          <a:latin typeface="+mn-lt"/>
                          <a:ea typeface="+mn-ea"/>
                          <a:cs typeface="Segoe UI" panose="020B0502040204020203" pitchFamily="34" charset="0"/>
                        </a:rPr>
                        <a:t>Accountable for creating and maintaining the compliance architecture</a:t>
                      </a:r>
                    </a:p>
                    <a:p>
                      <a:pPr marL="230188" lvl="0" indent="-230188">
                        <a:buFont typeface="Arial" panose="020B0604020202020204" pitchFamily="34" charset="0"/>
                        <a:buChar char="•"/>
                      </a:pPr>
                      <a:r>
                        <a:rPr lang="en-GB" sz="1100" kern="1200" dirty="0">
                          <a:solidFill>
                            <a:schemeClr val="dk1"/>
                          </a:solidFill>
                          <a:latin typeface="+mn-lt"/>
                          <a:ea typeface="+mn-ea"/>
                          <a:cs typeface="Segoe UI" panose="020B0502040204020203" pitchFamily="34" charset="0"/>
                        </a:rPr>
                        <a:t>Responsible for operation of compliance</a:t>
                      </a:r>
                      <a:r>
                        <a:rPr lang="en-GB" sz="1100" kern="1200" baseline="0" dirty="0">
                          <a:solidFill>
                            <a:schemeClr val="dk1"/>
                          </a:solidFill>
                          <a:latin typeface="+mn-lt"/>
                          <a:ea typeface="+mn-ea"/>
                          <a:cs typeface="Segoe UI" panose="020B0502040204020203" pitchFamily="34" charset="0"/>
                        </a:rPr>
                        <a:t> and privacy</a:t>
                      </a:r>
                      <a:r>
                        <a:rPr lang="en-GB" sz="1100" kern="1200" dirty="0">
                          <a:solidFill>
                            <a:schemeClr val="dk1"/>
                          </a:solidFill>
                          <a:latin typeface="+mn-lt"/>
                          <a:ea typeface="+mn-ea"/>
                          <a:cs typeface="Segoe UI" panose="020B0502040204020203" pitchFamily="34" charset="0"/>
                        </a:rPr>
                        <a:t> products</a:t>
                      </a:r>
                    </a:p>
                    <a:p>
                      <a:pPr marL="230188" marR="0" lvl="0" indent="-2301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kern="1200" dirty="0">
                          <a:solidFill>
                            <a:schemeClr val="dk1"/>
                          </a:solidFill>
                          <a:latin typeface="+mn-lt"/>
                          <a:ea typeface="+mn-ea"/>
                          <a:cs typeface="Segoe UI" panose="020B0502040204020203" pitchFamily="34" charset="0"/>
                        </a:rPr>
                        <a:t>Provides insights into current and planned compliance and privacy guidelines, requirements and standards for the organization</a:t>
                      </a:r>
                      <a:endParaRPr lang="en-US" sz="1100" kern="1200" dirty="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1749767623"/>
                  </a:ext>
                </a:extLst>
              </a:tr>
              <a:tr h="958506">
                <a:tc>
                  <a:txBody>
                    <a:bodyPr/>
                    <a:lstStyle/>
                    <a:p>
                      <a:r>
                        <a:rPr lang="en-US" sz="1100" dirty="0">
                          <a:latin typeface="+mn-lt"/>
                          <a:cs typeface="Segoe UI" panose="020B0502040204020203" pitchFamily="34" charset="0"/>
                        </a:rPr>
                        <a:t>Privacy &amp; Compliance Specialists</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60000"/>
                        <a:lumOff val="40000"/>
                      </a:schemeClr>
                    </a:solidFill>
                  </a:tcPr>
                </a:tc>
                <a:tc>
                  <a:txBody>
                    <a:bodyPr/>
                    <a:lstStyle/>
                    <a:p>
                      <a:pPr marL="230188" lvl="0" indent="-230188">
                        <a:buFont typeface="Arial" panose="020B0604020202020204" pitchFamily="34" charset="0"/>
                        <a:buChar char="•"/>
                      </a:pPr>
                      <a:r>
                        <a:rPr lang="en-GB" sz="1100" kern="1200" dirty="0">
                          <a:solidFill>
                            <a:schemeClr val="dk1"/>
                          </a:solidFill>
                          <a:latin typeface="+mn-lt"/>
                          <a:ea typeface="+mn-ea"/>
                          <a:cs typeface="Segoe UI" panose="020B0502040204020203" pitchFamily="34" charset="0"/>
                        </a:rPr>
                        <a:t>Responsible </a:t>
                      </a:r>
                      <a:r>
                        <a:rPr lang="en-US" sz="1100" kern="1200" dirty="0">
                          <a:solidFill>
                            <a:schemeClr val="dk1"/>
                          </a:solidFill>
                          <a:latin typeface="+mn-lt"/>
                          <a:ea typeface="+mn-ea"/>
                          <a:cs typeface="Segoe UI" panose="020B0502040204020203" pitchFamily="34" charset="0"/>
                        </a:rPr>
                        <a:t>the deployment, operations and maintenance of security solutions</a:t>
                      </a:r>
                    </a:p>
                    <a:p>
                      <a:pPr marL="230188" lvl="0" indent="-230188">
                        <a:buFont typeface="Arial" panose="020B0604020202020204" pitchFamily="34" charset="0"/>
                        <a:buChar char="•"/>
                      </a:pPr>
                      <a:r>
                        <a:rPr lang="en-US" sz="1100" kern="1200" dirty="0">
                          <a:solidFill>
                            <a:schemeClr val="dk1"/>
                          </a:solidFill>
                          <a:latin typeface="+mn-lt"/>
                          <a:ea typeface="+mn-ea"/>
                          <a:cs typeface="Segoe UI" panose="020B0502040204020203" pitchFamily="34" charset="0"/>
                        </a:rPr>
                        <a:t>Provides technical knowledge on how existing security controls have been implemented</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285750" indent="-285750">
                        <a:buFont typeface="Arial" panose="020B0604020202020204" pitchFamily="34" charset="0"/>
                        <a:buChar char="•"/>
                      </a:pPr>
                      <a:endParaRPr lang="en-US" sz="1100" kern="120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285750" indent="-285750">
                        <a:buFont typeface="Arial" panose="020B0604020202020204" pitchFamily="34" charset="0"/>
                        <a:buChar char="•"/>
                      </a:pPr>
                      <a:endParaRPr lang="en-US" sz="1100" kern="1200" dirty="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2993970456"/>
                  </a:ext>
                </a:extLst>
              </a:tr>
            </a:tbl>
          </a:graphicData>
        </a:graphic>
      </p:graphicFrame>
      <p:pic>
        <p:nvPicPr>
          <p:cNvPr id="2" name="Picture 1"/>
          <p:cNvPicPr>
            <a:picLocks noChangeAspect="1"/>
          </p:cNvPicPr>
          <p:nvPr/>
        </p:nvPicPr>
        <p:blipFill>
          <a:blip r:embed="rId3"/>
          <a:stretch>
            <a:fillRect/>
          </a:stretch>
        </p:blipFill>
        <p:spPr>
          <a:xfrm>
            <a:off x="168107" y="1093817"/>
            <a:ext cx="209690" cy="223440"/>
          </a:xfrm>
          <a:prstGeom prst="rect">
            <a:avLst/>
          </a:prstGeom>
        </p:spPr>
      </p:pic>
      <p:pic>
        <p:nvPicPr>
          <p:cNvPr id="3" name="Picture 2"/>
          <p:cNvPicPr>
            <a:picLocks noChangeAspect="1"/>
          </p:cNvPicPr>
          <p:nvPr/>
        </p:nvPicPr>
        <p:blipFill>
          <a:blip r:embed="rId4"/>
          <a:stretch>
            <a:fillRect/>
          </a:stretch>
        </p:blipFill>
        <p:spPr>
          <a:xfrm>
            <a:off x="3106270" y="1079565"/>
            <a:ext cx="179344" cy="226129"/>
          </a:xfrm>
          <a:prstGeom prst="rect">
            <a:avLst/>
          </a:prstGeom>
        </p:spPr>
      </p:pic>
      <p:pic>
        <p:nvPicPr>
          <p:cNvPr id="6" name="Picture 5"/>
          <p:cNvPicPr>
            <a:picLocks noChangeAspect="1"/>
          </p:cNvPicPr>
          <p:nvPr/>
        </p:nvPicPr>
        <p:blipFill>
          <a:blip r:embed="rId5"/>
          <a:stretch>
            <a:fillRect/>
          </a:stretch>
        </p:blipFill>
        <p:spPr>
          <a:xfrm>
            <a:off x="7092474" y="1082895"/>
            <a:ext cx="238225" cy="234362"/>
          </a:xfrm>
          <a:prstGeom prst="rect">
            <a:avLst/>
          </a:prstGeom>
        </p:spPr>
      </p:pic>
      <p:pic>
        <p:nvPicPr>
          <p:cNvPr id="8" name="Picture 7"/>
          <p:cNvPicPr>
            <a:picLocks noChangeAspect="1"/>
          </p:cNvPicPr>
          <p:nvPr/>
        </p:nvPicPr>
        <p:blipFill>
          <a:blip r:embed="rId6"/>
          <a:stretch>
            <a:fillRect/>
          </a:stretch>
        </p:blipFill>
        <p:spPr>
          <a:xfrm>
            <a:off x="9154912" y="1088095"/>
            <a:ext cx="239650" cy="242343"/>
          </a:xfrm>
          <a:prstGeom prst="rect">
            <a:avLst/>
          </a:prstGeom>
        </p:spPr>
      </p:pic>
      <p:grpSp>
        <p:nvGrpSpPr>
          <p:cNvPr id="11" name="Group 10"/>
          <p:cNvGrpSpPr/>
          <p:nvPr/>
        </p:nvGrpSpPr>
        <p:grpSpPr>
          <a:xfrm>
            <a:off x="10404657" y="488"/>
            <a:ext cx="1786476" cy="1955102"/>
            <a:chOff x="10404657" y="488"/>
            <a:chExt cx="1786476" cy="1955102"/>
          </a:xfrm>
        </p:grpSpPr>
        <p:sp>
          <p:nvSpPr>
            <p:cNvPr id="12" name="Diagonal Stripe 11"/>
            <p:cNvSpPr/>
            <p:nvPr/>
          </p:nvSpPr>
          <p:spPr bwMode="auto">
            <a:xfrm rot="5400000">
              <a:off x="10320344" y="84801"/>
              <a:ext cx="1955102" cy="1786476"/>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de-AT" sz="22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3" name="TextBox 12"/>
            <p:cNvSpPr txBox="1"/>
            <p:nvPr/>
          </p:nvSpPr>
          <p:spPr>
            <a:xfrm rot="2775944">
              <a:off x="10935276" y="510725"/>
              <a:ext cx="1139708" cy="362072"/>
            </a:xfrm>
            <a:prstGeom prst="rect">
              <a:avLst/>
            </a:prstGeom>
            <a:noFill/>
          </p:spPr>
          <p:txBody>
            <a:bodyPr wrap="non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2353" b="1" i="0" u="none" strike="noStrike" kern="1200" cap="none" spc="-70" normalizeH="0" baseline="0" noProof="0">
                  <a:ln>
                    <a:noFill/>
                  </a:ln>
                  <a:solidFill>
                    <a:srgbClr val="F1EFED"/>
                  </a:solidFill>
                  <a:effectLst/>
                  <a:uLnTx/>
                  <a:uFillTx/>
                  <a:latin typeface="Segoe UI"/>
                  <a:ea typeface="+mn-ea"/>
                  <a:cs typeface="+mn-cs"/>
                </a:rPr>
                <a:t>Example</a:t>
              </a:r>
              <a:endParaRPr kumimoji="0" lang="de-AT" sz="2353" b="1" i="0" u="none" strike="noStrike" kern="1200" cap="none" spc="-70" normalizeH="0" baseline="0" noProof="0">
                <a:ln>
                  <a:noFill/>
                </a:ln>
                <a:solidFill>
                  <a:srgbClr val="F1EFED"/>
                </a:solidFill>
                <a:effectLst/>
                <a:uLnTx/>
                <a:uFillTx/>
                <a:latin typeface="Segoe UI"/>
                <a:ea typeface="+mn-ea"/>
                <a:cs typeface="+mn-cs"/>
              </a:endParaRPr>
            </a:p>
          </p:txBody>
        </p:sp>
      </p:grpSp>
    </p:spTree>
    <p:extLst>
      <p:ext uri="{BB962C8B-B14F-4D97-AF65-F5344CB8AC3E}">
        <p14:creationId xmlns:p14="http://schemas.microsoft.com/office/powerpoint/2010/main" val="3800891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Partner Team - Workshop Attendees</a:t>
            </a:r>
            <a:endParaRPr lang="de-AT" sz="4000" spc="-100" dirty="0">
              <a:ln w="3175">
                <a:noFill/>
              </a:ln>
              <a:solidFill>
                <a:srgbClr val="6E6E73"/>
              </a:solidFill>
              <a:latin typeface="Segoe UI Light"/>
              <a:ea typeface="ＭＳ Ｐゴシック" charset="0"/>
              <a:cs typeface="Segoe U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55129850"/>
              </p:ext>
            </p:extLst>
          </p:nvPr>
        </p:nvGraphicFramePr>
        <p:xfrm>
          <a:off x="1" y="1008000"/>
          <a:ext cx="12191132" cy="5472094"/>
        </p:xfrm>
        <a:graphic>
          <a:graphicData uri="http://schemas.openxmlformats.org/drawingml/2006/table">
            <a:tbl>
              <a:tblPr firstRow="1" bandRow="1">
                <a:tableStyleId>{5C22544A-7EE6-4342-B048-85BDC9FD1C3A}</a:tableStyleId>
              </a:tblPr>
              <a:tblGrid>
                <a:gridCol w="1337085">
                  <a:extLst>
                    <a:ext uri="{9D8B030D-6E8A-4147-A177-3AD203B41FA5}">
                      <a16:colId xmlns:a16="http://schemas.microsoft.com/office/drawing/2014/main" val="2437126474"/>
                    </a:ext>
                  </a:extLst>
                </a:gridCol>
                <a:gridCol w="5161180">
                  <a:extLst>
                    <a:ext uri="{9D8B030D-6E8A-4147-A177-3AD203B41FA5}">
                      <a16:colId xmlns:a16="http://schemas.microsoft.com/office/drawing/2014/main" val="3476953438"/>
                    </a:ext>
                  </a:extLst>
                </a:gridCol>
                <a:gridCol w="2302219">
                  <a:extLst>
                    <a:ext uri="{9D8B030D-6E8A-4147-A177-3AD203B41FA5}">
                      <a16:colId xmlns:a16="http://schemas.microsoft.com/office/drawing/2014/main" val="1785450377"/>
                    </a:ext>
                  </a:extLst>
                </a:gridCol>
                <a:gridCol w="3390648">
                  <a:extLst>
                    <a:ext uri="{9D8B030D-6E8A-4147-A177-3AD203B41FA5}">
                      <a16:colId xmlns:a16="http://schemas.microsoft.com/office/drawing/2014/main" val="239272736"/>
                    </a:ext>
                  </a:extLst>
                </a:gridCol>
              </a:tblGrid>
              <a:tr h="0">
                <a:tc>
                  <a:txBody>
                    <a:bodyPr/>
                    <a:lstStyle/>
                    <a:p>
                      <a:pPr marL="0" algn="ctr" defTabSz="914400" rtl="0" eaLnBrk="1" latinLnBrk="0" hangingPunct="1"/>
                      <a:r>
                        <a:rPr lang="en-US" sz="2000" b="0" kern="1200" dirty="0">
                          <a:solidFill>
                            <a:schemeClr val="lt1"/>
                          </a:solidFill>
                          <a:latin typeface="+mj-lt"/>
                          <a:ea typeface="+mn-ea"/>
                          <a:cs typeface="Segoe UI Semilight" panose="020B0402040204020203" pitchFamily="34" charset="0"/>
                        </a:rPr>
                        <a:t>  Role</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914400" rtl="0" eaLnBrk="1" latinLnBrk="0" hangingPunct="1"/>
                      <a:r>
                        <a:rPr lang="en-US" sz="2000" b="0" kern="1200" dirty="0">
                          <a:solidFill>
                            <a:schemeClr val="lt1"/>
                          </a:solidFill>
                          <a:latin typeface="+mj-lt"/>
                          <a:ea typeface="+mn-ea"/>
                          <a:cs typeface="Segoe UI Semilight" panose="020B0402040204020203" pitchFamily="34" charset="0"/>
                        </a:rPr>
                        <a:t>Description</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914400" rtl="0" eaLnBrk="1" latinLnBrk="0" hangingPunct="1"/>
                      <a:r>
                        <a:rPr lang="en-US" sz="2000" b="0" kern="1200" dirty="0">
                          <a:solidFill>
                            <a:schemeClr val="lt1"/>
                          </a:solidFill>
                          <a:latin typeface="+mj-lt"/>
                          <a:ea typeface="+mn-ea"/>
                          <a:cs typeface="Segoe UI Semilight" panose="020B0402040204020203" pitchFamily="34" charset="0"/>
                        </a:rPr>
                        <a:t>Title</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914400" rtl="0" eaLnBrk="1" latinLnBrk="0" hangingPunct="1"/>
                      <a:r>
                        <a:rPr lang="en-US" sz="2000" b="0" kern="1200" dirty="0">
                          <a:solidFill>
                            <a:schemeClr val="lt1"/>
                          </a:solidFill>
                          <a:latin typeface="+mj-lt"/>
                          <a:ea typeface="+mn-ea"/>
                          <a:cs typeface="Segoe UI Semilight" panose="020B0402040204020203" pitchFamily="34" charset="0"/>
                        </a:rPr>
                        <a:t> Contact information</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4012777360"/>
                  </a:ext>
                </a:extLst>
              </a:tr>
              <a:tr h="2537927">
                <a:tc>
                  <a:txBody>
                    <a:bodyPr/>
                    <a:lstStyle/>
                    <a:p>
                      <a:r>
                        <a:rPr lang="en-US" sz="1200" dirty="0">
                          <a:latin typeface="+mn-lt"/>
                          <a:cs typeface="Segoe UI" panose="020B0502040204020203" pitchFamily="34" charset="0"/>
                        </a:rPr>
                        <a:t>Project / Engagement Manager</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60000"/>
                        <a:lumOff val="40000"/>
                      </a:schemeClr>
                    </a:solidFill>
                  </a:tcPr>
                </a:tc>
                <a:tc>
                  <a:txBody>
                    <a:bodyPr/>
                    <a:lstStyle/>
                    <a:p>
                      <a:pPr marL="342900" marR="0" lvl="0" indent="-342900">
                        <a:lnSpc>
                          <a:spcPct val="107000"/>
                        </a:lnSpc>
                        <a:spcBef>
                          <a:spcPts val="0"/>
                        </a:spcBef>
                        <a:spcAft>
                          <a:spcPts val="0"/>
                        </a:spcAft>
                        <a:buFont typeface="Arial" panose="020B0604020202020204" pitchFamily="34" charset="0"/>
                        <a:buChar char="•"/>
                      </a:pPr>
                      <a:r>
                        <a:rPr lang="en-GB" sz="1200" kern="1200" dirty="0">
                          <a:solidFill>
                            <a:schemeClr val="dk1"/>
                          </a:solidFill>
                          <a:latin typeface="+mn-lt"/>
                          <a:ea typeface="+mn-ea"/>
                          <a:cs typeface="Segoe UI" panose="020B0502040204020203" pitchFamily="34" charset="0"/>
                        </a:rPr>
                        <a:t>Develops</a:t>
                      </a:r>
                      <a:r>
                        <a:rPr lang="en-GB" sz="1200" kern="1200" baseline="0" dirty="0">
                          <a:solidFill>
                            <a:schemeClr val="dk1"/>
                          </a:solidFill>
                          <a:latin typeface="+mn-lt"/>
                          <a:ea typeface="+mn-ea"/>
                          <a:cs typeface="Segoe UI" panose="020B0502040204020203" pitchFamily="34" charset="0"/>
                        </a:rPr>
                        <a:t> </a:t>
                      </a:r>
                      <a:r>
                        <a:rPr lang="en-GB" sz="1200" kern="1200" dirty="0">
                          <a:solidFill>
                            <a:schemeClr val="dk1"/>
                          </a:solidFill>
                          <a:latin typeface="+mn-lt"/>
                          <a:ea typeface="+mn-ea"/>
                          <a:cs typeface="Segoe UI" panose="020B0502040204020203" pitchFamily="34" charset="0"/>
                        </a:rPr>
                        <a:t>and maintains project </a:t>
                      </a:r>
                      <a:r>
                        <a:rPr lang="en-US" sz="1200" kern="1200" dirty="0">
                          <a:solidFill>
                            <a:schemeClr val="dk1"/>
                          </a:solidFill>
                          <a:latin typeface="+mn-lt"/>
                          <a:ea typeface="+mn-ea"/>
                          <a:cs typeface="Segoe UI" panose="020B0502040204020203" pitchFamily="34" charset="0"/>
                        </a:rPr>
                        <a:t>timeline</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GB" sz="1200" kern="1200" dirty="0">
                          <a:solidFill>
                            <a:schemeClr val="dk1"/>
                          </a:solidFill>
                          <a:latin typeface="+mn-lt"/>
                          <a:ea typeface="+mn-ea"/>
                          <a:cs typeface="Segoe UI" panose="020B0502040204020203" pitchFamily="34" charset="0"/>
                        </a:rPr>
                        <a:t>Coordinates partner and working teams engaged in the project</a:t>
                      </a:r>
                      <a:endParaRPr lang="en-US" sz="1200" kern="1200" dirty="0">
                        <a:solidFill>
                          <a:schemeClr val="dk1"/>
                        </a:solidFill>
                        <a:latin typeface="+mn-lt"/>
                        <a:ea typeface="+mn-ea"/>
                        <a:cs typeface="Segoe UI" panose="020B0502040204020203" pitchFamily="34" charset="0"/>
                      </a:endParaRPr>
                    </a:p>
                    <a:p>
                      <a:pPr marL="342900" marR="0" lvl="0" indent="-342900">
                        <a:lnSpc>
                          <a:spcPct val="107000"/>
                        </a:lnSpc>
                        <a:spcBef>
                          <a:spcPts val="0"/>
                        </a:spcBef>
                        <a:spcAft>
                          <a:spcPts val="0"/>
                        </a:spcAft>
                        <a:buFont typeface="Arial" panose="020B0604020202020204" pitchFamily="34" charset="0"/>
                        <a:buChar char="•"/>
                      </a:pPr>
                      <a:r>
                        <a:rPr lang="en-GB" sz="1200" kern="1200" dirty="0">
                          <a:solidFill>
                            <a:schemeClr val="dk1"/>
                          </a:solidFill>
                          <a:latin typeface="+mn-lt"/>
                          <a:ea typeface="+mn-ea"/>
                          <a:cs typeface="Segoe UI" panose="020B0502040204020203" pitchFamily="34" charset="0"/>
                        </a:rPr>
                        <a:t>Manages project deliverables </a:t>
                      </a:r>
                    </a:p>
                    <a:p>
                      <a:pPr marL="342900" marR="0" lvl="0" indent="-342900">
                        <a:lnSpc>
                          <a:spcPct val="107000"/>
                        </a:lnSpc>
                        <a:spcBef>
                          <a:spcPts val="0"/>
                        </a:spcBef>
                        <a:spcAft>
                          <a:spcPts val="0"/>
                        </a:spcAft>
                        <a:buFont typeface="Arial" panose="020B0604020202020204" pitchFamily="34" charset="0"/>
                        <a:buChar char="•"/>
                      </a:pPr>
                      <a:r>
                        <a:rPr lang="en-GB" sz="1200" kern="1200" dirty="0">
                          <a:solidFill>
                            <a:schemeClr val="dk1"/>
                          </a:solidFill>
                          <a:latin typeface="+mn-lt"/>
                          <a:ea typeface="+mn-ea"/>
                          <a:cs typeface="Segoe UI" panose="020B0502040204020203" pitchFamily="34" charset="0"/>
                        </a:rPr>
                        <a:t>Records and manages</a:t>
                      </a:r>
                      <a:r>
                        <a:rPr lang="en-GB" sz="1200" kern="1200" baseline="0" dirty="0">
                          <a:solidFill>
                            <a:schemeClr val="dk1"/>
                          </a:solidFill>
                          <a:latin typeface="+mn-lt"/>
                          <a:ea typeface="+mn-ea"/>
                          <a:cs typeface="Segoe UI" panose="020B0502040204020203" pitchFamily="34" charset="0"/>
                        </a:rPr>
                        <a:t> </a:t>
                      </a:r>
                      <a:r>
                        <a:rPr lang="en-GB" sz="1200" kern="1200" dirty="0">
                          <a:solidFill>
                            <a:schemeClr val="dk1"/>
                          </a:solidFill>
                          <a:latin typeface="+mn-lt"/>
                          <a:ea typeface="+mn-ea"/>
                          <a:cs typeface="Segoe UI" panose="020B0502040204020203" pitchFamily="34" charset="0"/>
                        </a:rPr>
                        <a:t>project issues, including escalations</a:t>
                      </a:r>
                      <a:endParaRPr lang="en-US" sz="1200" kern="1200" dirty="0">
                        <a:solidFill>
                          <a:schemeClr val="dk1"/>
                        </a:solidFill>
                        <a:latin typeface="+mn-lt"/>
                        <a:ea typeface="+mn-ea"/>
                        <a:cs typeface="Segoe UI" panose="020B0502040204020203" pitchFamily="34" charset="0"/>
                      </a:endParaRPr>
                    </a:p>
                    <a:p>
                      <a:pPr marL="342900" marR="0" lvl="0" indent="-342900">
                        <a:lnSpc>
                          <a:spcPct val="107000"/>
                        </a:lnSpc>
                        <a:spcBef>
                          <a:spcPts val="0"/>
                        </a:spcBef>
                        <a:spcAft>
                          <a:spcPts val="0"/>
                        </a:spcAft>
                        <a:buFont typeface="Arial" panose="020B0604020202020204" pitchFamily="34" charset="0"/>
                        <a:buChar char="•"/>
                      </a:pPr>
                      <a:r>
                        <a:rPr lang="en-GB" sz="1200" kern="1200" dirty="0">
                          <a:solidFill>
                            <a:schemeClr val="dk1"/>
                          </a:solidFill>
                          <a:latin typeface="+mn-lt"/>
                          <a:ea typeface="+mn-ea"/>
                          <a:cs typeface="Segoe UI" panose="020B0502040204020203" pitchFamily="34" charset="0"/>
                        </a:rPr>
                        <a:t>Liaises with, and provides updates to, customer Project Manager</a:t>
                      </a:r>
                      <a:endParaRPr lang="de-AT" sz="1200" kern="1200" dirty="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342900" marR="0" lvl="0" indent="-342900">
                        <a:lnSpc>
                          <a:spcPct val="107000"/>
                        </a:lnSpc>
                        <a:spcBef>
                          <a:spcPts val="0"/>
                        </a:spcBef>
                        <a:spcAft>
                          <a:spcPts val="0"/>
                        </a:spcAft>
                        <a:buFont typeface="Arial" panose="020B0604020202020204" pitchFamily="34" charset="0"/>
                        <a:buChar char="•"/>
                      </a:pPr>
                      <a:endParaRPr lang="de-AT" sz="1200" kern="1200" dirty="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342900" marR="0" lvl="0" indent="-342900">
                        <a:lnSpc>
                          <a:spcPct val="107000"/>
                        </a:lnSpc>
                        <a:spcBef>
                          <a:spcPts val="0"/>
                        </a:spcBef>
                        <a:spcAft>
                          <a:spcPts val="0"/>
                        </a:spcAft>
                        <a:buFont typeface="Arial" panose="020B0604020202020204" pitchFamily="34" charset="0"/>
                        <a:buChar char="•"/>
                      </a:pPr>
                      <a:endParaRPr lang="de-AT" sz="1200" kern="120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1453323797"/>
                  </a:ext>
                </a:extLst>
              </a:tr>
              <a:tr h="2537927">
                <a:tc>
                  <a:txBody>
                    <a:bodyPr/>
                    <a:lstStyle/>
                    <a:p>
                      <a:r>
                        <a:rPr lang="en-US" sz="1200" dirty="0">
                          <a:latin typeface="+mn-lt"/>
                          <a:cs typeface="Segoe UI" panose="020B0502040204020203" pitchFamily="34" charset="0"/>
                        </a:rPr>
                        <a:t>Compliance &amp;</a:t>
                      </a:r>
                      <a:r>
                        <a:rPr lang="en-US" sz="1200" baseline="0" dirty="0">
                          <a:latin typeface="+mn-lt"/>
                          <a:cs typeface="Segoe UI" panose="020B0502040204020203" pitchFamily="34" charset="0"/>
                        </a:rPr>
                        <a:t> Privacy</a:t>
                      </a:r>
                      <a:r>
                        <a:rPr lang="en-US" sz="1200" dirty="0">
                          <a:latin typeface="+mn-lt"/>
                          <a:cs typeface="Segoe UI" panose="020B0502040204020203" pitchFamily="34" charset="0"/>
                        </a:rPr>
                        <a:t> Architects / Consultants</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60000"/>
                        <a:lumOff val="40000"/>
                      </a:schemeClr>
                    </a:solidFill>
                  </a:tcPr>
                </a:tc>
                <a:tc>
                  <a:txBody>
                    <a:bodyPr/>
                    <a:lstStyle/>
                    <a:p>
                      <a:pPr marL="285750" lvl="0" indent="-285750">
                        <a:buFont typeface="Arial" panose="020B0604020202020204" pitchFamily="34" charset="0"/>
                        <a:buChar char="•"/>
                      </a:pPr>
                      <a:r>
                        <a:rPr lang="en-US" sz="1200" kern="1200" dirty="0">
                          <a:solidFill>
                            <a:schemeClr val="dk1"/>
                          </a:solidFill>
                          <a:latin typeface="+mn-lt"/>
                          <a:ea typeface="+mn-ea"/>
                          <a:cs typeface="Segoe UI" panose="020B0502040204020203" pitchFamily="34" charset="0"/>
                        </a:rPr>
                        <a:t>Prepares the workshop materials and delivers the 2-day Microsoft GDPR Detailed Assessment</a:t>
                      </a:r>
                    </a:p>
                    <a:p>
                      <a:pPr marL="285750" lvl="0" indent="-285750">
                        <a:buFont typeface="Arial" panose="020B0604020202020204" pitchFamily="34" charset="0"/>
                        <a:buChar char="•"/>
                      </a:pPr>
                      <a:r>
                        <a:rPr lang="en-US" sz="1200" kern="1200" dirty="0">
                          <a:solidFill>
                            <a:schemeClr val="dk1"/>
                          </a:solidFill>
                          <a:latin typeface="+mn-lt"/>
                          <a:ea typeface="+mn-ea"/>
                          <a:cs typeface="Segoe UI" panose="020B0502040204020203" pitchFamily="34" charset="0"/>
                        </a:rPr>
                        <a:t>Accountable for creating the engagement deliverables</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dk1"/>
                        </a:solidFill>
                        <a:latin typeface="+mn-lt"/>
                        <a:ea typeface="+mn-ea"/>
                        <a:cs typeface="Segoe UI" panose="020B0502040204020203"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1749767623"/>
                  </a:ext>
                </a:extLst>
              </a:tr>
            </a:tbl>
          </a:graphicData>
        </a:graphic>
      </p:graphicFrame>
      <p:grpSp>
        <p:nvGrpSpPr>
          <p:cNvPr id="11" name="Group 10"/>
          <p:cNvGrpSpPr/>
          <p:nvPr/>
        </p:nvGrpSpPr>
        <p:grpSpPr>
          <a:xfrm>
            <a:off x="10404657" y="488"/>
            <a:ext cx="1786476" cy="1955102"/>
            <a:chOff x="10404657" y="488"/>
            <a:chExt cx="1786476" cy="1955102"/>
          </a:xfrm>
        </p:grpSpPr>
        <p:sp>
          <p:nvSpPr>
            <p:cNvPr id="12" name="Diagonal Stripe 11"/>
            <p:cNvSpPr/>
            <p:nvPr/>
          </p:nvSpPr>
          <p:spPr bwMode="auto">
            <a:xfrm rot="5400000">
              <a:off x="10320344" y="84801"/>
              <a:ext cx="1955102" cy="1786476"/>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de-AT" sz="22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3" name="TextBox 12"/>
            <p:cNvSpPr txBox="1"/>
            <p:nvPr/>
          </p:nvSpPr>
          <p:spPr>
            <a:xfrm rot="2775944">
              <a:off x="10935276" y="510725"/>
              <a:ext cx="1139708" cy="362072"/>
            </a:xfrm>
            <a:prstGeom prst="rect">
              <a:avLst/>
            </a:prstGeom>
            <a:noFill/>
          </p:spPr>
          <p:txBody>
            <a:bodyPr wrap="non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2353" b="1" i="0" u="none" strike="noStrike" kern="1200" cap="none" spc="-70" normalizeH="0" baseline="0" noProof="0">
                  <a:ln>
                    <a:noFill/>
                  </a:ln>
                  <a:solidFill>
                    <a:srgbClr val="F1EFED"/>
                  </a:solidFill>
                  <a:effectLst/>
                  <a:uLnTx/>
                  <a:uFillTx/>
                  <a:latin typeface="Segoe UI"/>
                  <a:ea typeface="+mn-ea"/>
                  <a:cs typeface="+mn-cs"/>
                </a:rPr>
                <a:t>Example</a:t>
              </a:r>
              <a:endParaRPr kumimoji="0" lang="de-AT" sz="2353" b="1" i="0" u="none" strike="noStrike" kern="1200" cap="none" spc="-70" normalizeH="0" baseline="0" noProof="0">
                <a:ln>
                  <a:noFill/>
                </a:ln>
                <a:solidFill>
                  <a:srgbClr val="F1EFED"/>
                </a:solidFill>
                <a:effectLst/>
                <a:uLnTx/>
                <a:uFillTx/>
                <a:latin typeface="Segoe UI"/>
                <a:ea typeface="+mn-ea"/>
                <a:cs typeface="+mn-cs"/>
              </a:endParaRPr>
            </a:p>
          </p:txBody>
        </p:sp>
      </p:grpSp>
      <p:pic>
        <p:nvPicPr>
          <p:cNvPr id="14" name="Picture 13">
            <a:extLst>
              <a:ext uri="{FF2B5EF4-FFF2-40B4-BE49-F238E27FC236}">
                <a16:creationId xmlns:a16="http://schemas.microsoft.com/office/drawing/2014/main" id="{604620B6-9E5B-430D-A46F-2611B2048347}"/>
              </a:ext>
            </a:extLst>
          </p:cNvPr>
          <p:cNvPicPr>
            <a:picLocks noChangeAspect="1"/>
          </p:cNvPicPr>
          <p:nvPr/>
        </p:nvPicPr>
        <p:blipFill>
          <a:blip r:embed="rId3"/>
          <a:stretch>
            <a:fillRect/>
          </a:stretch>
        </p:blipFill>
        <p:spPr>
          <a:xfrm>
            <a:off x="168107" y="1093817"/>
            <a:ext cx="209690" cy="223440"/>
          </a:xfrm>
          <a:prstGeom prst="rect">
            <a:avLst/>
          </a:prstGeom>
        </p:spPr>
      </p:pic>
      <p:pic>
        <p:nvPicPr>
          <p:cNvPr id="15" name="Picture 14">
            <a:extLst>
              <a:ext uri="{FF2B5EF4-FFF2-40B4-BE49-F238E27FC236}">
                <a16:creationId xmlns:a16="http://schemas.microsoft.com/office/drawing/2014/main" id="{80FCD263-2C64-416D-AE13-9E00C8B9DBF2}"/>
              </a:ext>
            </a:extLst>
          </p:cNvPr>
          <p:cNvPicPr>
            <a:picLocks noChangeAspect="1"/>
          </p:cNvPicPr>
          <p:nvPr/>
        </p:nvPicPr>
        <p:blipFill>
          <a:blip r:embed="rId4"/>
          <a:stretch>
            <a:fillRect/>
          </a:stretch>
        </p:blipFill>
        <p:spPr>
          <a:xfrm>
            <a:off x="3106270" y="1079565"/>
            <a:ext cx="179344" cy="226129"/>
          </a:xfrm>
          <a:prstGeom prst="rect">
            <a:avLst/>
          </a:prstGeom>
        </p:spPr>
      </p:pic>
      <p:pic>
        <p:nvPicPr>
          <p:cNvPr id="16" name="Picture 15">
            <a:extLst>
              <a:ext uri="{FF2B5EF4-FFF2-40B4-BE49-F238E27FC236}">
                <a16:creationId xmlns:a16="http://schemas.microsoft.com/office/drawing/2014/main" id="{0D06C9F8-4011-4808-B0B1-246ECCC1DD87}"/>
              </a:ext>
            </a:extLst>
          </p:cNvPr>
          <p:cNvPicPr>
            <a:picLocks noChangeAspect="1"/>
          </p:cNvPicPr>
          <p:nvPr/>
        </p:nvPicPr>
        <p:blipFill>
          <a:blip r:embed="rId5"/>
          <a:stretch>
            <a:fillRect/>
          </a:stretch>
        </p:blipFill>
        <p:spPr>
          <a:xfrm>
            <a:off x="7092474" y="1082895"/>
            <a:ext cx="238225" cy="234362"/>
          </a:xfrm>
          <a:prstGeom prst="rect">
            <a:avLst/>
          </a:prstGeom>
        </p:spPr>
      </p:pic>
      <p:pic>
        <p:nvPicPr>
          <p:cNvPr id="17" name="Picture 16">
            <a:extLst>
              <a:ext uri="{FF2B5EF4-FFF2-40B4-BE49-F238E27FC236}">
                <a16:creationId xmlns:a16="http://schemas.microsoft.com/office/drawing/2014/main" id="{CC6FA343-A48D-458A-A34B-6418B928137D}"/>
              </a:ext>
            </a:extLst>
          </p:cNvPr>
          <p:cNvPicPr>
            <a:picLocks noChangeAspect="1"/>
          </p:cNvPicPr>
          <p:nvPr/>
        </p:nvPicPr>
        <p:blipFill>
          <a:blip r:embed="rId6"/>
          <a:stretch>
            <a:fillRect/>
          </a:stretch>
        </p:blipFill>
        <p:spPr>
          <a:xfrm>
            <a:off x="9154912" y="1088095"/>
            <a:ext cx="239650" cy="242343"/>
          </a:xfrm>
          <a:prstGeom prst="rect">
            <a:avLst/>
          </a:prstGeom>
        </p:spPr>
      </p:pic>
    </p:spTree>
    <p:extLst>
      <p:ext uri="{BB962C8B-B14F-4D97-AF65-F5344CB8AC3E}">
        <p14:creationId xmlns:p14="http://schemas.microsoft.com/office/powerpoint/2010/main" val="3317305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mj-lt"/>
              </a:rPr>
              <a:t>The Microsoft GDPR Detailed Assessment Tool</a:t>
            </a:r>
            <a:endParaRPr lang="de-AT" sz="4400" dirty="0">
              <a:latin typeface="+mj-lt"/>
            </a:endParaRPr>
          </a:p>
        </p:txBody>
      </p:sp>
    </p:spTree>
    <p:extLst>
      <p:ext uri="{BB962C8B-B14F-4D97-AF65-F5344CB8AC3E}">
        <p14:creationId xmlns:p14="http://schemas.microsoft.com/office/powerpoint/2010/main" val="165391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4951-4DC8-422E-8827-4C9F4DBAB67D}"/>
              </a:ext>
            </a:extLst>
          </p:cNvPr>
          <p:cNvSpPr>
            <a:spLocks noGrp="1"/>
          </p:cNvSpPr>
          <p:nvPr>
            <p:ph type="title"/>
          </p:nvPr>
        </p:nvSpPr>
        <p:spPr>
          <a:xfrm>
            <a:off x="269240" y="294378"/>
            <a:ext cx="11655840" cy="806897"/>
          </a:xfrm>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GDPR Detailed Assessment Tool - Input</a:t>
            </a:r>
          </a:p>
        </p:txBody>
      </p:sp>
      <p:sp>
        <p:nvSpPr>
          <p:cNvPr id="6" name="Content Placeholder 3">
            <a:extLst>
              <a:ext uri="{FF2B5EF4-FFF2-40B4-BE49-F238E27FC236}">
                <a16:creationId xmlns:a16="http://schemas.microsoft.com/office/drawing/2014/main" id="{2EC45095-0D53-4257-9406-52C6AAEBE849}"/>
              </a:ext>
            </a:extLst>
          </p:cNvPr>
          <p:cNvSpPr txBox="1">
            <a:spLocks/>
          </p:cNvSpPr>
          <p:nvPr/>
        </p:nvSpPr>
        <p:spPr>
          <a:xfrm>
            <a:off x="269243" y="1189178"/>
            <a:ext cx="5299219" cy="5668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buClr>
              <a:buNone/>
            </a:pPr>
            <a:r>
              <a:rPr lang="en-US" sz="2400" dirty="0">
                <a:gradFill>
                  <a:gsLst>
                    <a:gs pos="1250">
                      <a:srgbClr val="6E6E73"/>
                    </a:gs>
                    <a:gs pos="99000">
                      <a:srgbClr val="6E6E73"/>
                    </a:gs>
                  </a:gsLst>
                  <a:lin ang="5400000" scaled="0"/>
                </a:gradFill>
                <a:latin typeface="Segoe UI Light"/>
                <a:ea typeface="ＭＳ Ｐゴシック" charset="0"/>
              </a:rPr>
              <a:t>Questionnaire of 150+ questions</a:t>
            </a:r>
          </a:p>
          <a:p>
            <a:pPr marL="0" indent="0">
              <a:buClr>
                <a:schemeClr val="accent1"/>
              </a:buClr>
              <a:buNone/>
            </a:pPr>
            <a:r>
              <a:rPr lang="en-US" sz="2400" dirty="0">
                <a:gradFill>
                  <a:gsLst>
                    <a:gs pos="1250">
                      <a:srgbClr val="6E6E73"/>
                    </a:gs>
                    <a:gs pos="99000">
                      <a:srgbClr val="6E6E73"/>
                    </a:gs>
                  </a:gsLst>
                  <a:lin ang="5400000" scaled="0"/>
                </a:gradFill>
                <a:latin typeface="Segoe UI Light"/>
                <a:ea typeface="ＭＳ Ｐゴシック" charset="0"/>
              </a:rPr>
              <a:t>Structured around four vital areas</a:t>
            </a:r>
            <a:endParaRPr lang="en-US" sz="2400" dirty="0">
              <a:latin typeface="+mj-lt"/>
            </a:endParaRPr>
          </a:p>
          <a:p>
            <a:pPr marL="457200" lvl="1" indent="0">
              <a:buClr>
                <a:schemeClr val="accent1"/>
              </a:buClr>
              <a:buNone/>
            </a:pPr>
            <a:r>
              <a:rPr lang="en-US" sz="2000" b="1" dirty="0"/>
              <a:t>Discover</a:t>
            </a:r>
            <a:r>
              <a:rPr lang="en-US" sz="2000" dirty="0">
                <a:latin typeface="+mj-lt"/>
              </a:rPr>
              <a:t>, </a:t>
            </a:r>
            <a:r>
              <a:rPr lang="en-US" sz="2000" dirty="0">
                <a:solidFill>
                  <a:srgbClr val="707075"/>
                </a:solidFill>
                <a:latin typeface="+mj-lt"/>
              </a:rPr>
              <a:t>identify what personal data you have and where it resides</a:t>
            </a:r>
          </a:p>
          <a:p>
            <a:pPr marL="457200" lvl="1" indent="0">
              <a:buClr>
                <a:schemeClr val="accent1"/>
              </a:buClr>
              <a:buNone/>
            </a:pPr>
            <a:r>
              <a:rPr lang="en-US" sz="2000" b="1" dirty="0"/>
              <a:t>Manage</a:t>
            </a:r>
            <a:r>
              <a:rPr lang="en-US" sz="2000" dirty="0">
                <a:latin typeface="+mj-lt"/>
              </a:rPr>
              <a:t>, </a:t>
            </a:r>
            <a:r>
              <a:rPr lang="en-US" sz="2000" dirty="0">
                <a:solidFill>
                  <a:srgbClr val="707075"/>
                </a:solidFill>
                <a:latin typeface="+mj-lt"/>
              </a:rPr>
              <a:t>govern how personal data is used and accessed</a:t>
            </a:r>
          </a:p>
          <a:p>
            <a:pPr marL="457200" lvl="1" indent="0">
              <a:buClr>
                <a:schemeClr val="accent1"/>
              </a:buClr>
              <a:buNone/>
            </a:pPr>
            <a:r>
              <a:rPr lang="en-US" sz="2000" b="1" dirty="0"/>
              <a:t>Protect</a:t>
            </a:r>
            <a:r>
              <a:rPr lang="en-US" sz="2000" dirty="0">
                <a:latin typeface="+mj-lt"/>
              </a:rPr>
              <a:t>, </a:t>
            </a:r>
            <a:r>
              <a:rPr lang="en-US" sz="2000" dirty="0">
                <a:solidFill>
                  <a:srgbClr val="707075"/>
                </a:solidFill>
                <a:latin typeface="+mj-lt"/>
              </a:rPr>
              <a:t>establish security controls to prevent, detect, and respond to vulnerabilities and data breaches</a:t>
            </a:r>
          </a:p>
          <a:p>
            <a:pPr marL="457200" lvl="1" indent="0">
              <a:buClr>
                <a:schemeClr val="accent1"/>
              </a:buClr>
              <a:buNone/>
            </a:pPr>
            <a:r>
              <a:rPr lang="en-US" sz="2000" b="1" dirty="0"/>
              <a:t>Report</a:t>
            </a:r>
            <a:r>
              <a:rPr lang="en-US" sz="2000" dirty="0">
                <a:latin typeface="+mj-lt"/>
              </a:rPr>
              <a:t>, </a:t>
            </a:r>
            <a:r>
              <a:rPr lang="en-US" sz="2000" dirty="0">
                <a:solidFill>
                  <a:srgbClr val="707075"/>
                </a:solidFill>
                <a:latin typeface="+mj-lt"/>
              </a:rPr>
              <a:t>execute on data requests, report data breaches, and keep required documentation</a:t>
            </a:r>
          </a:p>
          <a:p>
            <a:pPr marL="0" indent="0">
              <a:buClr>
                <a:schemeClr val="accent1"/>
              </a:buClr>
              <a:buNone/>
            </a:pPr>
            <a:r>
              <a:rPr lang="en-US" sz="2400" dirty="0">
                <a:gradFill>
                  <a:gsLst>
                    <a:gs pos="1250">
                      <a:srgbClr val="6E6E73"/>
                    </a:gs>
                    <a:gs pos="99000">
                      <a:srgbClr val="6E6E73"/>
                    </a:gs>
                  </a:gsLst>
                  <a:lin ang="5400000" scaled="0"/>
                </a:gradFill>
                <a:latin typeface="Segoe UI Light"/>
                <a:ea typeface="ＭＳ Ｐゴシック" charset="0"/>
              </a:rPr>
              <a:t>Questions have a weighting that counts towards the maturity score and stage</a:t>
            </a:r>
          </a:p>
          <a:p>
            <a:pPr marL="0" indent="0">
              <a:buClr>
                <a:schemeClr val="accent1"/>
              </a:buClr>
              <a:buNone/>
            </a:pPr>
            <a:r>
              <a:rPr lang="en-US" sz="2400" dirty="0">
                <a:gradFill>
                  <a:gsLst>
                    <a:gs pos="1250">
                      <a:srgbClr val="6E6E73"/>
                    </a:gs>
                    <a:gs pos="99000">
                      <a:srgbClr val="6E6E73"/>
                    </a:gs>
                  </a:gsLst>
                  <a:lin ang="5400000" scaled="0"/>
                </a:gradFill>
                <a:latin typeface="Segoe UI Light"/>
                <a:ea typeface="ＭＳ Ｐゴシック" charset="0"/>
              </a:rPr>
              <a:t>The tool generates recommendations and provides refences to GDPR articles</a:t>
            </a:r>
          </a:p>
          <a:p>
            <a:pPr marL="342900" indent="-342900">
              <a:buClr>
                <a:schemeClr val="accent1"/>
              </a:buClr>
              <a:buFont typeface="Segoe UI Symbol" panose="020B0502040204020203" pitchFamily="34" charset="0"/>
              <a:buChar char="▶"/>
            </a:pPr>
            <a:endParaRPr lang="en-US" sz="2400" dirty="0">
              <a:latin typeface="+mj-lt"/>
            </a:endParaRPr>
          </a:p>
          <a:p>
            <a:endParaRPr lang="en-NZ" dirty="0">
              <a:latin typeface="+mj-lt"/>
            </a:endParaRPr>
          </a:p>
        </p:txBody>
      </p:sp>
      <p:pic>
        <p:nvPicPr>
          <p:cNvPr id="4" name="Picture 3">
            <a:extLst>
              <a:ext uri="{FF2B5EF4-FFF2-40B4-BE49-F238E27FC236}">
                <a16:creationId xmlns:a16="http://schemas.microsoft.com/office/drawing/2014/main" id="{72A2D17C-ED17-4A97-B593-CEA0E3C84394}"/>
              </a:ext>
            </a:extLst>
          </p:cNvPr>
          <p:cNvPicPr>
            <a:picLocks noChangeAspect="1"/>
          </p:cNvPicPr>
          <p:nvPr/>
        </p:nvPicPr>
        <p:blipFill>
          <a:blip r:embed="rId3"/>
          <a:stretch>
            <a:fillRect/>
          </a:stretch>
        </p:blipFill>
        <p:spPr>
          <a:xfrm>
            <a:off x="5766955" y="1189178"/>
            <a:ext cx="6425045" cy="4433455"/>
          </a:xfrm>
          <a:prstGeom prst="rect">
            <a:avLst/>
          </a:prstGeom>
        </p:spPr>
      </p:pic>
    </p:spTree>
    <p:extLst>
      <p:ext uri="{BB962C8B-B14F-4D97-AF65-F5344CB8AC3E}">
        <p14:creationId xmlns:p14="http://schemas.microsoft.com/office/powerpoint/2010/main" val="46291525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D375-0BFF-489D-99EF-C7BF09C5E070}"/>
              </a:ext>
            </a:extLst>
          </p:cNvPr>
          <p:cNvSpPr>
            <a:spLocks noGrp="1"/>
          </p:cNvSpPr>
          <p:nvPr>
            <p:ph type="title"/>
          </p:nvPr>
        </p:nvSpPr>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Questionnaire -Discover </a:t>
            </a:r>
          </a:p>
        </p:txBody>
      </p:sp>
      <p:grpSp>
        <p:nvGrpSpPr>
          <p:cNvPr id="4" name="Group 3">
            <a:extLst>
              <a:ext uri="{FF2B5EF4-FFF2-40B4-BE49-F238E27FC236}">
                <a16:creationId xmlns:a16="http://schemas.microsoft.com/office/drawing/2014/main" id="{B664DD8D-5FD4-46FA-BC9F-8741C1D21E10}"/>
              </a:ext>
            </a:extLst>
          </p:cNvPr>
          <p:cNvGrpSpPr/>
          <p:nvPr/>
        </p:nvGrpSpPr>
        <p:grpSpPr>
          <a:xfrm>
            <a:off x="10404657" y="488"/>
            <a:ext cx="1786476" cy="1955102"/>
            <a:chOff x="10404657" y="488"/>
            <a:chExt cx="1786476" cy="1955102"/>
          </a:xfrm>
        </p:grpSpPr>
        <p:sp>
          <p:nvSpPr>
            <p:cNvPr id="5" name="Diagonal Stripe 4">
              <a:extLst>
                <a:ext uri="{FF2B5EF4-FFF2-40B4-BE49-F238E27FC236}">
                  <a16:creationId xmlns:a16="http://schemas.microsoft.com/office/drawing/2014/main" id="{DBD66AB0-A0A1-43CF-9946-3F2A651FC516}"/>
                </a:ext>
              </a:extLst>
            </p:cNvPr>
            <p:cNvSpPr/>
            <p:nvPr/>
          </p:nvSpPr>
          <p:spPr bwMode="auto">
            <a:xfrm rot="5400000">
              <a:off x="10320344" y="84801"/>
              <a:ext cx="1955102" cy="1786476"/>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de-AT" sz="22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40E2C3B3-43F8-4A76-B78A-84F8213F0146}"/>
                </a:ext>
              </a:extLst>
            </p:cNvPr>
            <p:cNvSpPr txBox="1"/>
            <p:nvPr/>
          </p:nvSpPr>
          <p:spPr>
            <a:xfrm rot="2775944">
              <a:off x="10935276" y="510725"/>
              <a:ext cx="1139708" cy="362072"/>
            </a:xfrm>
            <a:prstGeom prst="rect">
              <a:avLst/>
            </a:prstGeom>
            <a:noFill/>
          </p:spPr>
          <p:txBody>
            <a:bodyPr wrap="non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2353" b="1" i="0" u="none" strike="noStrike" kern="1200" cap="none" spc="-70" normalizeH="0" baseline="0" noProof="0" dirty="0">
                  <a:ln>
                    <a:noFill/>
                  </a:ln>
                  <a:solidFill>
                    <a:srgbClr val="F1EFED"/>
                  </a:solidFill>
                  <a:effectLst/>
                  <a:uLnTx/>
                  <a:uFillTx/>
                  <a:latin typeface="Segoe UI"/>
                  <a:ea typeface="+mn-ea"/>
                  <a:cs typeface="+mn-cs"/>
                </a:rPr>
                <a:t>Example</a:t>
              </a:r>
              <a:endParaRPr kumimoji="0" lang="de-AT" sz="2353" b="1" i="0" u="none" strike="noStrike" kern="1200" cap="none" spc="-70" normalizeH="0" baseline="0" noProof="0" dirty="0">
                <a:ln>
                  <a:noFill/>
                </a:ln>
                <a:solidFill>
                  <a:srgbClr val="F1EFED"/>
                </a:solidFill>
                <a:effectLst/>
                <a:uLnTx/>
                <a:uFillTx/>
                <a:latin typeface="Segoe UI"/>
                <a:ea typeface="+mn-ea"/>
                <a:cs typeface="+mn-cs"/>
              </a:endParaRPr>
            </a:p>
          </p:txBody>
        </p:sp>
      </p:grpSp>
      <p:pic>
        <p:nvPicPr>
          <p:cNvPr id="15" name="Picture 14">
            <a:extLst>
              <a:ext uri="{FF2B5EF4-FFF2-40B4-BE49-F238E27FC236}">
                <a16:creationId xmlns:a16="http://schemas.microsoft.com/office/drawing/2014/main" id="{6EF965F3-E12A-45E9-9D88-8240817EBE2F}"/>
              </a:ext>
            </a:extLst>
          </p:cNvPr>
          <p:cNvPicPr>
            <a:picLocks noChangeAspect="1"/>
          </p:cNvPicPr>
          <p:nvPr/>
        </p:nvPicPr>
        <p:blipFill>
          <a:blip r:embed="rId3"/>
          <a:stretch>
            <a:fillRect/>
          </a:stretch>
        </p:blipFill>
        <p:spPr>
          <a:xfrm>
            <a:off x="2295525" y="1790700"/>
            <a:ext cx="7600950" cy="3276600"/>
          </a:xfrm>
          <a:prstGeom prst="rect">
            <a:avLst/>
          </a:prstGeom>
        </p:spPr>
      </p:pic>
    </p:spTree>
    <p:extLst>
      <p:ext uri="{BB962C8B-B14F-4D97-AF65-F5344CB8AC3E}">
        <p14:creationId xmlns:p14="http://schemas.microsoft.com/office/powerpoint/2010/main" val="8100582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D375-0BFF-489D-99EF-C7BF09C5E070}"/>
              </a:ext>
            </a:extLst>
          </p:cNvPr>
          <p:cNvSpPr>
            <a:spLocks noGrp="1"/>
          </p:cNvSpPr>
          <p:nvPr>
            <p:ph type="title"/>
          </p:nvPr>
        </p:nvSpPr>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Questionnaire -Manage </a:t>
            </a:r>
          </a:p>
        </p:txBody>
      </p:sp>
      <p:grpSp>
        <p:nvGrpSpPr>
          <p:cNvPr id="4" name="Group 3">
            <a:extLst>
              <a:ext uri="{FF2B5EF4-FFF2-40B4-BE49-F238E27FC236}">
                <a16:creationId xmlns:a16="http://schemas.microsoft.com/office/drawing/2014/main" id="{B664DD8D-5FD4-46FA-BC9F-8741C1D21E10}"/>
              </a:ext>
            </a:extLst>
          </p:cNvPr>
          <p:cNvGrpSpPr/>
          <p:nvPr/>
        </p:nvGrpSpPr>
        <p:grpSpPr>
          <a:xfrm>
            <a:off x="10404657" y="488"/>
            <a:ext cx="1786476" cy="1955102"/>
            <a:chOff x="10404657" y="488"/>
            <a:chExt cx="1786476" cy="1955102"/>
          </a:xfrm>
        </p:grpSpPr>
        <p:sp>
          <p:nvSpPr>
            <p:cNvPr id="5" name="Diagonal Stripe 4">
              <a:extLst>
                <a:ext uri="{FF2B5EF4-FFF2-40B4-BE49-F238E27FC236}">
                  <a16:creationId xmlns:a16="http://schemas.microsoft.com/office/drawing/2014/main" id="{DBD66AB0-A0A1-43CF-9946-3F2A651FC516}"/>
                </a:ext>
              </a:extLst>
            </p:cNvPr>
            <p:cNvSpPr/>
            <p:nvPr/>
          </p:nvSpPr>
          <p:spPr bwMode="auto">
            <a:xfrm rot="5400000">
              <a:off x="10320344" y="84801"/>
              <a:ext cx="1955102" cy="1786476"/>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de-AT" sz="22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40E2C3B3-43F8-4A76-B78A-84F8213F0146}"/>
                </a:ext>
              </a:extLst>
            </p:cNvPr>
            <p:cNvSpPr txBox="1"/>
            <p:nvPr/>
          </p:nvSpPr>
          <p:spPr>
            <a:xfrm rot="2775944">
              <a:off x="10935276" y="510725"/>
              <a:ext cx="1139708" cy="362072"/>
            </a:xfrm>
            <a:prstGeom prst="rect">
              <a:avLst/>
            </a:prstGeom>
            <a:noFill/>
          </p:spPr>
          <p:txBody>
            <a:bodyPr wrap="non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2353" b="1" i="0" u="none" strike="noStrike" kern="1200" cap="none" spc="-70" normalizeH="0" baseline="0" noProof="0" dirty="0">
                  <a:ln>
                    <a:noFill/>
                  </a:ln>
                  <a:solidFill>
                    <a:srgbClr val="F1EFED"/>
                  </a:solidFill>
                  <a:effectLst/>
                  <a:uLnTx/>
                  <a:uFillTx/>
                  <a:latin typeface="Segoe UI"/>
                  <a:ea typeface="+mn-ea"/>
                  <a:cs typeface="+mn-cs"/>
                </a:rPr>
                <a:t>Example</a:t>
              </a:r>
              <a:endParaRPr kumimoji="0" lang="de-AT" sz="2353" b="1" i="0" u="none" strike="noStrike" kern="1200" cap="none" spc="-70" normalizeH="0" baseline="0" noProof="0" dirty="0">
                <a:ln>
                  <a:noFill/>
                </a:ln>
                <a:solidFill>
                  <a:srgbClr val="F1EFED"/>
                </a:solidFill>
                <a:effectLst/>
                <a:uLnTx/>
                <a:uFillTx/>
                <a:latin typeface="Segoe UI"/>
                <a:ea typeface="+mn-ea"/>
                <a:cs typeface="+mn-cs"/>
              </a:endParaRPr>
            </a:p>
          </p:txBody>
        </p:sp>
      </p:grpSp>
      <p:pic>
        <p:nvPicPr>
          <p:cNvPr id="12" name="Picture 11">
            <a:extLst>
              <a:ext uri="{FF2B5EF4-FFF2-40B4-BE49-F238E27FC236}">
                <a16:creationId xmlns:a16="http://schemas.microsoft.com/office/drawing/2014/main" id="{E1B09BC5-C0FA-434B-9260-D7D25E2D4A50}"/>
              </a:ext>
            </a:extLst>
          </p:cNvPr>
          <p:cNvPicPr>
            <a:picLocks noChangeAspect="1"/>
          </p:cNvPicPr>
          <p:nvPr/>
        </p:nvPicPr>
        <p:blipFill>
          <a:blip r:embed="rId3"/>
          <a:stretch>
            <a:fillRect/>
          </a:stretch>
        </p:blipFill>
        <p:spPr>
          <a:xfrm>
            <a:off x="265560" y="1101275"/>
            <a:ext cx="7013148" cy="3613918"/>
          </a:xfrm>
          <a:prstGeom prst="rect">
            <a:avLst/>
          </a:prstGeom>
        </p:spPr>
      </p:pic>
      <p:pic>
        <p:nvPicPr>
          <p:cNvPr id="13" name="Picture 12">
            <a:extLst>
              <a:ext uri="{FF2B5EF4-FFF2-40B4-BE49-F238E27FC236}">
                <a16:creationId xmlns:a16="http://schemas.microsoft.com/office/drawing/2014/main" id="{E20A61D7-1C6C-4726-ACCE-5B907FC6D117}"/>
              </a:ext>
            </a:extLst>
          </p:cNvPr>
          <p:cNvPicPr>
            <a:picLocks noChangeAspect="1"/>
          </p:cNvPicPr>
          <p:nvPr/>
        </p:nvPicPr>
        <p:blipFill>
          <a:blip r:embed="rId4"/>
          <a:stretch>
            <a:fillRect/>
          </a:stretch>
        </p:blipFill>
        <p:spPr>
          <a:xfrm>
            <a:off x="5650635" y="2249480"/>
            <a:ext cx="6382095" cy="4449901"/>
          </a:xfrm>
          <a:prstGeom prst="rect">
            <a:avLst/>
          </a:prstGeom>
        </p:spPr>
      </p:pic>
    </p:spTree>
    <p:extLst>
      <p:ext uri="{BB962C8B-B14F-4D97-AF65-F5344CB8AC3E}">
        <p14:creationId xmlns:p14="http://schemas.microsoft.com/office/powerpoint/2010/main" val="265178338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D375-0BFF-489D-99EF-C7BF09C5E070}"/>
              </a:ext>
            </a:extLst>
          </p:cNvPr>
          <p:cNvSpPr>
            <a:spLocks noGrp="1"/>
          </p:cNvSpPr>
          <p:nvPr>
            <p:ph type="title"/>
          </p:nvPr>
        </p:nvSpPr>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Questionnaire - Protect</a:t>
            </a:r>
          </a:p>
        </p:txBody>
      </p:sp>
      <p:grpSp>
        <p:nvGrpSpPr>
          <p:cNvPr id="4" name="Group 3">
            <a:extLst>
              <a:ext uri="{FF2B5EF4-FFF2-40B4-BE49-F238E27FC236}">
                <a16:creationId xmlns:a16="http://schemas.microsoft.com/office/drawing/2014/main" id="{B664DD8D-5FD4-46FA-BC9F-8741C1D21E10}"/>
              </a:ext>
            </a:extLst>
          </p:cNvPr>
          <p:cNvGrpSpPr/>
          <p:nvPr/>
        </p:nvGrpSpPr>
        <p:grpSpPr>
          <a:xfrm>
            <a:off x="10404657" y="488"/>
            <a:ext cx="1786476" cy="1955102"/>
            <a:chOff x="10404657" y="488"/>
            <a:chExt cx="1786476" cy="1955102"/>
          </a:xfrm>
        </p:grpSpPr>
        <p:sp>
          <p:nvSpPr>
            <p:cNvPr id="5" name="Diagonal Stripe 4">
              <a:extLst>
                <a:ext uri="{FF2B5EF4-FFF2-40B4-BE49-F238E27FC236}">
                  <a16:creationId xmlns:a16="http://schemas.microsoft.com/office/drawing/2014/main" id="{DBD66AB0-A0A1-43CF-9946-3F2A651FC516}"/>
                </a:ext>
              </a:extLst>
            </p:cNvPr>
            <p:cNvSpPr/>
            <p:nvPr/>
          </p:nvSpPr>
          <p:spPr bwMode="auto">
            <a:xfrm rot="5400000">
              <a:off x="10320344" y="84801"/>
              <a:ext cx="1955102" cy="1786476"/>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de-AT" sz="22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40E2C3B3-43F8-4A76-B78A-84F8213F0146}"/>
                </a:ext>
              </a:extLst>
            </p:cNvPr>
            <p:cNvSpPr txBox="1"/>
            <p:nvPr/>
          </p:nvSpPr>
          <p:spPr>
            <a:xfrm rot="2775944">
              <a:off x="10935276" y="510725"/>
              <a:ext cx="1139708" cy="362072"/>
            </a:xfrm>
            <a:prstGeom prst="rect">
              <a:avLst/>
            </a:prstGeom>
            <a:noFill/>
          </p:spPr>
          <p:txBody>
            <a:bodyPr wrap="non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2353" b="1" i="0" u="none" strike="noStrike" kern="1200" cap="none" spc="-70" normalizeH="0" baseline="0" noProof="0" dirty="0">
                  <a:ln>
                    <a:noFill/>
                  </a:ln>
                  <a:solidFill>
                    <a:srgbClr val="F1EFED"/>
                  </a:solidFill>
                  <a:effectLst/>
                  <a:uLnTx/>
                  <a:uFillTx/>
                  <a:latin typeface="Segoe UI"/>
                  <a:ea typeface="+mn-ea"/>
                  <a:cs typeface="+mn-cs"/>
                </a:rPr>
                <a:t>Example</a:t>
              </a:r>
              <a:endParaRPr kumimoji="0" lang="de-AT" sz="2353" b="1" i="0" u="none" strike="noStrike" kern="1200" cap="none" spc="-70" normalizeH="0" baseline="0" noProof="0" dirty="0">
                <a:ln>
                  <a:noFill/>
                </a:ln>
                <a:solidFill>
                  <a:srgbClr val="F1EFED"/>
                </a:solidFill>
                <a:effectLst/>
                <a:uLnTx/>
                <a:uFillTx/>
                <a:latin typeface="Segoe UI"/>
                <a:ea typeface="+mn-ea"/>
                <a:cs typeface="+mn-cs"/>
              </a:endParaRPr>
            </a:p>
          </p:txBody>
        </p:sp>
      </p:grpSp>
      <p:pic>
        <p:nvPicPr>
          <p:cNvPr id="7" name="Picture 6">
            <a:extLst>
              <a:ext uri="{FF2B5EF4-FFF2-40B4-BE49-F238E27FC236}">
                <a16:creationId xmlns:a16="http://schemas.microsoft.com/office/drawing/2014/main" id="{E77B4583-2411-493F-BA74-0B88C4189CA2}"/>
              </a:ext>
            </a:extLst>
          </p:cNvPr>
          <p:cNvPicPr>
            <a:picLocks noChangeAspect="1"/>
          </p:cNvPicPr>
          <p:nvPr/>
        </p:nvPicPr>
        <p:blipFill>
          <a:blip r:embed="rId3"/>
          <a:stretch>
            <a:fillRect/>
          </a:stretch>
        </p:blipFill>
        <p:spPr>
          <a:xfrm>
            <a:off x="714375" y="1179264"/>
            <a:ext cx="10763250" cy="5648325"/>
          </a:xfrm>
          <a:prstGeom prst="rect">
            <a:avLst/>
          </a:prstGeom>
        </p:spPr>
      </p:pic>
    </p:spTree>
    <p:extLst>
      <p:ext uri="{BB962C8B-B14F-4D97-AF65-F5344CB8AC3E}">
        <p14:creationId xmlns:p14="http://schemas.microsoft.com/office/powerpoint/2010/main" val="24062911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D375-0BFF-489D-99EF-C7BF09C5E070}"/>
              </a:ext>
            </a:extLst>
          </p:cNvPr>
          <p:cNvSpPr>
            <a:spLocks noGrp="1"/>
          </p:cNvSpPr>
          <p:nvPr>
            <p:ph type="title"/>
          </p:nvPr>
        </p:nvSpPr>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Questionnaire - Report</a:t>
            </a:r>
          </a:p>
        </p:txBody>
      </p:sp>
      <p:grpSp>
        <p:nvGrpSpPr>
          <p:cNvPr id="4" name="Group 3">
            <a:extLst>
              <a:ext uri="{FF2B5EF4-FFF2-40B4-BE49-F238E27FC236}">
                <a16:creationId xmlns:a16="http://schemas.microsoft.com/office/drawing/2014/main" id="{B664DD8D-5FD4-46FA-BC9F-8741C1D21E10}"/>
              </a:ext>
            </a:extLst>
          </p:cNvPr>
          <p:cNvGrpSpPr/>
          <p:nvPr/>
        </p:nvGrpSpPr>
        <p:grpSpPr>
          <a:xfrm>
            <a:off x="10404657" y="488"/>
            <a:ext cx="1786476" cy="1955102"/>
            <a:chOff x="10404657" y="488"/>
            <a:chExt cx="1786476" cy="1955102"/>
          </a:xfrm>
        </p:grpSpPr>
        <p:sp>
          <p:nvSpPr>
            <p:cNvPr id="5" name="Diagonal Stripe 4">
              <a:extLst>
                <a:ext uri="{FF2B5EF4-FFF2-40B4-BE49-F238E27FC236}">
                  <a16:creationId xmlns:a16="http://schemas.microsoft.com/office/drawing/2014/main" id="{DBD66AB0-A0A1-43CF-9946-3F2A651FC516}"/>
                </a:ext>
              </a:extLst>
            </p:cNvPr>
            <p:cNvSpPr/>
            <p:nvPr/>
          </p:nvSpPr>
          <p:spPr bwMode="auto">
            <a:xfrm rot="5400000">
              <a:off x="10320344" y="84801"/>
              <a:ext cx="1955102" cy="1786476"/>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de-AT" sz="22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40E2C3B3-43F8-4A76-B78A-84F8213F0146}"/>
                </a:ext>
              </a:extLst>
            </p:cNvPr>
            <p:cNvSpPr txBox="1"/>
            <p:nvPr/>
          </p:nvSpPr>
          <p:spPr>
            <a:xfrm rot="2775944">
              <a:off x="10935276" y="510725"/>
              <a:ext cx="1139708" cy="362072"/>
            </a:xfrm>
            <a:prstGeom prst="rect">
              <a:avLst/>
            </a:prstGeom>
            <a:noFill/>
          </p:spPr>
          <p:txBody>
            <a:bodyPr wrap="non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2353" b="1" i="0" u="none" strike="noStrike" kern="1200" cap="none" spc="-70" normalizeH="0" baseline="0" noProof="0" dirty="0">
                  <a:ln>
                    <a:noFill/>
                  </a:ln>
                  <a:solidFill>
                    <a:srgbClr val="F1EFED"/>
                  </a:solidFill>
                  <a:effectLst/>
                  <a:uLnTx/>
                  <a:uFillTx/>
                  <a:latin typeface="Segoe UI"/>
                  <a:ea typeface="+mn-ea"/>
                  <a:cs typeface="+mn-cs"/>
                </a:rPr>
                <a:t>Example</a:t>
              </a:r>
              <a:endParaRPr kumimoji="0" lang="de-AT" sz="2353" b="1" i="0" u="none" strike="noStrike" kern="1200" cap="none" spc="-70" normalizeH="0" baseline="0" noProof="0" dirty="0">
                <a:ln>
                  <a:noFill/>
                </a:ln>
                <a:solidFill>
                  <a:srgbClr val="F1EFED"/>
                </a:solidFill>
                <a:effectLst/>
                <a:uLnTx/>
                <a:uFillTx/>
                <a:latin typeface="Segoe UI"/>
                <a:ea typeface="+mn-ea"/>
                <a:cs typeface="+mn-cs"/>
              </a:endParaRPr>
            </a:p>
          </p:txBody>
        </p:sp>
      </p:grpSp>
      <p:pic>
        <p:nvPicPr>
          <p:cNvPr id="7" name="Picture 6">
            <a:extLst>
              <a:ext uri="{FF2B5EF4-FFF2-40B4-BE49-F238E27FC236}">
                <a16:creationId xmlns:a16="http://schemas.microsoft.com/office/drawing/2014/main" id="{56E5B1A8-01E0-4D15-80C8-617AE424392C}"/>
              </a:ext>
            </a:extLst>
          </p:cNvPr>
          <p:cNvPicPr>
            <a:picLocks noChangeAspect="1"/>
          </p:cNvPicPr>
          <p:nvPr/>
        </p:nvPicPr>
        <p:blipFill>
          <a:blip r:embed="rId3"/>
          <a:stretch>
            <a:fillRect/>
          </a:stretch>
        </p:blipFill>
        <p:spPr>
          <a:xfrm>
            <a:off x="2328862" y="1319212"/>
            <a:ext cx="7534275" cy="4219575"/>
          </a:xfrm>
          <a:prstGeom prst="rect">
            <a:avLst/>
          </a:prstGeom>
        </p:spPr>
      </p:pic>
    </p:spTree>
    <p:extLst>
      <p:ext uri="{BB962C8B-B14F-4D97-AF65-F5344CB8AC3E}">
        <p14:creationId xmlns:p14="http://schemas.microsoft.com/office/powerpoint/2010/main" val="301946829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E8FB-121E-4B39-B5B2-5C28B4EA0730}"/>
              </a:ext>
            </a:extLst>
          </p:cNvPr>
          <p:cNvSpPr>
            <a:spLocks noGrp="1"/>
          </p:cNvSpPr>
          <p:nvPr>
            <p:ph type="title"/>
          </p:nvPr>
        </p:nvSpPr>
        <p:spPr/>
        <p:txBody>
          <a:bodyPr/>
          <a:lstStyle/>
          <a:p>
            <a:r>
              <a:rPr lang="en-US" sz="4000" spc="-100" dirty="0">
                <a:ln w="3175">
                  <a:noFill/>
                </a:ln>
                <a:solidFill>
                  <a:srgbClr val="6E6E73"/>
                </a:solidFill>
                <a:latin typeface="Segoe UI Light"/>
                <a:ea typeface="ＭＳ Ｐゴシック" charset="0"/>
                <a:cs typeface="Segoe UI" pitchFamily="34" charset="0"/>
              </a:rPr>
              <a:t>Compliance Manager integration</a:t>
            </a:r>
          </a:p>
        </p:txBody>
      </p:sp>
      <p:pic>
        <p:nvPicPr>
          <p:cNvPr id="5" name="Picture 4">
            <a:extLst>
              <a:ext uri="{FF2B5EF4-FFF2-40B4-BE49-F238E27FC236}">
                <a16:creationId xmlns:a16="http://schemas.microsoft.com/office/drawing/2014/main" id="{7E4BD4D5-859C-4CCE-8D11-34629C707729}"/>
              </a:ext>
            </a:extLst>
          </p:cNvPr>
          <p:cNvPicPr>
            <a:picLocks noChangeAspect="1"/>
          </p:cNvPicPr>
          <p:nvPr/>
        </p:nvPicPr>
        <p:blipFill>
          <a:blip r:embed="rId3"/>
          <a:stretch>
            <a:fillRect/>
          </a:stretch>
        </p:blipFill>
        <p:spPr>
          <a:xfrm>
            <a:off x="377231" y="2138798"/>
            <a:ext cx="7020000" cy="3048215"/>
          </a:xfrm>
          <a:prstGeom prst="rect">
            <a:avLst/>
          </a:prstGeom>
          <a:ln>
            <a:solidFill>
              <a:schemeClr val="accent1"/>
            </a:solidFill>
          </a:ln>
        </p:spPr>
      </p:pic>
      <p:sp>
        <p:nvSpPr>
          <p:cNvPr id="3" name="Content Placeholder 3">
            <a:extLst>
              <a:ext uri="{FF2B5EF4-FFF2-40B4-BE49-F238E27FC236}">
                <a16:creationId xmlns:a16="http://schemas.microsoft.com/office/drawing/2014/main" id="{2783D2DF-E455-46E8-B471-CFE6F846C0D9}"/>
              </a:ext>
            </a:extLst>
          </p:cNvPr>
          <p:cNvSpPr txBox="1">
            <a:spLocks/>
          </p:cNvSpPr>
          <p:nvPr/>
        </p:nvSpPr>
        <p:spPr>
          <a:xfrm>
            <a:off x="7897224" y="1101275"/>
            <a:ext cx="4152937" cy="5480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buClr>
              <a:buNone/>
            </a:pPr>
            <a:r>
              <a:rPr lang="en-US" sz="2400" dirty="0">
                <a:gradFill>
                  <a:gsLst>
                    <a:gs pos="1250">
                      <a:srgbClr val="6E6E73"/>
                    </a:gs>
                    <a:gs pos="99000">
                      <a:srgbClr val="6E6E73"/>
                    </a:gs>
                  </a:gsLst>
                  <a:lin ang="5400000" scaled="0"/>
                </a:gradFill>
                <a:latin typeface="Segoe UI Light"/>
                <a:ea typeface="ＭＳ Ｐゴシック" charset="0"/>
              </a:rPr>
              <a:t>GDPR article references</a:t>
            </a:r>
          </a:p>
          <a:p>
            <a:pPr marL="457200" lvl="1" indent="0">
              <a:buClr>
                <a:schemeClr val="accent1"/>
              </a:buClr>
              <a:buNone/>
            </a:pPr>
            <a:r>
              <a:rPr lang="en-US" sz="1800" dirty="0">
                <a:solidFill>
                  <a:srgbClr val="707075"/>
                </a:solidFill>
                <a:latin typeface="+mj-lt"/>
              </a:rPr>
              <a:t>Every sub-scenario provides statutory references to relevant GDPR articles</a:t>
            </a:r>
          </a:p>
          <a:p>
            <a:pPr marL="457200" lvl="1" indent="0">
              <a:buClr>
                <a:schemeClr val="accent1"/>
              </a:buClr>
              <a:buNone/>
            </a:pPr>
            <a:r>
              <a:rPr lang="en-US" sz="1800" dirty="0">
                <a:solidFill>
                  <a:srgbClr val="707075"/>
                </a:solidFill>
                <a:latin typeface="+mj-lt"/>
              </a:rPr>
              <a:t>Per article links to relevant Compliance Manager controls</a:t>
            </a:r>
          </a:p>
          <a:p>
            <a:pPr marL="0" indent="0">
              <a:buClr>
                <a:schemeClr val="accent1"/>
              </a:buClr>
              <a:buNone/>
            </a:pPr>
            <a:r>
              <a:rPr lang="en-US" sz="2400" dirty="0">
                <a:gradFill>
                  <a:gsLst>
                    <a:gs pos="1250">
                      <a:srgbClr val="6E6E73"/>
                    </a:gs>
                    <a:gs pos="99000">
                      <a:srgbClr val="6E6E73"/>
                    </a:gs>
                  </a:gsLst>
                  <a:lin ang="5400000" scaled="0"/>
                </a:gradFill>
                <a:latin typeface="Segoe UI Light"/>
                <a:ea typeface="ＭＳ Ｐゴシック" charset="0"/>
              </a:rPr>
              <a:t>Compliance Manager </a:t>
            </a:r>
          </a:p>
          <a:p>
            <a:pPr marL="457200" lvl="1" indent="0">
              <a:buClr>
                <a:schemeClr val="accent1"/>
              </a:buClr>
              <a:buNone/>
            </a:pPr>
            <a:r>
              <a:rPr lang="en-US" sz="1800" dirty="0">
                <a:solidFill>
                  <a:srgbClr val="707075"/>
                </a:solidFill>
                <a:latin typeface="+mj-lt"/>
              </a:rPr>
              <a:t>Real-time assessment of the GDPR compliance posture for customers assets in the Microsoft cloud</a:t>
            </a:r>
          </a:p>
          <a:p>
            <a:pPr marL="457200" lvl="1" indent="0">
              <a:buClr>
                <a:schemeClr val="accent1"/>
              </a:buClr>
              <a:buNone/>
            </a:pPr>
            <a:r>
              <a:rPr lang="en-US" sz="1800" dirty="0">
                <a:solidFill>
                  <a:srgbClr val="707075"/>
                </a:solidFill>
                <a:latin typeface="+mj-lt"/>
              </a:rPr>
              <a:t>Actionable insights into both customer’s and Microsoft’s responsibility to meet compliance standards</a:t>
            </a:r>
          </a:p>
          <a:p>
            <a:pPr marL="457200" lvl="1" indent="0">
              <a:buClr>
                <a:schemeClr val="accent1"/>
              </a:buClr>
              <a:buNone/>
            </a:pPr>
            <a:r>
              <a:rPr lang="en-US" sz="1800" dirty="0">
                <a:solidFill>
                  <a:srgbClr val="707075"/>
                </a:solidFill>
                <a:latin typeface="+mj-lt"/>
              </a:rPr>
              <a:t>Documented customer actions</a:t>
            </a:r>
          </a:p>
          <a:p>
            <a:pPr marL="457200" lvl="1" indent="0">
              <a:buClr>
                <a:schemeClr val="accent1"/>
              </a:buClr>
              <a:buNone/>
            </a:pPr>
            <a:r>
              <a:rPr lang="en-US" sz="1800" dirty="0">
                <a:solidFill>
                  <a:srgbClr val="707075"/>
                </a:solidFill>
                <a:latin typeface="+mj-lt"/>
              </a:rPr>
              <a:t>Task delegation and assignment</a:t>
            </a:r>
          </a:p>
          <a:p>
            <a:pPr marL="457200" lvl="1" indent="0">
              <a:buClr>
                <a:schemeClr val="accent1"/>
              </a:buClr>
              <a:buNone/>
            </a:pPr>
            <a:r>
              <a:rPr lang="en-US" sz="1800" dirty="0">
                <a:solidFill>
                  <a:srgbClr val="707075"/>
                </a:solidFill>
                <a:latin typeface="+mj-lt"/>
              </a:rPr>
              <a:t>Tracking and evidence gathering</a:t>
            </a:r>
          </a:p>
          <a:p>
            <a:pPr marL="457200" lvl="1" indent="0">
              <a:buClr>
                <a:schemeClr val="accent1"/>
              </a:buClr>
              <a:buNone/>
            </a:pPr>
            <a:endParaRPr lang="en-US" sz="2000" dirty="0">
              <a:solidFill>
                <a:srgbClr val="707075"/>
              </a:solidFill>
              <a:latin typeface="+mj-lt"/>
            </a:endParaRPr>
          </a:p>
          <a:p>
            <a:pPr marL="457200" lvl="1" indent="0">
              <a:buClr>
                <a:schemeClr val="accent1"/>
              </a:buClr>
              <a:buNone/>
            </a:pPr>
            <a:endParaRPr lang="en-US" sz="2000" dirty="0">
              <a:solidFill>
                <a:srgbClr val="707075"/>
              </a:solidFill>
              <a:latin typeface="+mj-lt"/>
            </a:endParaRPr>
          </a:p>
          <a:p>
            <a:pPr marL="342900" indent="-342900">
              <a:buClr>
                <a:schemeClr val="accent1"/>
              </a:buClr>
              <a:buFont typeface="Segoe UI Symbol" panose="020B0502040204020203" pitchFamily="34" charset="0"/>
              <a:buChar char="▶"/>
            </a:pPr>
            <a:endParaRPr lang="en-US" sz="2400" dirty="0">
              <a:latin typeface="+mj-lt"/>
            </a:endParaRPr>
          </a:p>
        </p:txBody>
      </p:sp>
      <p:pic>
        <p:nvPicPr>
          <p:cNvPr id="6" name="Picture 5">
            <a:extLst>
              <a:ext uri="{FF2B5EF4-FFF2-40B4-BE49-F238E27FC236}">
                <a16:creationId xmlns:a16="http://schemas.microsoft.com/office/drawing/2014/main" id="{A02B646D-6995-41ED-B519-C7899E59C9E0}"/>
              </a:ext>
            </a:extLst>
          </p:cNvPr>
          <p:cNvPicPr>
            <a:picLocks noChangeAspect="1"/>
          </p:cNvPicPr>
          <p:nvPr/>
        </p:nvPicPr>
        <p:blipFill>
          <a:blip r:embed="rId4"/>
          <a:stretch>
            <a:fillRect/>
          </a:stretch>
        </p:blipFill>
        <p:spPr>
          <a:xfrm>
            <a:off x="3436972" y="3644981"/>
            <a:ext cx="4847276" cy="2952207"/>
          </a:xfrm>
          <a:prstGeom prst="rect">
            <a:avLst/>
          </a:prstGeom>
          <a:ln>
            <a:solidFill>
              <a:schemeClr val="accent1"/>
            </a:solidFill>
          </a:ln>
        </p:spPr>
      </p:pic>
      <p:pic>
        <p:nvPicPr>
          <p:cNvPr id="7" name="Picture 6">
            <a:extLst>
              <a:ext uri="{FF2B5EF4-FFF2-40B4-BE49-F238E27FC236}">
                <a16:creationId xmlns:a16="http://schemas.microsoft.com/office/drawing/2014/main" id="{6E9ED45C-F1E8-43A7-8EDA-42BB5E320C32}"/>
              </a:ext>
            </a:extLst>
          </p:cNvPr>
          <p:cNvPicPr>
            <a:picLocks noChangeAspect="1"/>
          </p:cNvPicPr>
          <p:nvPr/>
        </p:nvPicPr>
        <p:blipFill>
          <a:blip r:embed="rId5"/>
          <a:stretch>
            <a:fillRect/>
          </a:stretch>
        </p:blipFill>
        <p:spPr>
          <a:xfrm>
            <a:off x="377231" y="1116276"/>
            <a:ext cx="7020000" cy="878379"/>
          </a:xfrm>
          <a:prstGeom prst="rect">
            <a:avLst/>
          </a:prstGeom>
          <a:ln>
            <a:solidFill>
              <a:schemeClr val="accent1"/>
            </a:solidFill>
          </a:ln>
        </p:spPr>
      </p:pic>
      <p:grpSp>
        <p:nvGrpSpPr>
          <p:cNvPr id="8" name="Group 7">
            <a:extLst>
              <a:ext uri="{FF2B5EF4-FFF2-40B4-BE49-F238E27FC236}">
                <a16:creationId xmlns:a16="http://schemas.microsoft.com/office/drawing/2014/main" id="{B1FD2D7C-FAEB-45C7-8441-14DD9E47BAAD}"/>
              </a:ext>
            </a:extLst>
          </p:cNvPr>
          <p:cNvGrpSpPr/>
          <p:nvPr/>
        </p:nvGrpSpPr>
        <p:grpSpPr>
          <a:xfrm>
            <a:off x="10404657" y="488"/>
            <a:ext cx="1786476" cy="1955102"/>
            <a:chOff x="10404657" y="488"/>
            <a:chExt cx="1786476" cy="1955102"/>
          </a:xfrm>
        </p:grpSpPr>
        <p:sp>
          <p:nvSpPr>
            <p:cNvPr id="9" name="Diagonal Stripe 8">
              <a:extLst>
                <a:ext uri="{FF2B5EF4-FFF2-40B4-BE49-F238E27FC236}">
                  <a16:creationId xmlns:a16="http://schemas.microsoft.com/office/drawing/2014/main" id="{C071E2A4-3E26-4A4F-9A5D-612562664DA7}"/>
                </a:ext>
              </a:extLst>
            </p:cNvPr>
            <p:cNvSpPr/>
            <p:nvPr/>
          </p:nvSpPr>
          <p:spPr bwMode="auto">
            <a:xfrm rot="5400000">
              <a:off x="10320344" y="84801"/>
              <a:ext cx="1955102" cy="1786476"/>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de-AT" sz="22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5178FE20-8D99-4E54-9F8D-4E34925591B2}"/>
                </a:ext>
              </a:extLst>
            </p:cNvPr>
            <p:cNvSpPr txBox="1"/>
            <p:nvPr/>
          </p:nvSpPr>
          <p:spPr>
            <a:xfrm rot="2775944">
              <a:off x="10887496" y="329675"/>
              <a:ext cx="1235275" cy="724173"/>
            </a:xfrm>
            <a:prstGeom prst="rect">
              <a:avLst/>
            </a:prstGeom>
            <a:noFill/>
          </p:spPr>
          <p:txBody>
            <a:bodyPr wrap="non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2353" b="1" i="0" u="none" strike="noStrike" kern="1200" cap="none" spc="-70" normalizeH="0" baseline="0" noProof="0" dirty="0">
                  <a:ln>
                    <a:noFill/>
                  </a:ln>
                  <a:solidFill>
                    <a:srgbClr val="F1EFED"/>
                  </a:solidFill>
                  <a:effectLst/>
                  <a:uLnTx/>
                  <a:uFillTx/>
                  <a:latin typeface="Segoe UI"/>
                  <a:ea typeface="+mn-ea"/>
                  <a:cs typeface="+mn-cs"/>
                </a:rPr>
                <a:t>Optional </a:t>
              </a:r>
              <a:br>
                <a:rPr kumimoji="0" lang="en-US" sz="2353" b="1" i="0" u="none" strike="noStrike" kern="1200" cap="none" spc="-70" normalizeH="0" baseline="0" noProof="0" dirty="0">
                  <a:ln>
                    <a:noFill/>
                  </a:ln>
                  <a:solidFill>
                    <a:srgbClr val="F1EFED"/>
                  </a:solidFill>
                  <a:effectLst/>
                  <a:uLnTx/>
                  <a:uFillTx/>
                  <a:latin typeface="Segoe UI"/>
                  <a:ea typeface="+mn-ea"/>
                  <a:cs typeface="+mn-cs"/>
                </a:rPr>
              </a:br>
              <a:r>
                <a:rPr kumimoji="0" lang="en-US" sz="2353" b="1" i="0" u="none" strike="noStrike" kern="1200" cap="none" spc="-70" normalizeH="0" baseline="0" noProof="0" dirty="0">
                  <a:ln>
                    <a:noFill/>
                  </a:ln>
                  <a:solidFill>
                    <a:srgbClr val="F1EFED"/>
                  </a:solidFill>
                  <a:effectLst/>
                  <a:uLnTx/>
                  <a:uFillTx/>
                  <a:latin typeface="Segoe UI"/>
                  <a:ea typeface="+mn-ea"/>
                  <a:cs typeface="+mn-cs"/>
                </a:rPr>
                <a:t>activity</a:t>
              </a:r>
              <a:endParaRPr kumimoji="0" lang="de-AT" sz="2353" b="1" i="0" u="none" strike="noStrike" kern="1200" cap="none" spc="-70" normalizeH="0" baseline="0" noProof="0" dirty="0">
                <a:ln>
                  <a:noFill/>
                </a:ln>
                <a:solidFill>
                  <a:srgbClr val="F1EFED"/>
                </a:solidFill>
                <a:effectLst/>
                <a:uLnTx/>
                <a:uFillTx/>
                <a:latin typeface="Segoe UI"/>
                <a:ea typeface="+mn-ea"/>
                <a:cs typeface="+mn-cs"/>
              </a:endParaRPr>
            </a:p>
          </p:txBody>
        </p:sp>
      </p:grpSp>
    </p:spTree>
    <p:extLst>
      <p:ext uri="{BB962C8B-B14F-4D97-AF65-F5344CB8AC3E}">
        <p14:creationId xmlns:p14="http://schemas.microsoft.com/office/powerpoint/2010/main" val="26073716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Feedback</a:t>
            </a:r>
            <a:endParaRPr lang="de-AT"/>
          </a:p>
        </p:txBody>
      </p:sp>
      <p:sp>
        <p:nvSpPr>
          <p:cNvPr id="3" name="Content Placeholder 2"/>
          <p:cNvSpPr>
            <a:spLocks noGrp="1"/>
          </p:cNvSpPr>
          <p:nvPr>
            <p:ph idx="1"/>
          </p:nvPr>
        </p:nvSpPr>
        <p:spPr>
          <a:xfrm>
            <a:off x="269242" y="1189178"/>
            <a:ext cx="11653521" cy="2574359"/>
          </a:xfrm>
        </p:spPr>
        <p:txBody>
          <a:bodyPr/>
          <a:lstStyle/>
          <a:p>
            <a:r>
              <a:rPr lang="en-GB" dirty="0"/>
              <a:t>We want to hear from you about how you are using the tools</a:t>
            </a:r>
            <a:br>
              <a:rPr lang="en-GB" dirty="0"/>
            </a:br>
            <a:r>
              <a:rPr lang="en-GB" dirty="0"/>
              <a:t>and assets, what works, and what does not.  </a:t>
            </a:r>
          </a:p>
          <a:p>
            <a:r>
              <a:rPr lang="en-GB" dirty="0"/>
              <a:t>If you feel there is anything missing, or any other feedback that you would like to provide, please let us know.</a:t>
            </a:r>
          </a:p>
          <a:p>
            <a:endParaRPr lang="en-GB" dirty="0"/>
          </a:p>
          <a:p>
            <a:r>
              <a:rPr lang="en-GB" dirty="0"/>
              <a:t>Yammer Community Site: </a:t>
            </a:r>
            <a:r>
              <a:rPr lang="en-GB" dirty="0">
                <a:hlinkClick r:id="rId3"/>
              </a:rPr>
              <a:t>https://aka.ms/gdprcommunity</a:t>
            </a:r>
            <a:endParaRPr lang="en-GB" dirty="0"/>
          </a:p>
        </p:txBody>
      </p:sp>
      <p:grpSp>
        <p:nvGrpSpPr>
          <p:cNvPr id="9" name="Group 8"/>
          <p:cNvGrpSpPr/>
          <p:nvPr/>
        </p:nvGrpSpPr>
        <p:grpSpPr>
          <a:xfrm rot="5400000">
            <a:off x="9745017" y="-11346"/>
            <a:ext cx="2446986" cy="2446986"/>
            <a:chOff x="8538693" y="3309870"/>
            <a:chExt cx="2446986" cy="2446986"/>
          </a:xfrm>
        </p:grpSpPr>
        <p:sp>
          <p:nvSpPr>
            <p:cNvPr id="10" name="Diagonal Stripe 9"/>
            <p:cNvSpPr/>
            <p:nvPr/>
          </p:nvSpPr>
          <p:spPr bwMode="auto">
            <a:xfrm>
              <a:off x="8538693" y="3309870"/>
              <a:ext cx="2446986" cy="2446986"/>
            </a:xfrm>
            <a:prstGeom prst="diagStrip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de-AT" sz="24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1" name="TextBox 10"/>
            <p:cNvSpPr txBox="1"/>
            <p:nvPr/>
          </p:nvSpPr>
          <p:spPr>
            <a:xfrm rot="18975944">
              <a:off x="8639570" y="4028681"/>
              <a:ext cx="1653979"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70" normalizeH="0" baseline="0" noProof="0">
                  <a:ln>
                    <a:noFill/>
                  </a:ln>
                  <a:solidFill>
                    <a:srgbClr val="FFFFFF"/>
                  </a:solidFill>
                  <a:effectLst/>
                  <a:uLnTx/>
                  <a:uFillTx/>
                  <a:latin typeface="Segoe UI"/>
                  <a:ea typeface="+mn-ea"/>
                  <a:cs typeface="+mn-cs"/>
                </a:rPr>
                <a:t>hidden slide</a:t>
              </a:r>
              <a:endParaRPr kumimoji="0" lang="de-AT" sz="2400" b="1" i="0" u="none" strike="noStrike" kern="1200" cap="none" spc="-7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336772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4951-4DC8-422E-8827-4C9F4DBAB67D}"/>
              </a:ext>
            </a:extLst>
          </p:cNvPr>
          <p:cNvSpPr>
            <a:spLocks noGrp="1"/>
          </p:cNvSpPr>
          <p:nvPr>
            <p:ph type="title"/>
          </p:nvPr>
        </p:nvSpPr>
        <p:spPr>
          <a:xfrm>
            <a:off x="269240" y="294378"/>
            <a:ext cx="11655840" cy="806897"/>
          </a:xfrm>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GDPR Detailed Assessment Tool - Output</a:t>
            </a:r>
          </a:p>
        </p:txBody>
      </p:sp>
      <p:sp>
        <p:nvSpPr>
          <p:cNvPr id="6" name="Content Placeholder 3">
            <a:extLst>
              <a:ext uri="{FF2B5EF4-FFF2-40B4-BE49-F238E27FC236}">
                <a16:creationId xmlns:a16="http://schemas.microsoft.com/office/drawing/2014/main" id="{2EC45095-0D53-4257-9406-52C6AAEBE849}"/>
              </a:ext>
            </a:extLst>
          </p:cNvPr>
          <p:cNvSpPr txBox="1">
            <a:spLocks/>
          </p:cNvSpPr>
          <p:nvPr/>
        </p:nvSpPr>
        <p:spPr>
          <a:xfrm>
            <a:off x="269243" y="1189178"/>
            <a:ext cx="5497712" cy="5668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buClr>
              <a:buNone/>
            </a:pPr>
            <a:r>
              <a:rPr lang="en-US" sz="2400" dirty="0">
                <a:gradFill>
                  <a:gsLst>
                    <a:gs pos="1250">
                      <a:srgbClr val="6E6E73"/>
                    </a:gs>
                    <a:gs pos="99000">
                      <a:srgbClr val="6E6E73"/>
                    </a:gs>
                  </a:gsLst>
                  <a:lin ang="5400000" scaled="0"/>
                </a:gradFill>
                <a:latin typeface="Segoe UI Light"/>
                <a:ea typeface="ＭＳ Ｐゴシック" charset="0"/>
              </a:rPr>
              <a:t>Executive summary</a:t>
            </a:r>
          </a:p>
          <a:p>
            <a:pPr marL="457200" lvl="1" indent="0">
              <a:buClr>
                <a:schemeClr val="accent1"/>
              </a:buClr>
              <a:buNone/>
            </a:pPr>
            <a:r>
              <a:rPr lang="en-US" sz="2000" dirty="0">
                <a:solidFill>
                  <a:srgbClr val="707075"/>
                </a:solidFill>
                <a:latin typeface="+mj-lt"/>
              </a:rPr>
              <a:t>Aggregated across all four DMPR themes</a:t>
            </a:r>
          </a:p>
          <a:p>
            <a:pPr marL="457200" lvl="1" indent="0">
              <a:buClr>
                <a:schemeClr val="accent1"/>
              </a:buClr>
              <a:buNone/>
            </a:pPr>
            <a:r>
              <a:rPr lang="en-US" sz="2000" dirty="0">
                <a:solidFill>
                  <a:srgbClr val="707075"/>
                </a:solidFill>
                <a:latin typeface="+mj-lt"/>
              </a:rPr>
              <a:t>Overall maturity of one of three levels: </a:t>
            </a:r>
            <a:r>
              <a:rPr lang="en-US" sz="2000" b="1" dirty="0"/>
              <a:t>Starting, Progressing or Optimizing</a:t>
            </a:r>
          </a:p>
          <a:p>
            <a:pPr marL="457200" lvl="1" indent="0">
              <a:buClr>
                <a:schemeClr val="accent1"/>
              </a:buClr>
              <a:buNone/>
            </a:pPr>
            <a:r>
              <a:rPr lang="en-US" sz="2000" dirty="0">
                <a:solidFill>
                  <a:srgbClr val="707075"/>
                </a:solidFill>
                <a:latin typeface="+mj-lt"/>
              </a:rPr>
              <a:t>Results per theme and focus area</a:t>
            </a:r>
          </a:p>
          <a:p>
            <a:pPr marL="0" indent="0">
              <a:buClr>
                <a:schemeClr val="accent1"/>
              </a:buClr>
              <a:buNone/>
            </a:pPr>
            <a:r>
              <a:rPr lang="en-US" sz="2400" dirty="0">
                <a:gradFill>
                  <a:gsLst>
                    <a:gs pos="1250">
                      <a:srgbClr val="6E6E73"/>
                    </a:gs>
                    <a:gs pos="99000">
                      <a:srgbClr val="6E6E73"/>
                    </a:gs>
                  </a:gsLst>
                  <a:lin ang="5400000" scaled="0"/>
                </a:gradFill>
                <a:latin typeface="Segoe UI Light"/>
                <a:ea typeface="ＭＳ Ｐゴシック" charset="0"/>
              </a:rPr>
              <a:t>Detailed insights per theme</a:t>
            </a:r>
          </a:p>
          <a:p>
            <a:pPr marL="457200" lvl="1" indent="0">
              <a:buClr>
                <a:schemeClr val="accent1"/>
              </a:buClr>
              <a:buNone/>
            </a:pPr>
            <a:r>
              <a:rPr lang="en-US" sz="2000" dirty="0">
                <a:solidFill>
                  <a:srgbClr val="707075"/>
                </a:solidFill>
                <a:latin typeface="+mj-lt"/>
              </a:rPr>
              <a:t>Maturity index</a:t>
            </a:r>
          </a:p>
          <a:p>
            <a:pPr marL="457200" lvl="1" indent="0">
              <a:buClr>
                <a:schemeClr val="accent1"/>
              </a:buClr>
              <a:buNone/>
            </a:pPr>
            <a:r>
              <a:rPr lang="en-US" sz="2000" dirty="0">
                <a:solidFill>
                  <a:srgbClr val="707075"/>
                </a:solidFill>
                <a:latin typeface="+mj-lt"/>
              </a:rPr>
              <a:t>Top recommendation per sub scenario</a:t>
            </a:r>
          </a:p>
          <a:p>
            <a:pPr marL="457200" lvl="1" indent="0">
              <a:buClr>
                <a:schemeClr val="accent1"/>
              </a:buClr>
              <a:buNone/>
            </a:pPr>
            <a:r>
              <a:rPr lang="en-US" sz="2000" dirty="0">
                <a:solidFill>
                  <a:srgbClr val="707075"/>
                </a:solidFill>
                <a:latin typeface="+mj-lt"/>
              </a:rPr>
              <a:t>Microsoft Product suggestions</a:t>
            </a:r>
          </a:p>
          <a:p>
            <a:pPr marL="0" indent="0">
              <a:buClr>
                <a:schemeClr val="accent1"/>
              </a:buClr>
              <a:buNone/>
            </a:pPr>
            <a:r>
              <a:rPr lang="en-US" sz="2400" dirty="0">
                <a:gradFill>
                  <a:gsLst>
                    <a:gs pos="1250">
                      <a:srgbClr val="6E6E73"/>
                    </a:gs>
                    <a:gs pos="99000">
                      <a:srgbClr val="6E6E73"/>
                    </a:gs>
                  </a:gsLst>
                  <a:lin ang="5400000" scaled="0"/>
                </a:gradFill>
                <a:latin typeface="Segoe UI Light"/>
                <a:ea typeface="ＭＳ Ｐゴシック" charset="0"/>
              </a:rPr>
              <a:t>All Recommendations</a:t>
            </a:r>
          </a:p>
          <a:p>
            <a:pPr marL="457200" lvl="1" indent="0">
              <a:buClr>
                <a:schemeClr val="accent1"/>
              </a:buClr>
              <a:buNone/>
            </a:pPr>
            <a:r>
              <a:rPr lang="en-US" sz="2000" dirty="0">
                <a:solidFill>
                  <a:srgbClr val="707075"/>
                </a:solidFill>
                <a:latin typeface="+mj-lt"/>
              </a:rPr>
              <a:t>Comprehensive and actionable list</a:t>
            </a:r>
          </a:p>
          <a:p>
            <a:pPr marL="457200" lvl="1" indent="0">
              <a:buClr>
                <a:schemeClr val="accent1"/>
              </a:buClr>
              <a:buNone/>
            </a:pPr>
            <a:r>
              <a:rPr lang="en-US" sz="2000" dirty="0">
                <a:solidFill>
                  <a:srgbClr val="707075"/>
                </a:solidFill>
                <a:latin typeface="+mj-lt"/>
              </a:rPr>
              <a:t>Full list of recommendations</a:t>
            </a:r>
          </a:p>
          <a:p>
            <a:pPr marL="457200" lvl="1" indent="0">
              <a:buClr>
                <a:schemeClr val="accent1"/>
              </a:buClr>
              <a:buNone/>
            </a:pPr>
            <a:r>
              <a:rPr lang="en-US" sz="2000" dirty="0">
                <a:solidFill>
                  <a:srgbClr val="707075"/>
                </a:solidFill>
                <a:latin typeface="+mj-lt"/>
              </a:rPr>
              <a:t>Grouped by sub-scenario and GDPR maturity stage</a:t>
            </a:r>
          </a:p>
          <a:p>
            <a:pPr marL="457200" lvl="1" indent="0">
              <a:buClr>
                <a:schemeClr val="accent1"/>
              </a:buClr>
              <a:buNone/>
            </a:pPr>
            <a:r>
              <a:rPr lang="en-US" sz="2000" dirty="0">
                <a:solidFill>
                  <a:srgbClr val="707075"/>
                </a:solidFill>
                <a:latin typeface="+mj-lt"/>
              </a:rPr>
              <a:t>For each theme and sub scenario</a:t>
            </a:r>
          </a:p>
          <a:p>
            <a:pPr marL="342900" indent="-342900">
              <a:buClr>
                <a:schemeClr val="accent1"/>
              </a:buClr>
              <a:buFont typeface="Segoe UI Symbol" panose="020B0502040204020203" pitchFamily="34" charset="0"/>
              <a:buChar char="▶"/>
            </a:pPr>
            <a:endParaRPr lang="en-US" sz="2400" dirty="0">
              <a:latin typeface="+mj-lt"/>
            </a:endParaRPr>
          </a:p>
          <a:p>
            <a:pPr marL="342900" indent="-342900">
              <a:buClr>
                <a:schemeClr val="accent1"/>
              </a:buClr>
              <a:buFont typeface="Segoe UI Symbol" panose="020B0502040204020203" pitchFamily="34" charset="0"/>
              <a:buChar char="▶"/>
            </a:pPr>
            <a:endParaRPr lang="en-US" sz="2400" dirty="0">
              <a:latin typeface="+mj-lt"/>
            </a:endParaRPr>
          </a:p>
        </p:txBody>
      </p:sp>
      <p:pic>
        <p:nvPicPr>
          <p:cNvPr id="5" name="Picture 4">
            <a:extLst>
              <a:ext uri="{FF2B5EF4-FFF2-40B4-BE49-F238E27FC236}">
                <a16:creationId xmlns:a16="http://schemas.microsoft.com/office/drawing/2014/main" id="{7A54A18B-3C44-49AA-A452-DC468C7BED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7160" y="1189178"/>
            <a:ext cx="3240000" cy="1939632"/>
          </a:xfrm>
          <a:prstGeom prst="rect">
            <a:avLst/>
          </a:prstGeom>
          <a:noFill/>
          <a:ln>
            <a:solidFill>
              <a:schemeClr val="accent1"/>
            </a:solidFill>
          </a:ln>
        </p:spPr>
      </p:pic>
      <p:pic>
        <p:nvPicPr>
          <p:cNvPr id="7" name="Picture 6">
            <a:extLst>
              <a:ext uri="{FF2B5EF4-FFF2-40B4-BE49-F238E27FC236}">
                <a16:creationId xmlns:a16="http://schemas.microsoft.com/office/drawing/2014/main" id="{1F3F00B9-CFF2-4244-8914-CBC53FBDE177}"/>
              </a:ext>
            </a:extLst>
          </p:cNvPr>
          <p:cNvPicPr>
            <a:picLocks noChangeAspect="1"/>
          </p:cNvPicPr>
          <p:nvPr/>
        </p:nvPicPr>
        <p:blipFill>
          <a:blip r:embed="rId4"/>
          <a:stretch>
            <a:fillRect/>
          </a:stretch>
        </p:blipFill>
        <p:spPr>
          <a:xfrm>
            <a:off x="8429039" y="2244809"/>
            <a:ext cx="3240000" cy="1778780"/>
          </a:xfrm>
          <a:prstGeom prst="rect">
            <a:avLst/>
          </a:prstGeom>
          <a:noFill/>
          <a:ln>
            <a:solidFill>
              <a:schemeClr val="accent1"/>
            </a:solidFill>
          </a:ln>
        </p:spPr>
      </p:pic>
      <p:pic>
        <p:nvPicPr>
          <p:cNvPr id="8" name="Picture 7">
            <a:extLst>
              <a:ext uri="{FF2B5EF4-FFF2-40B4-BE49-F238E27FC236}">
                <a16:creationId xmlns:a16="http://schemas.microsoft.com/office/drawing/2014/main" id="{F9B0CA56-A4D9-48FE-94DB-BC2F0568AD29}"/>
              </a:ext>
            </a:extLst>
          </p:cNvPr>
          <p:cNvPicPr>
            <a:picLocks noChangeAspect="1"/>
          </p:cNvPicPr>
          <p:nvPr/>
        </p:nvPicPr>
        <p:blipFill>
          <a:blip r:embed="rId5"/>
          <a:stretch>
            <a:fillRect/>
          </a:stretch>
        </p:blipFill>
        <p:spPr>
          <a:xfrm>
            <a:off x="6097160" y="3430645"/>
            <a:ext cx="3240000" cy="1853963"/>
          </a:xfrm>
          <a:prstGeom prst="rect">
            <a:avLst/>
          </a:prstGeom>
          <a:noFill/>
          <a:ln>
            <a:solidFill>
              <a:schemeClr val="accent1"/>
            </a:solidFill>
          </a:ln>
        </p:spPr>
      </p:pic>
      <p:pic>
        <p:nvPicPr>
          <p:cNvPr id="9" name="Picture 8">
            <a:extLst>
              <a:ext uri="{FF2B5EF4-FFF2-40B4-BE49-F238E27FC236}">
                <a16:creationId xmlns:a16="http://schemas.microsoft.com/office/drawing/2014/main" id="{DE961E26-9CC5-4540-81E7-24205E178D14}"/>
              </a:ext>
            </a:extLst>
          </p:cNvPr>
          <p:cNvPicPr>
            <a:picLocks noChangeAspect="1"/>
          </p:cNvPicPr>
          <p:nvPr/>
        </p:nvPicPr>
        <p:blipFill>
          <a:blip r:embed="rId6"/>
          <a:stretch>
            <a:fillRect/>
          </a:stretch>
        </p:blipFill>
        <p:spPr>
          <a:xfrm>
            <a:off x="8429039" y="4272344"/>
            <a:ext cx="3240000" cy="1852382"/>
          </a:xfrm>
          <a:prstGeom prst="rect">
            <a:avLst/>
          </a:prstGeom>
          <a:noFill/>
          <a:ln>
            <a:solidFill>
              <a:schemeClr val="accent1"/>
            </a:solidFill>
          </a:ln>
        </p:spPr>
      </p:pic>
      <p:pic>
        <p:nvPicPr>
          <p:cNvPr id="10" name="Picture 9">
            <a:extLst>
              <a:ext uri="{FF2B5EF4-FFF2-40B4-BE49-F238E27FC236}">
                <a16:creationId xmlns:a16="http://schemas.microsoft.com/office/drawing/2014/main" id="{0DF9782A-7D96-439D-A7B0-6B486EF3B8B2}"/>
              </a:ext>
            </a:extLst>
          </p:cNvPr>
          <p:cNvPicPr>
            <a:picLocks noChangeAspect="1"/>
          </p:cNvPicPr>
          <p:nvPr/>
        </p:nvPicPr>
        <p:blipFill>
          <a:blip r:embed="rId7"/>
          <a:stretch>
            <a:fillRect/>
          </a:stretch>
        </p:blipFill>
        <p:spPr>
          <a:xfrm>
            <a:off x="6097160" y="5586443"/>
            <a:ext cx="3240000" cy="780831"/>
          </a:xfrm>
          <a:prstGeom prst="rect">
            <a:avLst/>
          </a:prstGeom>
          <a:noFill/>
          <a:ln>
            <a:solidFill>
              <a:schemeClr val="accent1"/>
            </a:solidFill>
          </a:ln>
        </p:spPr>
      </p:pic>
    </p:spTree>
    <p:extLst>
      <p:ext uri="{BB962C8B-B14F-4D97-AF65-F5344CB8AC3E}">
        <p14:creationId xmlns:p14="http://schemas.microsoft.com/office/powerpoint/2010/main" val="182005193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mj-lt"/>
              </a:rPr>
              <a:t>Project Governance</a:t>
            </a:r>
            <a:endParaRPr lang="de-AT" sz="4400" dirty="0">
              <a:latin typeface="+mj-lt"/>
            </a:endParaRPr>
          </a:p>
        </p:txBody>
      </p:sp>
    </p:spTree>
    <p:extLst>
      <p:ext uri="{BB962C8B-B14F-4D97-AF65-F5344CB8AC3E}">
        <p14:creationId xmlns:p14="http://schemas.microsoft.com/office/powerpoint/2010/main" val="188931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Project Governance Update</a:t>
            </a:r>
            <a:endParaRPr lang="en-NZ" sz="4000" spc="-100" dirty="0">
              <a:ln w="3175">
                <a:noFill/>
              </a:ln>
              <a:solidFill>
                <a:srgbClr val="6E6E73"/>
              </a:solidFill>
              <a:latin typeface="Segoe UI Light"/>
              <a:ea typeface="ＭＳ Ｐゴシック" charset="0"/>
              <a:cs typeface="Segoe UI" pitchFamily="34" charset="0"/>
            </a:endParaRPr>
          </a:p>
        </p:txBody>
      </p:sp>
      <p:sp>
        <p:nvSpPr>
          <p:cNvPr id="3" name="Content Placeholder 2"/>
          <p:cNvSpPr>
            <a:spLocks noGrp="1"/>
          </p:cNvSpPr>
          <p:nvPr>
            <p:ph idx="1"/>
          </p:nvPr>
        </p:nvSpPr>
        <p:spPr>
          <a:xfrm>
            <a:off x="269242" y="1189178"/>
            <a:ext cx="11653521" cy="4436984"/>
          </a:xfrm>
        </p:spPr>
        <p:txBody>
          <a:bodyPr/>
          <a:lstStyle/>
          <a:p>
            <a:r>
              <a:rPr lang="en-US" dirty="0"/>
              <a:t>Risk and issues management</a:t>
            </a:r>
          </a:p>
          <a:p>
            <a:pPr marL="845883" lvl="2" indent="-285750">
              <a:buFont typeface="Arial" panose="020B0604020202020204" pitchFamily="34" charset="0"/>
              <a:buChar char="•"/>
            </a:pPr>
            <a:r>
              <a:rPr lang="en-US" dirty="0"/>
              <a:t>Covering business, technology and project execution</a:t>
            </a:r>
          </a:p>
          <a:p>
            <a:pPr marL="845883" lvl="2" indent="-285750">
              <a:buFont typeface="Arial" panose="020B0604020202020204" pitchFamily="34" charset="0"/>
              <a:buChar char="•"/>
            </a:pPr>
            <a:r>
              <a:rPr lang="en-US" dirty="0"/>
              <a:t>Describe the escalation path</a:t>
            </a:r>
          </a:p>
          <a:p>
            <a:pPr lvl="2"/>
            <a:endParaRPr lang="en-US" dirty="0"/>
          </a:p>
          <a:p>
            <a:pPr lvl="2"/>
            <a:endParaRPr lang="en-US" dirty="0"/>
          </a:p>
          <a:p>
            <a:pPr lvl="2"/>
            <a:endParaRPr lang="en-US" dirty="0"/>
          </a:p>
          <a:p>
            <a:pPr lvl="2"/>
            <a:endParaRPr lang="en-US" dirty="0"/>
          </a:p>
          <a:p>
            <a:pPr lvl="2"/>
            <a:endParaRPr lang="en-US" dirty="0"/>
          </a:p>
          <a:p>
            <a:br>
              <a:rPr lang="en-US" dirty="0"/>
            </a:br>
            <a:r>
              <a:rPr lang="en-US" dirty="0"/>
              <a:t>Change management</a:t>
            </a:r>
          </a:p>
          <a:p>
            <a:pPr lvl="2"/>
            <a:r>
              <a:rPr lang="en-US" dirty="0"/>
              <a:t>Describe the change management workflow</a:t>
            </a:r>
          </a:p>
          <a:p>
            <a:r>
              <a:rPr lang="en-US" dirty="0"/>
              <a:t>Success Criteria</a:t>
            </a:r>
          </a:p>
          <a:p>
            <a:pPr lvl="2"/>
            <a:r>
              <a:rPr lang="en-US" dirty="0"/>
              <a:t>Discuss and agree on what a successful engagement would look like</a:t>
            </a:r>
            <a:endParaRPr lang="en-NZ" dirty="0"/>
          </a:p>
        </p:txBody>
      </p:sp>
      <p:graphicFrame>
        <p:nvGraphicFramePr>
          <p:cNvPr id="6" name="Table 5"/>
          <p:cNvGraphicFramePr>
            <a:graphicFrameLocks noGrp="1"/>
          </p:cNvGraphicFramePr>
          <p:nvPr>
            <p:extLst/>
          </p:nvPr>
        </p:nvGraphicFramePr>
        <p:xfrm>
          <a:off x="408242" y="2412424"/>
          <a:ext cx="11344047" cy="1378451"/>
        </p:xfrm>
        <a:graphic>
          <a:graphicData uri="http://schemas.openxmlformats.org/drawingml/2006/table">
            <a:tbl>
              <a:tblPr firstRow="1" bandRow="1">
                <a:tableStyleId>{5C22544A-7EE6-4342-B048-85BDC9FD1C3A}</a:tableStyleId>
              </a:tblPr>
              <a:tblGrid>
                <a:gridCol w="1522652">
                  <a:extLst>
                    <a:ext uri="{9D8B030D-6E8A-4147-A177-3AD203B41FA5}">
                      <a16:colId xmlns:a16="http://schemas.microsoft.com/office/drawing/2014/main" val="446636232"/>
                    </a:ext>
                  </a:extLst>
                </a:gridCol>
                <a:gridCol w="3014968">
                  <a:extLst>
                    <a:ext uri="{9D8B030D-6E8A-4147-A177-3AD203B41FA5}">
                      <a16:colId xmlns:a16="http://schemas.microsoft.com/office/drawing/2014/main" val="2284746771"/>
                    </a:ext>
                  </a:extLst>
                </a:gridCol>
                <a:gridCol w="2268809">
                  <a:extLst>
                    <a:ext uri="{9D8B030D-6E8A-4147-A177-3AD203B41FA5}">
                      <a16:colId xmlns:a16="http://schemas.microsoft.com/office/drawing/2014/main" val="1595035786"/>
                    </a:ext>
                  </a:extLst>
                </a:gridCol>
                <a:gridCol w="1267863">
                  <a:extLst>
                    <a:ext uri="{9D8B030D-6E8A-4147-A177-3AD203B41FA5}">
                      <a16:colId xmlns:a16="http://schemas.microsoft.com/office/drawing/2014/main" val="3770821038"/>
                    </a:ext>
                  </a:extLst>
                </a:gridCol>
                <a:gridCol w="3269755">
                  <a:extLst>
                    <a:ext uri="{9D8B030D-6E8A-4147-A177-3AD203B41FA5}">
                      <a16:colId xmlns:a16="http://schemas.microsoft.com/office/drawing/2014/main" val="1865282308"/>
                    </a:ext>
                  </a:extLst>
                </a:gridCol>
              </a:tblGrid>
              <a:tr h="442129">
                <a:tc>
                  <a:txBody>
                    <a:bodyPr/>
                    <a:lstStyle/>
                    <a:p>
                      <a:pPr marL="0" marR="45720" algn="ctr" defTabSz="914192" rtl="0" eaLnBrk="1" latinLnBrk="0" hangingPunct="1">
                        <a:spcBef>
                          <a:spcPts val="600"/>
                        </a:spcBef>
                        <a:spcAft>
                          <a:spcPts val="0"/>
                        </a:spcAft>
                      </a:pPr>
                      <a:r>
                        <a:rPr lang="en-US" sz="1400" b="0" i="0" kern="1200" dirty="0">
                          <a:solidFill>
                            <a:schemeClr val="bg2"/>
                          </a:solidFill>
                          <a:latin typeface="+mn-lt"/>
                          <a:ea typeface="+mn-ea"/>
                          <a:cs typeface="Segoe UI Semilight" panose="020B0402040204020203" pitchFamily="34" charset="0"/>
                        </a:rPr>
                        <a:t>Date recorded</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marR="45720" algn="ctr" defTabSz="914192" rtl="0" eaLnBrk="1" latinLnBrk="0" hangingPunct="1">
                        <a:spcBef>
                          <a:spcPts val="600"/>
                        </a:spcBef>
                        <a:spcAft>
                          <a:spcPts val="0"/>
                        </a:spcAft>
                      </a:pPr>
                      <a:r>
                        <a:rPr lang="en-US" sz="1400" b="0" i="0" kern="1200" dirty="0">
                          <a:solidFill>
                            <a:schemeClr val="bg2"/>
                          </a:solidFill>
                          <a:latin typeface="+mn-lt"/>
                          <a:ea typeface="+mn-ea"/>
                          <a:cs typeface="Segoe UI Semilight" panose="020B0402040204020203" pitchFamily="34" charset="0"/>
                        </a:rPr>
                        <a:t>Risk/Issue description</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marR="45720" algn="ctr" defTabSz="914192" rtl="0" eaLnBrk="1" latinLnBrk="0" hangingPunct="1">
                        <a:spcBef>
                          <a:spcPts val="600"/>
                        </a:spcBef>
                        <a:spcAft>
                          <a:spcPts val="0"/>
                        </a:spcAft>
                      </a:pPr>
                      <a:r>
                        <a:rPr lang="en-US" sz="1400" b="0" i="0" kern="1200" dirty="0">
                          <a:solidFill>
                            <a:schemeClr val="bg2"/>
                          </a:solidFill>
                          <a:latin typeface="+mn-lt"/>
                          <a:ea typeface="+mn-ea"/>
                          <a:cs typeface="Segoe UI Semilight" panose="020B0402040204020203" pitchFamily="34" charset="0"/>
                        </a:rPr>
                        <a:t>Probability</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marR="45720" algn="ctr" defTabSz="914192" rtl="0" eaLnBrk="1" latinLnBrk="0" hangingPunct="1">
                        <a:spcBef>
                          <a:spcPts val="600"/>
                        </a:spcBef>
                        <a:spcAft>
                          <a:spcPts val="0"/>
                        </a:spcAft>
                      </a:pPr>
                      <a:r>
                        <a:rPr lang="en-US" sz="1400" b="0" i="0" kern="1200">
                          <a:solidFill>
                            <a:schemeClr val="bg2"/>
                          </a:solidFill>
                          <a:latin typeface="+mn-lt"/>
                          <a:ea typeface="+mn-ea"/>
                          <a:cs typeface="Segoe UI Semilight" panose="020B0402040204020203" pitchFamily="34" charset="0"/>
                        </a:rPr>
                        <a:t>Impact</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marR="45720" algn="ctr" defTabSz="914192" rtl="0" eaLnBrk="1" latinLnBrk="0" hangingPunct="1">
                        <a:spcBef>
                          <a:spcPts val="600"/>
                        </a:spcBef>
                        <a:spcAft>
                          <a:spcPts val="0"/>
                        </a:spcAft>
                      </a:pPr>
                      <a:r>
                        <a:rPr lang="en-US" sz="1400" b="0" i="0" kern="1200" dirty="0">
                          <a:solidFill>
                            <a:schemeClr val="bg2"/>
                          </a:solidFill>
                          <a:latin typeface="+mn-lt"/>
                          <a:ea typeface="+mn-ea"/>
                          <a:cs typeface="Segoe UI Semilight" panose="020B0402040204020203" pitchFamily="34" charset="0"/>
                        </a:rPr>
                        <a:t>Mitigation plan</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3922488393"/>
                  </a:ext>
                </a:extLst>
              </a:tr>
              <a:tr h="468161">
                <a:tc>
                  <a:txBody>
                    <a:bodyPr/>
                    <a:lstStyle/>
                    <a:p>
                      <a:pPr marL="45720" marR="45720">
                        <a:spcBef>
                          <a:spcPts val="600"/>
                        </a:spcBef>
                        <a:spcAft>
                          <a:spcPts val="0"/>
                        </a:spcAft>
                      </a:pPr>
                      <a:r>
                        <a:rPr lang="en-US" sz="1100" kern="1100">
                          <a:effectLst/>
                        </a:rPr>
                        <a:t> </a:t>
                      </a:r>
                      <a:endParaRPr lang="en-US" sz="1100" kern="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45720" marR="45720">
                        <a:spcBef>
                          <a:spcPts val="600"/>
                        </a:spcBef>
                        <a:spcAft>
                          <a:spcPts val="0"/>
                        </a:spcAft>
                      </a:pPr>
                      <a:r>
                        <a:rPr lang="en-US" sz="1100" kern="1100">
                          <a:effectLst/>
                        </a:rPr>
                        <a:t> </a:t>
                      </a:r>
                      <a:endParaRPr lang="en-US" sz="1100" kern="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45720" marR="45720">
                        <a:spcBef>
                          <a:spcPts val="600"/>
                        </a:spcBef>
                        <a:spcAft>
                          <a:spcPts val="0"/>
                        </a:spcAft>
                      </a:pPr>
                      <a:r>
                        <a:rPr lang="en-US" sz="1100" kern="1100">
                          <a:effectLst/>
                        </a:rPr>
                        <a:t> </a:t>
                      </a:r>
                      <a:endParaRPr lang="en-US" sz="1100" kern="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45720" marR="45720">
                        <a:spcBef>
                          <a:spcPts val="600"/>
                        </a:spcBef>
                        <a:spcAft>
                          <a:spcPts val="0"/>
                        </a:spcAft>
                      </a:pPr>
                      <a:r>
                        <a:rPr lang="en-US" sz="1100" kern="1100">
                          <a:effectLst/>
                        </a:rPr>
                        <a:t> </a:t>
                      </a:r>
                      <a:endParaRPr lang="en-US" sz="1100" kern="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45720" marR="45720">
                        <a:spcBef>
                          <a:spcPts val="600"/>
                        </a:spcBef>
                        <a:spcAft>
                          <a:spcPts val="0"/>
                        </a:spcAft>
                      </a:pPr>
                      <a:r>
                        <a:rPr lang="en-US" sz="1100" kern="1100">
                          <a:effectLst/>
                        </a:rPr>
                        <a:t> </a:t>
                      </a:r>
                      <a:endParaRPr lang="en-US" sz="1100" kern="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2803354489"/>
                  </a:ext>
                </a:extLst>
              </a:tr>
              <a:tr h="468161">
                <a:tc>
                  <a:txBody>
                    <a:bodyPr/>
                    <a:lstStyle/>
                    <a:p>
                      <a:pPr marL="45720" marR="45720">
                        <a:spcBef>
                          <a:spcPts val="600"/>
                        </a:spcBef>
                        <a:spcAft>
                          <a:spcPts val="0"/>
                        </a:spcAft>
                      </a:pPr>
                      <a:r>
                        <a:rPr lang="en-US" sz="1100" kern="1100">
                          <a:effectLst/>
                        </a:rPr>
                        <a:t> </a:t>
                      </a:r>
                      <a:endParaRPr lang="en-US" sz="1100" kern="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45720" marR="45720">
                        <a:spcBef>
                          <a:spcPts val="600"/>
                        </a:spcBef>
                        <a:spcAft>
                          <a:spcPts val="0"/>
                        </a:spcAft>
                      </a:pPr>
                      <a:r>
                        <a:rPr lang="en-US" sz="1100" kern="1100">
                          <a:effectLst/>
                        </a:rPr>
                        <a:t> </a:t>
                      </a:r>
                      <a:endParaRPr lang="en-US" sz="1100" kern="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45720" marR="45720">
                        <a:spcBef>
                          <a:spcPts val="600"/>
                        </a:spcBef>
                        <a:spcAft>
                          <a:spcPts val="0"/>
                        </a:spcAft>
                      </a:pPr>
                      <a:r>
                        <a:rPr lang="en-US" sz="1100" kern="1100">
                          <a:effectLst/>
                        </a:rPr>
                        <a:t> </a:t>
                      </a:r>
                      <a:endParaRPr lang="en-US" sz="1100" kern="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45720" marR="45720">
                        <a:spcBef>
                          <a:spcPts val="600"/>
                        </a:spcBef>
                        <a:spcAft>
                          <a:spcPts val="0"/>
                        </a:spcAft>
                      </a:pPr>
                      <a:r>
                        <a:rPr lang="en-US" sz="1100" kern="1100">
                          <a:effectLst/>
                        </a:rPr>
                        <a:t> </a:t>
                      </a:r>
                      <a:endParaRPr lang="en-US" sz="1100" kern="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tc>
                  <a:txBody>
                    <a:bodyPr/>
                    <a:lstStyle/>
                    <a:p>
                      <a:pPr marL="45720" marR="45720">
                        <a:spcBef>
                          <a:spcPts val="600"/>
                        </a:spcBef>
                        <a:spcAft>
                          <a:spcPts val="0"/>
                        </a:spcAft>
                      </a:pPr>
                      <a:r>
                        <a:rPr lang="en-US" sz="1100" kern="1100" dirty="0">
                          <a:effectLst/>
                        </a:rPr>
                        <a:t> </a:t>
                      </a:r>
                      <a:endParaRPr lang="en-US" sz="1100" kern="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740984326"/>
                  </a:ext>
                </a:extLst>
              </a:tr>
            </a:tbl>
          </a:graphicData>
        </a:graphic>
      </p:graphicFrame>
      <p:grpSp>
        <p:nvGrpSpPr>
          <p:cNvPr id="15" name="Group 14"/>
          <p:cNvGrpSpPr/>
          <p:nvPr/>
        </p:nvGrpSpPr>
        <p:grpSpPr>
          <a:xfrm>
            <a:off x="10404657" y="488"/>
            <a:ext cx="1786476" cy="1955102"/>
            <a:chOff x="10404657" y="488"/>
            <a:chExt cx="1786476" cy="1955102"/>
          </a:xfrm>
        </p:grpSpPr>
        <p:sp>
          <p:nvSpPr>
            <p:cNvPr id="16" name="Diagonal Stripe 15"/>
            <p:cNvSpPr/>
            <p:nvPr/>
          </p:nvSpPr>
          <p:spPr bwMode="auto">
            <a:xfrm rot="5400000">
              <a:off x="10320344" y="84801"/>
              <a:ext cx="1955102" cy="1786476"/>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de-AT" sz="22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7" name="TextBox 16"/>
            <p:cNvSpPr txBox="1"/>
            <p:nvPr/>
          </p:nvSpPr>
          <p:spPr>
            <a:xfrm rot="2775944">
              <a:off x="10935276" y="510725"/>
              <a:ext cx="1139708" cy="362072"/>
            </a:xfrm>
            <a:prstGeom prst="rect">
              <a:avLst/>
            </a:prstGeom>
            <a:noFill/>
          </p:spPr>
          <p:txBody>
            <a:bodyPr wrap="non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2353" b="1" i="0" u="none" strike="noStrike" kern="1200" cap="none" spc="-70" normalizeH="0" baseline="0" noProof="0">
                  <a:ln>
                    <a:noFill/>
                  </a:ln>
                  <a:solidFill>
                    <a:srgbClr val="F1EFED"/>
                  </a:solidFill>
                  <a:effectLst/>
                  <a:uLnTx/>
                  <a:uFillTx/>
                  <a:latin typeface="Segoe UI"/>
                  <a:ea typeface="+mn-ea"/>
                  <a:cs typeface="+mn-cs"/>
                </a:rPr>
                <a:t>Example</a:t>
              </a:r>
              <a:endParaRPr kumimoji="0" lang="de-AT" sz="2353" b="1" i="0" u="none" strike="noStrike" kern="1200" cap="none" spc="-70" normalizeH="0" baseline="0" noProof="0">
                <a:ln>
                  <a:noFill/>
                </a:ln>
                <a:solidFill>
                  <a:srgbClr val="F1EFED"/>
                </a:solidFill>
                <a:effectLst/>
                <a:uLnTx/>
                <a:uFillTx/>
                <a:latin typeface="Segoe UI"/>
                <a:ea typeface="+mn-ea"/>
                <a:cs typeface="+mn-cs"/>
              </a:endParaRPr>
            </a:p>
          </p:txBody>
        </p:sp>
      </p:grpSp>
    </p:spTree>
    <p:extLst>
      <p:ext uri="{BB962C8B-B14F-4D97-AF65-F5344CB8AC3E}">
        <p14:creationId xmlns:p14="http://schemas.microsoft.com/office/powerpoint/2010/main" val="37246286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mj-lt"/>
              </a:rPr>
              <a:t>Q&amp;A</a:t>
            </a:r>
            <a:endParaRPr lang="de-AT" sz="4400" dirty="0">
              <a:latin typeface="+mj-lt"/>
            </a:endParaRPr>
          </a:p>
        </p:txBody>
      </p:sp>
    </p:spTree>
    <p:extLst>
      <p:ext uri="{BB962C8B-B14F-4D97-AF65-F5344CB8AC3E}">
        <p14:creationId xmlns:p14="http://schemas.microsoft.com/office/powerpoint/2010/main" val="392860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731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Required Partner Preparation </a:t>
            </a:r>
            <a:endParaRPr lang="de-AT" dirty="0"/>
          </a:p>
        </p:txBody>
      </p:sp>
      <p:sp>
        <p:nvSpPr>
          <p:cNvPr id="12" name="Content Placeholder 11"/>
          <p:cNvSpPr>
            <a:spLocks noGrp="1"/>
          </p:cNvSpPr>
          <p:nvPr>
            <p:ph idx="1"/>
          </p:nvPr>
        </p:nvSpPr>
        <p:spPr>
          <a:xfrm>
            <a:off x="269242" y="1189178"/>
            <a:ext cx="11653521" cy="7158819"/>
          </a:xfrm>
        </p:spPr>
        <p:txBody>
          <a:bodyPr/>
          <a:lstStyle/>
          <a:p>
            <a:r>
              <a:rPr lang="en-US" dirty="0"/>
              <a:t>In order to deliver this presentation successfully you need to know the following:</a:t>
            </a:r>
          </a:p>
          <a:p>
            <a:pPr lvl="1"/>
            <a:r>
              <a:rPr lang="en-US" dirty="0"/>
              <a:t>All slides in the deck with the “example” ribbon show examples. Don’t show the examples to the customer; they are just there to help you understand the intention of the slide. Customize the examples to match the specific engagement you are delivering, then remove the Example tag</a:t>
            </a:r>
          </a:p>
          <a:p>
            <a:pPr lvl="1"/>
            <a:endParaRPr lang="en-US" dirty="0"/>
          </a:p>
          <a:p>
            <a:pPr lvl="1"/>
            <a:r>
              <a:rPr lang="en-US" dirty="0"/>
              <a:t>If you intend to leave the presentation with the customer, remove all hidden slides and preferably deliver as a PDF document</a:t>
            </a:r>
          </a:p>
          <a:p>
            <a:pPr lvl="1"/>
            <a:endParaRPr lang="en-US" dirty="0"/>
          </a:p>
          <a:p>
            <a:pPr lvl="1"/>
            <a:r>
              <a:rPr lang="en-US" dirty="0"/>
              <a:t>Download the latest version of the toolkit here: </a:t>
            </a:r>
            <a:r>
              <a:rPr lang="en-US" dirty="0">
                <a:solidFill>
                  <a:schemeClr val="dk1"/>
                </a:solidFill>
                <a:cs typeface="Segoe UI Semilight" panose="020B0402040204020203" pitchFamily="34" charset="0"/>
                <a:hlinkClick r:id="rId3"/>
              </a:rPr>
              <a:t>https://aka.ms/gdprtoolbox</a:t>
            </a:r>
            <a:endParaRPr lang="en-US" dirty="0">
              <a:solidFill>
                <a:schemeClr val="dk1"/>
              </a:solidFill>
              <a:cs typeface="Segoe UI Semilight" panose="020B0402040204020203" pitchFamily="34" charset="0"/>
            </a:endParaRPr>
          </a:p>
          <a:p>
            <a:pPr lvl="1"/>
            <a:endParaRPr lang="en-US" dirty="0"/>
          </a:p>
          <a:p>
            <a:r>
              <a:rPr lang="en-US" dirty="0"/>
              <a:t>Make sure to have the following people in the workshop:</a:t>
            </a:r>
          </a:p>
          <a:p>
            <a:pPr marL="621831" lvl="1" indent="-285750">
              <a:buFont typeface="Arial" panose="020B0604020202020204" pitchFamily="34" charset="0"/>
              <a:buChar char="•"/>
            </a:pPr>
            <a:r>
              <a:rPr lang="en-US" dirty="0"/>
              <a:t>Anyone needed from your organization</a:t>
            </a:r>
          </a:p>
          <a:p>
            <a:pPr marL="621831" lvl="1" indent="-285750">
              <a:buFont typeface="Arial" panose="020B0604020202020204" pitchFamily="34" charset="0"/>
              <a:buChar char="•"/>
            </a:pPr>
            <a:r>
              <a:rPr lang="en-US" dirty="0"/>
              <a:t>Project Executive Sponsor</a:t>
            </a:r>
          </a:p>
          <a:p>
            <a:pPr marL="621831" lvl="1" indent="-285750">
              <a:buFont typeface="Arial" panose="020B0604020202020204" pitchFamily="34" charset="0"/>
              <a:buChar char="•"/>
            </a:pPr>
            <a:r>
              <a:rPr lang="en-US" dirty="0"/>
              <a:t>Project Manager/Coordinator</a:t>
            </a:r>
          </a:p>
          <a:p>
            <a:pPr marL="621831" lvl="1" indent="-285750">
              <a:buFont typeface="Arial" panose="020B0604020202020204" pitchFamily="34" charset="0"/>
              <a:buChar char="•"/>
            </a:pPr>
            <a:r>
              <a:rPr lang="en-US" dirty="0"/>
              <a:t>Enterprise/Compliance Architects</a:t>
            </a:r>
          </a:p>
          <a:p>
            <a:pPr marL="621831" lvl="1" indent="-285750">
              <a:buFont typeface="Arial" panose="020B0604020202020204" pitchFamily="34" charset="0"/>
              <a:buChar char="•"/>
            </a:pPr>
            <a:r>
              <a:rPr lang="en-US" dirty="0"/>
              <a:t>Privacy &amp; Compliance Specialists</a:t>
            </a:r>
          </a:p>
          <a:p>
            <a:pPr lvl="2"/>
            <a:endParaRPr lang="en-US" dirty="0"/>
          </a:p>
          <a:p>
            <a:pPr lvl="2"/>
            <a:endParaRPr lang="en-US" dirty="0"/>
          </a:p>
          <a:p>
            <a:pPr lvl="1"/>
            <a:endParaRPr lang="en-US" dirty="0"/>
          </a:p>
          <a:p>
            <a:pPr lvl="1"/>
            <a:endParaRPr lang="de-AT" dirty="0"/>
          </a:p>
          <a:p>
            <a:endParaRPr lang="en-US" dirty="0"/>
          </a:p>
        </p:txBody>
      </p:sp>
      <p:grpSp>
        <p:nvGrpSpPr>
          <p:cNvPr id="13" name="Group 12"/>
          <p:cNvGrpSpPr/>
          <p:nvPr/>
        </p:nvGrpSpPr>
        <p:grpSpPr>
          <a:xfrm rot="5400000">
            <a:off x="9745017" y="-11346"/>
            <a:ext cx="2446986" cy="2446986"/>
            <a:chOff x="8538693" y="3309870"/>
            <a:chExt cx="2446986" cy="2446986"/>
          </a:xfrm>
        </p:grpSpPr>
        <p:sp>
          <p:nvSpPr>
            <p:cNvPr id="14" name="Diagonal Stripe 13"/>
            <p:cNvSpPr/>
            <p:nvPr/>
          </p:nvSpPr>
          <p:spPr bwMode="auto">
            <a:xfrm>
              <a:off x="8538693" y="3309870"/>
              <a:ext cx="2446986" cy="2446986"/>
            </a:xfrm>
            <a:prstGeom prst="diagStrip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de-AT" sz="24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5" name="TextBox 14"/>
            <p:cNvSpPr txBox="1"/>
            <p:nvPr/>
          </p:nvSpPr>
          <p:spPr>
            <a:xfrm rot="18975944">
              <a:off x="8639570" y="4028681"/>
              <a:ext cx="1653979"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70" normalizeH="0" baseline="0" noProof="0" dirty="0">
                  <a:ln>
                    <a:noFill/>
                  </a:ln>
                  <a:solidFill>
                    <a:srgbClr val="FFFFFF"/>
                  </a:solidFill>
                  <a:effectLst/>
                  <a:uLnTx/>
                  <a:uFillTx/>
                  <a:latin typeface="Segoe UI"/>
                  <a:ea typeface="+mn-ea"/>
                  <a:cs typeface="+mn-cs"/>
                </a:rPr>
                <a:t>hidden slide</a:t>
              </a:r>
              <a:endParaRPr kumimoji="0" lang="de-AT" sz="2400" b="1" i="0" u="none" strike="noStrike" kern="1200" cap="none" spc="-7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30860728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81144-BD0D-4AE9-930F-B9903B610531}"/>
              </a:ext>
            </a:extLst>
          </p:cNvPr>
          <p:cNvSpPr>
            <a:spLocks noGrp="1"/>
          </p:cNvSpPr>
          <p:nvPr>
            <p:ph type="title"/>
          </p:nvPr>
        </p:nvSpPr>
        <p:spPr/>
        <p:txBody>
          <a:bodyPr/>
          <a:lstStyle/>
          <a:p>
            <a:r>
              <a:rPr lang="en-US" dirty="0"/>
              <a:t>Microsoft GDPR Detailed Assessment</a:t>
            </a:r>
          </a:p>
        </p:txBody>
      </p:sp>
      <p:graphicFrame>
        <p:nvGraphicFramePr>
          <p:cNvPr id="3" name="Table 2">
            <a:extLst>
              <a:ext uri="{FF2B5EF4-FFF2-40B4-BE49-F238E27FC236}">
                <a16:creationId xmlns:a16="http://schemas.microsoft.com/office/drawing/2014/main" id="{3C35C061-CB44-4ACF-A935-D060FC2FACE5}"/>
              </a:ext>
            </a:extLst>
          </p:cNvPr>
          <p:cNvGraphicFramePr>
            <a:graphicFrameLocks noGrp="1"/>
          </p:cNvGraphicFramePr>
          <p:nvPr>
            <p:extLst>
              <p:ext uri="{D42A27DB-BD31-4B8C-83A1-F6EECF244321}">
                <p14:modId xmlns:p14="http://schemas.microsoft.com/office/powerpoint/2010/main" val="1900938280"/>
              </p:ext>
            </p:extLst>
          </p:nvPr>
        </p:nvGraphicFramePr>
        <p:xfrm>
          <a:off x="269240" y="1292538"/>
          <a:ext cx="11655840" cy="4911391"/>
        </p:xfrm>
        <a:graphic>
          <a:graphicData uri="http://schemas.openxmlformats.org/drawingml/2006/table">
            <a:tbl>
              <a:tblPr firstRow="1" bandRow="1">
                <a:tableStyleId>{5C22544A-7EE6-4342-B048-85BDC9FD1C3A}</a:tableStyleId>
              </a:tblPr>
              <a:tblGrid>
                <a:gridCol w="2947685">
                  <a:extLst>
                    <a:ext uri="{9D8B030D-6E8A-4147-A177-3AD203B41FA5}">
                      <a16:colId xmlns:a16="http://schemas.microsoft.com/office/drawing/2014/main" val="4259793901"/>
                    </a:ext>
                  </a:extLst>
                </a:gridCol>
                <a:gridCol w="3624550">
                  <a:extLst>
                    <a:ext uri="{9D8B030D-6E8A-4147-A177-3AD203B41FA5}">
                      <a16:colId xmlns:a16="http://schemas.microsoft.com/office/drawing/2014/main" val="881654788"/>
                    </a:ext>
                  </a:extLst>
                </a:gridCol>
                <a:gridCol w="5083605">
                  <a:extLst>
                    <a:ext uri="{9D8B030D-6E8A-4147-A177-3AD203B41FA5}">
                      <a16:colId xmlns:a16="http://schemas.microsoft.com/office/drawing/2014/main" val="2465119819"/>
                    </a:ext>
                  </a:extLst>
                </a:gridCol>
              </a:tblGrid>
              <a:tr h="976931">
                <a:tc>
                  <a:txBody>
                    <a:bodyPr/>
                    <a:lstStyle/>
                    <a:p>
                      <a:pPr algn="ctr"/>
                      <a:r>
                        <a:rPr lang="en-US" dirty="0">
                          <a:latin typeface="+mj-lt"/>
                        </a:rPr>
                        <a:t>Workshop</a:t>
                      </a:r>
                    </a:p>
                  </a:txBody>
                  <a:tcPr anchor="b"/>
                </a:tc>
                <a:tc>
                  <a:txBody>
                    <a:bodyPr/>
                    <a:lstStyle/>
                    <a:p>
                      <a:pPr algn="ctr"/>
                      <a:r>
                        <a:rPr lang="en-US" dirty="0">
                          <a:latin typeface="+mj-lt"/>
                        </a:rPr>
                        <a:t>Description</a:t>
                      </a:r>
                    </a:p>
                  </a:txBody>
                  <a:tcPr anchor="b"/>
                </a:tc>
                <a:tc>
                  <a:txBody>
                    <a:bodyPr/>
                    <a:lstStyle/>
                    <a:p>
                      <a:pPr algn="ctr"/>
                      <a:r>
                        <a:rPr lang="en-US" dirty="0">
                          <a:latin typeface="+mj-lt"/>
                        </a:rPr>
                        <a:t>Resources</a:t>
                      </a:r>
                    </a:p>
                  </a:txBody>
                  <a:tcPr anchor="b"/>
                </a:tc>
                <a:extLst>
                  <a:ext uri="{0D108BD9-81ED-4DB2-BD59-A6C34878D82A}">
                    <a16:rowId xmlns:a16="http://schemas.microsoft.com/office/drawing/2014/main" val="1512988086"/>
                  </a:ext>
                </a:extLst>
              </a:tr>
              <a:tr h="370840">
                <a:tc gridSpan="3">
                  <a:txBody>
                    <a:bodyPr/>
                    <a:lstStyle/>
                    <a:p>
                      <a:pPr marL="0" algn="ctr" defTabSz="914367" rtl="0" eaLnBrk="1" latinLnBrk="0" hangingPunct="1"/>
                      <a:r>
                        <a:rPr lang="en-US" sz="1600" kern="1200" dirty="0">
                          <a:solidFill>
                            <a:schemeClr val="dk1"/>
                          </a:solidFill>
                          <a:latin typeface="+mn-lt"/>
                          <a:ea typeface="+mn-ea"/>
                          <a:cs typeface="+mn-cs"/>
                        </a:rPr>
                        <a:t>Step 1</a:t>
                      </a:r>
                    </a:p>
                  </a:txBody>
                  <a:tcPr>
                    <a:solidFill>
                      <a:srgbClr val="92D05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762869"/>
                  </a:ext>
                </a:extLst>
              </a:tr>
              <a:tr h="0">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1" kern="1200" dirty="0">
                          <a:solidFill>
                            <a:schemeClr val="dk1"/>
                          </a:solidFill>
                          <a:latin typeface="+mn-lt"/>
                          <a:ea typeface="+mn-ea"/>
                          <a:cs typeface="Segoe UI Semilight" panose="020B0402040204020203" pitchFamily="34" charset="0"/>
                        </a:rPr>
                        <a:t>Pre-engagement meeting (on-line)</a:t>
                      </a:r>
                      <a:endParaRPr lang="de-AT" sz="1050" b="1" kern="1200" dirty="0">
                        <a:solidFill>
                          <a:schemeClr val="dk1"/>
                        </a:solidFill>
                        <a:latin typeface="+mn-lt"/>
                        <a:ea typeface="+mn-ea"/>
                        <a:cs typeface="Segoe UI Semilight" panose="020B0402040204020203" pitchFamily="34" charset="0"/>
                      </a:endParaRPr>
                    </a:p>
                  </a:txBody>
                  <a:tcPr anchor="ctr">
                    <a:solidFill>
                      <a:srgbClr val="DEDEDE"/>
                    </a:solid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1" kern="1200" dirty="0">
                          <a:solidFill>
                            <a:schemeClr val="dk1"/>
                          </a:solidFill>
                          <a:latin typeface="+mn-lt"/>
                          <a:ea typeface="+mn-ea"/>
                          <a:cs typeface="Segoe UI Semilight" panose="020B0402040204020203" pitchFamily="34" charset="0"/>
                        </a:rPr>
                        <a:t>Introduction to the Microsoft GDPR Detailed assessment, discuss upcoming activities, align expectations and timelines. High level introduction to GDPR. Preview of the Microsoft GDPR Detailed Assessment questions to help identify the customer representatives that will assist in answering.</a:t>
                      </a:r>
                      <a:endParaRPr lang="de-AT" sz="1050" b="1" kern="1200" dirty="0">
                        <a:solidFill>
                          <a:schemeClr val="dk1"/>
                        </a:solidFill>
                        <a:latin typeface="+mn-lt"/>
                        <a:ea typeface="+mn-ea"/>
                        <a:cs typeface="Segoe UI Semilight" panose="020B0402040204020203" pitchFamily="34" charset="0"/>
                      </a:endParaRPr>
                    </a:p>
                  </a:txBody>
                  <a:tcPr anchor="ctr">
                    <a:solidFill>
                      <a:srgbClr val="DEDEDE"/>
                    </a:solid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1" kern="1200" noProof="0" dirty="0">
                          <a:solidFill>
                            <a:schemeClr val="dk1"/>
                          </a:solidFill>
                          <a:latin typeface="+mn-lt"/>
                          <a:ea typeface="+mn-ea"/>
                          <a:cs typeface="Segoe UI Semilight" panose="020B0402040204020203" pitchFamily="34" charset="0"/>
                        </a:rPr>
                        <a:t>00 - Microsoft GDPR Detailed Assessment - Delivery Guide</a:t>
                      </a:r>
                    </a:p>
                    <a:p>
                      <a:pPr marL="0" marR="0" lvl="0" indent="0" algn="l" defTabSz="914192" rtl="0" eaLnBrk="1" fontAlgn="auto" latinLnBrk="0" hangingPunct="1">
                        <a:lnSpc>
                          <a:spcPct val="100000"/>
                        </a:lnSpc>
                        <a:spcBef>
                          <a:spcPts val="0"/>
                        </a:spcBef>
                        <a:spcAft>
                          <a:spcPts val="0"/>
                        </a:spcAft>
                        <a:buClrTx/>
                        <a:buSzTx/>
                        <a:buFontTx/>
                        <a:buNone/>
                        <a:tabLst/>
                        <a:defRPr/>
                      </a:pPr>
                      <a:r>
                        <a:rPr lang="en-US" sz="1050" b="1" kern="1200" noProof="0" dirty="0">
                          <a:solidFill>
                            <a:schemeClr val="dk1"/>
                          </a:solidFill>
                          <a:latin typeface="+mn-lt"/>
                          <a:ea typeface="+mn-ea"/>
                          <a:cs typeface="Segoe UI Semilight" panose="020B0402040204020203" pitchFamily="34" charset="0"/>
                        </a:rPr>
                        <a:t>01 - Microsoft GDPR Detailed Assessment – Pre Engagement Presentation </a:t>
                      </a:r>
                      <a:r>
                        <a:rPr lang="en-US" sz="1050" b="1" kern="1200" dirty="0">
                          <a:solidFill>
                            <a:schemeClr val="dk1"/>
                          </a:solidFill>
                          <a:latin typeface="+mn-lt"/>
                          <a:ea typeface="+mn-ea"/>
                          <a:cs typeface="Segoe UI Semilight" panose="020B0402040204020203" pitchFamily="34" charset="0"/>
                        </a:rPr>
                        <a:t> </a:t>
                      </a:r>
                      <a:r>
                        <a:rPr lang="en-US" sz="1050" b="1" kern="1200" noProof="0" dirty="0">
                          <a:solidFill>
                            <a:schemeClr val="dk1"/>
                          </a:solidFill>
                          <a:highlight>
                            <a:srgbClr val="FFFF00"/>
                          </a:highlight>
                          <a:latin typeface="+mn-lt"/>
                          <a:ea typeface="+mn-ea"/>
                          <a:cs typeface="Segoe UI Semilight" panose="020B0402040204020203" pitchFamily="34" charset="0"/>
                        </a:rPr>
                        <a:t>(this deck)</a:t>
                      </a:r>
                      <a:endParaRPr lang="de-AT" sz="1050" b="1" kern="1200" dirty="0">
                        <a:solidFill>
                          <a:schemeClr val="dk1"/>
                        </a:solidFill>
                        <a:highlight>
                          <a:srgbClr val="FFFF00"/>
                        </a:highlight>
                        <a:latin typeface="+mn-lt"/>
                        <a:ea typeface="+mn-ea"/>
                        <a:cs typeface="Segoe UI Semilight" panose="020B0402040204020203" pitchFamily="34" charset="0"/>
                      </a:endParaRPr>
                    </a:p>
                  </a:txBody>
                  <a:tcPr anchor="ctr">
                    <a:solidFill>
                      <a:srgbClr val="DEDEDE"/>
                    </a:solidFill>
                  </a:tcPr>
                </a:tc>
                <a:extLst>
                  <a:ext uri="{0D108BD9-81ED-4DB2-BD59-A6C34878D82A}">
                    <a16:rowId xmlns:a16="http://schemas.microsoft.com/office/drawing/2014/main" val="3080699342"/>
                  </a:ext>
                </a:extLst>
              </a:tr>
              <a:tr h="370840">
                <a:tc gridSpan="3">
                  <a:txBody>
                    <a:bodyPr/>
                    <a:lstStyle/>
                    <a:p>
                      <a:pPr algn="ctr"/>
                      <a:r>
                        <a:rPr lang="en-US" sz="1600" dirty="0">
                          <a:latin typeface="+mn-lt"/>
                        </a:rPr>
                        <a:t>Step 2</a:t>
                      </a:r>
                    </a:p>
                  </a:txBody>
                  <a:tcPr anchor="ctr">
                    <a:solidFill>
                      <a:srgbClr val="92D05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55803870"/>
                  </a:ext>
                </a:extLst>
              </a:tr>
              <a:tr h="0">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noProof="0" dirty="0">
                          <a:solidFill>
                            <a:schemeClr val="dk1"/>
                          </a:solidFill>
                          <a:latin typeface="+mn-lt"/>
                          <a:ea typeface="+mn-ea"/>
                          <a:cs typeface="Segoe UI Semilight" panose="020B0402040204020203" pitchFamily="34" charset="0"/>
                        </a:rPr>
                        <a:t>Engagement Kickoff (on-site)</a:t>
                      </a:r>
                    </a:p>
                  </a:txBody>
                  <a:tcPr anchor="ctr">
                    <a:solidFill>
                      <a:srgbClr val="DEDEDE"/>
                    </a:solid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noProof="0" dirty="0">
                          <a:solidFill>
                            <a:schemeClr val="dk1"/>
                          </a:solidFill>
                          <a:latin typeface="+mn-lt"/>
                          <a:ea typeface="+mn-ea"/>
                          <a:cs typeface="Segoe UI Semilight" panose="020B0402040204020203" pitchFamily="34" charset="0"/>
                        </a:rPr>
                        <a:t>Kick off meeting to introduce (new) team members, brief the team on upcoming activities. Confirm meeting schedules  and locations</a:t>
                      </a:r>
                    </a:p>
                  </a:txBody>
                  <a:tcPr anchor="ctr">
                    <a:solidFill>
                      <a:srgbClr val="DEDEDE"/>
                    </a:solid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noProof="0" dirty="0">
                          <a:solidFill>
                            <a:schemeClr val="dk1"/>
                          </a:solidFill>
                          <a:latin typeface="+mn-lt"/>
                          <a:ea typeface="+mn-ea"/>
                          <a:cs typeface="Segoe UI Semilight" panose="020B0402040204020203" pitchFamily="34" charset="0"/>
                        </a:rPr>
                        <a:t>00 - Microsoft GDPR Detailed Assessment - Delivery Guide</a:t>
                      </a:r>
                    </a:p>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dirty="0">
                          <a:solidFill>
                            <a:schemeClr val="dk1"/>
                          </a:solidFill>
                          <a:latin typeface="+mn-lt"/>
                          <a:ea typeface="+mn-ea"/>
                          <a:cs typeface="Segoe UI Semilight" panose="020B0402040204020203" pitchFamily="34" charset="0"/>
                        </a:rPr>
                        <a:t>02 - Microsoft GDPR Detailed Assessment – Engagement Kickoff Presentation</a:t>
                      </a:r>
                      <a:endParaRPr lang="en-US" sz="1050" b="0" kern="1200" noProof="0" dirty="0">
                        <a:solidFill>
                          <a:schemeClr val="dk1"/>
                        </a:solidFill>
                        <a:latin typeface="+mn-lt"/>
                        <a:ea typeface="+mn-ea"/>
                        <a:cs typeface="Segoe UI Semilight" panose="020B0402040204020203" pitchFamily="34" charset="0"/>
                      </a:endParaRPr>
                    </a:p>
                  </a:txBody>
                  <a:tcPr anchor="ctr">
                    <a:solidFill>
                      <a:srgbClr val="DEDEDE"/>
                    </a:solidFill>
                  </a:tcPr>
                </a:tc>
                <a:extLst>
                  <a:ext uri="{0D108BD9-81ED-4DB2-BD59-A6C34878D82A}">
                    <a16:rowId xmlns:a16="http://schemas.microsoft.com/office/drawing/2014/main" val="889066991"/>
                  </a:ext>
                </a:extLst>
              </a:tr>
              <a:tr h="0">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dirty="0">
                          <a:solidFill>
                            <a:schemeClr val="dk1"/>
                          </a:solidFill>
                          <a:latin typeface="+mn-lt"/>
                          <a:ea typeface="+mn-ea"/>
                          <a:cs typeface="Segoe UI Semilight" panose="020B0402040204020203" pitchFamily="34" charset="0"/>
                        </a:rPr>
                        <a:t>GDPR Detailed Assessment</a:t>
                      </a:r>
                    </a:p>
                  </a:txBody>
                  <a:tcPr anchor="ctr">
                    <a:solidFill>
                      <a:srgbClr val="DEDEDE"/>
                    </a:solid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dirty="0">
                          <a:solidFill>
                            <a:schemeClr val="dk1"/>
                          </a:solidFill>
                          <a:latin typeface="+mn-lt"/>
                          <a:ea typeface="+mn-ea"/>
                          <a:cs typeface="Segoe UI Semilight" panose="020B0402040204020203" pitchFamily="34" charset="0"/>
                        </a:rPr>
                        <a:t>Complete discussion of the questions contained within the Microsoft GDPR Detailed Assessment</a:t>
                      </a:r>
                    </a:p>
                  </a:txBody>
                  <a:tcPr anchor="ctr">
                    <a:solidFill>
                      <a:srgbClr val="DEDEDE"/>
                    </a:solid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noProof="0" dirty="0">
                          <a:solidFill>
                            <a:schemeClr val="dk1"/>
                          </a:solidFill>
                          <a:latin typeface="+mn-lt"/>
                          <a:ea typeface="+mn-ea"/>
                          <a:cs typeface="Segoe UI Semilight" panose="020B0402040204020203" pitchFamily="34" charset="0"/>
                        </a:rPr>
                        <a:t>00 - Microsoft GDPR Detailed Assessment - Delivery Guide</a:t>
                      </a:r>
                    </a:p>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dirty="0">
                          <a:solidFill>
                            <a:schemeClr val="dk1"/>
                          </a:solidFill>
                          <a:latin typeface="+mn-lt"/>
                          <a:ea typeface="+mn-ea"/>
                          <a:cs typeface="Segoe UI Semilight" panose="020B0402040204020203" pitchFamily="34" charset="0"/>
                        </a:rPr>
                        <a:t>03 - Microsoft GDPR Detailed Assessment – Detailed Assessment tool</a:t>
                      </a:r>
                    </a:p>
                  </a:txBody>
                  <a:tcPr anchor="ctr">
                    <a:solidFill>
                      <a:srgbClr val="DEDEDE"/>
                    </a:solidFill>
                  </a:tcPr>
                </a:tc>
                <a:extLst>
                  <a:ext uri="{0D108BD9-81ED-4DB2-BD59-A6C34878D82A}">
                    <a16:rowId xmlns:a16="http://schemas.microsoft.com/office/drawing/2014/main" val="2671937605"/>
                  </a:ext>
                </a:extLst>
              </a:tr>
              <a:tr h="0">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noProof="0" dirty="0">
                          <a:solidFill>
                            <a:schemeClr val="dk1"/>
                          </a:solidFill>
                          <a:latin typeface="+mn-lt"/>
                          <a:ea typeface="+mn-ea"/>
                          <a:cs typeface="Segoe UI Semilight" panose="020B0402040204020203" pitchFamily="34" charset="0"/>
                        </a:rPr>
                        <a:t>Outcome Analysis and  Write-Up</a:t>
                      </a:r>
                    </a:p>
                  </a:txBody>
                  <a:tcPr anchor="ctr">
                    <a:solidFill>
                      <a:srgbClr val="DEDEDE"/>
                    </a:solid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noProof="0" dirty="0">
                          <a:solidFill>
                            <a:schemeClr val="dk1"/>
                          </a:solidFill>
                          <a:latin typeface="+mn-lt"/>
                          <a:ea typeface="+mn-ea"/>
                          <a:cs typeface="Segoe UI Semilight" panose="020B0402040204020203" pitchFamily="34" charset="0"/>
                        </a:rPr>
                        <a:t>Analyze and document results of the assessment, prepare the close out presentation.</a:t>
                      </a:r>
                    </a:p>
                  </a:txBody>
                  <a:tcPr anchor="ctr">
                    <a:solidFill>
                      <a:srgbClr val="DEDEDE"/>
                    </a:solid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noProof="0" dirty="0">
                          <a:solidFill>
                            <a:schemeClr val="dk1"/>
                          </a:solidFill>
                          <a:latin typeface="+mn-lt"/>
                          <a:ea typeface="+mn-ea"/>
                          <a:cs typeface="Segoe UI Semilight" panose="020B0402040204020203" pitchFamily="34" charset="0"/>
                        </a:rPr>
                        <a:t>00 - Microsoft GDPR Detailed Assessment - Delivery Guide</a:t>
                      </a:r>
                    </a:p>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dirty="0">
                          <a:solidFill>
                            <a:schemeClr val="dk1"/>
                          </a:solidFill>
                          <a:latin typeface="+mn-lt"/>
                          <a:ea typeface="+mn-ea"/>
                          <a:cs typeface="Segoe UI Semilight" panose="020B0402040204020203" pitchFamily="34" charset="0"/>
                        </a:rPr>
                        <a:t>04 - Microsoft GDPR Detailed Assessment – Closeout Presentation</a:t>
                      </a:r>
                      <a:endParaRPr lang="en-US" sz="1050" b="0" kern="1200" noProof="0" dirty="0">
                        <a:solidFill>
                          <a:schemeClr val="dk1"/>
                        </a:solidFill>
                        <a:highlight>
                          <a:srgbClr val="FFFF00"/>
                        </a:highlight>
                        <a:latin typeface="+mn-lt"/>
                        <a:ea typeface="+mn-ea"/>
                        <a:cs typeface="Segoe UI Semilight" panose="020B0402040204020203" pitchFamily="34" charset="0"/>
                      </a:endParaRPr>
                    </a:p>
                  </a:txBody>
                  <a:tcPr anchor="ctr">
                    <a:solidFill>
                      <a:srgbClr val="DEDEDE"/>
                    </a:solidFill>
                  </a:tcPr>
                </a:tc>
                <a:extLst>
                  <a:ext uri="{0D108BD9-81ED-4DB2-BD59-A6C34878D82A}">
                    <a16:rowId xmlns:a16="http://schemas.microsoft.com/office/drawing/2014/main" val="3669370512"/>
                  </a:ext>
                </a:extLst>
              </a:tr>
              <a:tr h="0">
                <a:tc gridSpan="3">
                  <a:txBody>
                    <a:bodyPr/>
                    <a:lstStyle/>
                    <a:p>
                      <a:pPr marL="0" algn="ctr" defTabSz="914367" rtl="0" eaLnBrk="1" latinLnBrk="0" hangingPunct="1"/>
                      <a:r>
                        <a:rPr lang="de-AT" sz="1600" kern="1200" dirty="0" err="1">
                          <a:solidFill>
                            <a:schemeClr val="dk1"/>
                          </a:solidFill>
                          <a:latin typeface="+mn-lt"/>
                          <a:ea typeface="+mn-ea"/>
                          <a:cs typeface="+mn-cs"/>
                        </a:rPr>
                        <a:t>Step</a:t>
                      </a:r>
                      <a:r>
                        <a:rPr lang="de-AT" sz="1600" kern="1200" dirty="0">
                          <a:solidFill>
                            <a:schemeClr val="dk1"/>
                          </a:solidFill>
                          <a:latin typeface="+mn-lt"/>
                          <a:ea typeface="+mn-ea"/>
                          <a:cs typeface="+mn-cs"/>
                        </a:rPr>
                        <a:t> 3</a:t>
                      </a:r>
                    </a:p>
                  </a:txBody>
                  <a:tcPr anchor="ctr">
                    <a:solidFill>
                      <a:srgbClr val="92D05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20794799"/>
                  </a:ext>
                </a:extLst>
              </a:tr>
              <a:tr h="0">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noProof="0" dirty="0">
                          <a:solidFill>
                            <a:schemeClr val="dk1"/>
                          </a:solidFill>
                          <a:latin typeface="+mn-lt"/>
                          <a:ea typeface="+mn-ea"/>
                          <a:cs typeface="Segoe UI Semilight" panose="020B0402040204020203" pitchFamily="34" charset="0"/>
                        </a:rPr>
                        <a:t>Close-out presentation</a:t>
                      </a:r>
                    </a:p>
                  </a:txBody>
                  <a:tcPr anchor="ctr">
                    <a:solidFill>
                      <a:srgbClr val="DEDEDE"/>
                    </a:solid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noProof="0" dirty="0">
                          <a:solidFill>
                            <a:schemeClr val="dk1"/>
                          </a:solidFill>
                          <a:latin typeface="+mn-lt"/>
                          <a:ea typeface="+mn-ea"/>
                          <a:cs typeface="Segoe UI Semilight" panose="020B0402040204020203" pitchFamily="34" charset="0"/>
                        </a:rPr>
                        <a:t>Present the findings from the assessment to the customer and define next steps and if possible a roadmap towards GDPR compliance.</a:t>
                      </a:r>
                    </a:p>
                  </a:txBody>
                  <a:tcPr anchor="ctr">
                    <a:solidFill>
                      <a:srgbClr val="DEDEDE"/>
                    </a:solid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noProof="0" dirty="0">
                          <a:solidFill>
                            <a:schemeClr val="dk1"/>
                          </a:solidFill>
                          <a:latin typeface="+mn-lt"/>
                          <a:ea typeface="+mn-ea"/>
                          <a:cs typeface="Segoe UI Semilight" panose="020B0402040204020203" pitchFamily="34" charset="0"/>
                        </a:rPr>
                        <a:t>00 - Microsoft GDPR Detailed Assessment - Delivery Guide</a:t>
                      </a:r>
                    </a:p>
                    <a:p>
                      <a:pPr marL="0" marR="0" lvl="0" indent="0" algn="l" defTabSz="914192" rtl="0" eaLnBrk="1" fontAlgn="auto" latinLnBrk="0" hangingPunct="1">
                        <a:lnSpc>
                          <a:spcPct val="100000"/>
                        </a:lnSpc>
                        <a:spcBef>
                          <a:spcPts val="0"/>
                        </a:spcBef>
                        <a:spcAft>
                          <a:spcPts val="0"/>
                        </a:spcAft>
                        <a:buClrTx/>
                        <a:buSzTx/>
                        <a:buFontTx/>
                        <a:buNone/>
                        <a:tabLst/>
                        <a:defRPr/>
                      </a:pPr>
                      <a:r>
                        <a:rPr lang="en-US" sz="1050" b="0" kern="1200" dirty="0">
                          <a:solidFill>
                            <a:schemeClr val="dk1"/>
                          </a:solidFill>
                          <a:latin typeface="+mn-lt"/>
                          <a:ea typeface="+mn-ea"/>
                          <a:cs typeface="Segoe UI Semilight" panose="020B0402040204020203" pitchFamily="34" charset="0"/>
                        </a:rPr>
                        <a:t>04 - Microsoft GDPR Detailed Assessment – Closeout Presentation</a:t>
                      </a:r>
                    </a:p>
                  </a:txBody>
                  <a:tcPr anchor="ctr">
                    <a:solidFill>
                      <a:srgbClr val="DEDEDE"/>
                    </a:solidFill>
                  </a:tcPr>
                </a:tc>
                <a:extLst>
                  <a:ext uri="{0D108BD9-81ED-4DB2-BD59-A6C34878D82A}">
                    <a16:rowId xmlns:a16="http://schemas.microsoft.com/office/drawing/2014/main" val="711796903"/>
                  </a:ext>
                </a:extLst>
              </a:tr>
            </a:tbl>
          </a:graphicData>
        </a:graphic>
      </p:graphicFrame>
      <p:pic>
        <p:nvPicPr>
          <p:cNvPr id="4" name="Picture 3">
            <a:extLst>
              <a:ext uri="{FF2B5EF4-FFF2-40B4-BE49-F238E27FC236}">
                <a16:creationId xmlns:a16="http://schemas.microsoft.com/office/drawing/2014/main" id="{163AEFF4-AEB9-4351-9529-C056E80646B6}"/>
              </a:ext>
            </a:extLst>
          </p:cNvPr>
          <p:cNvPicPr>
            <a:picLocks noChangeAspect="1"/>
          </p:cNvPicPr>
          <p:nvPr/>
        </p:nvPicPr>
        <p:blipFill>
          <a:blip r:embed="rId3"/>
          <a:stretch>
            <a:fillRect/>
          </a:stretch>
        </p:blipFill>
        <p:spPr>
          <a:xfrm>
            <a:off x="1530319" y="1430814"/>
            <a:ext cx="452579" cy="381119"/>
          </a:xfrm>
          <a:prstGeom prst="rect">
            <a:avLst/>
          </a:prstGeom>
        </p:spPr>
      </p:pic>
      <p:pic>
        <p:nvPicPr>
          <p:cNvPr id="5" name="Picture 4">
            <a:extLst>
              <a:ext uri="{FF2B5EF4-FFF2-40B4-BE49-F238E27FC236}">
                <a16:creationId xmlns:a16="http://schemas.microsoft.com/office/drawing/2014/main" id="{4A0E4E57-767F-418A-93BB-9713414856D1}"/>
              </a:ext>
            </a:extLst>
          </p:cNvPr>
          <p:cNvPicPr>
            <a:picLocks noChangeAspect="1"/>
          </p:cNvPicPr>
          <p:nvPr/>
        </p:nvPicPr>
        <p:blipFill>
          <a:blip r:embed="rId4"/>
          <a:stretch>
            <a:fillRect/>
          </a:stretch>
        </p:blipFill>
        <p:spPr>
          <a:xfrm>
            <a:off x="4889664" y="1430814"/>
            <a:ext cx="302267" cy="381119"/>
          </a:xfrm>
          <a:prstGeom prst="rect">
            <a:avLst/>
          </a:prstGeom>
        </p:spPr>
      </p:pic>
      <p:pic>
        <p:nvPicPr>
          <p:cNvPr id="6" name="Picture 5">
            <a:extLst>
              <a:ext uri="{FF2B5EF4-FFF2-40B4-BE49-F238E27FC236}">
                <a16:creationId xmlns:a16="http://schemas.microsoft.com/office/drawing/2014/main" id="{2A1A6F2A-0F34-4D4E-B298-5FC8106966B6}"/>
              </a:ext>
            </a:extLst>
          </p:cNvPr>
          <p:cNvPicPr>
            <a:picLocks noChangeAspect="1"/>
          </p:cNvPicPr>
          <p:nvPr/>
        </p:nvPicPr>
        <p:blipFill>
          <a:blip r:embed="rId5"/>
          <a:stretch>
            <a:fillRect/>
          </a:stretch>
        </p:blipFill>
        <p:spPr>
          <a:xfrm>
            <a:off x="9153670" y="1452623"/>
            <a:ext cx="270000" cy="337500"/>
          </a:xfrm>
          <a:prstGeom prst="rect">
            <a:avLst/>
          </a:prstGeom>
        </p:spPr>
      </p:pic>
      <p:grpSp>
        <p:nvGrpSpPr>
          <p:cNvPr id="7" name="Group 6">
            <a:extLst>
              <a:ext uri="{FF2B5EF4-FFF2-40B4-BE49-F238E27FC236}">
                <a16:creationId xmlns:a16="http://schemas.microsoft.com/office/drawing/2014/main" id="{8836D669-318F-4D31-A02E-104189073A84}"/>
              </a:ext>
            </a:extLst>
          </p:cNvPr>
          <p:cNvGrpSpPr/>
          <p:nvPr/>
        </p:nvGrpSpPr>
        <p:grpSpPr>
          <a:xfrm rot="5400000">
            <a:off x="9745017" y="-11346"/>
            <a:ext cx="2446986" cy="2446986"/>
            <a:chOff x="8538693" y="3309870"/>
            <a:chExt cx="2446986" cy="2446986"/>
          </a:xfrm>
        </p:grpSpPr>
        <p:sp>
          <p:nvSpPr>
            <p:cNvPr id="8" name="Diagonal Stripe 7">
              <a:extLst>
                <a:ext uri="{FF2B5EF4-FFF2-40B4-BE49-F238E27FC236}">
                  <a16:creationId xmlns:a16="http://schemas.microsoft.com/office/drawing/2014/main" id="{50D14164-7277-45AB-9A2F-CE349E24C726}"/>
                </a:ext>
              </a:extLst>
            </p:cNvPr>
            <p:cNvSpPr/>
            <p:nvPr/>
          </p:nvSpPr>
          <p:spPr bwMode="auto">
            <a:xfrm>
              <a:off x="8538693" y="3309870"/>
              <a:ext cx="2446986" cy="2446986"/>
            </a:xfrm>
            <a:prstGeom prst="diagStrip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de-AT" sz="24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9" name="TextBox 8">
              <a:extLst>
                <a:ext uri="{FF2B5EF4-FFF2-40B4-BE49-F238E27FC236}">
                  <a16:creationId xmlns:a16="http://schemas.microsoft.com/office/drawing/2014/main" id="{719E0F72-6F88-41C5-9206-3CEAD6BA104B}"/>
                </a:ext>
              </a:extLst>
            </p:cNvPr>
            <p:cNvSpPr txBox="1"/>
            <p:nvPr/>
          </p:nvSpPr>
          <p:spPr>
            <a:xfrm rot="18975944">
              <a:off x="8639570" y="4028681"/>
              <a:ext cx="1653979"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70" normalizeH="0" baseline="0" noProof="0">
                  <a:ln>
                    <a:noFill/>
                  </a:ln>
                  <a:solidFill>
                    <a:srgbClr val="FFFFFF"/>
                  </a:solidFill>
                  <a:effectLst/>
                  <a:uLnTx/>
                  <a:uFillTx/>
                  <a:latin typeface="Segoe UI"/>
                  <a:ea typeface="+mn-ea"/>
                  <a:cs typeface="+mn-cs"/>
                </a:rPr>
                <a:t>hidden slide</a:t>
              </a:r>
              <a:endParaRPr kumimoji="0" lang="de-AT" sz="2400" b="1" i="0" u="none" strike="noStrike" kern="1200" cap="none" spc="-70" normalizeH="0" baseline="0" noProof="0">
                <a:ln>
                  <a:noFill/>
                </a:ln>
                <a:solidFill>
                  <a:srgbClr val="FFFFFF"/>
                </a:solidFill>
                <a:effectLst/>
                <a:uLnTx/>
                <a:uFillTx/>
                <a:latin typeface="Segoe UI"/>
                <a:ea typeface="+mn-ea"/>
                <a:cs typeface="+mn-cs"/>
              </a:endParaRPr>
            </a:p>
          </p:txBody>
        </p:sp>
      </p:grpSp>
      <p:sp>
        <p:nvSpPr>
          <p:cNvPr id="11" name="Arrow: Right 10">
            <a:extLst>
              <a:ext uri="{FF2B5EF4-FFF2-40B4-BE49-F238E27FC236}">
                <a16:creationId xmlns:a16="http://schemas.microsoft.com/office/drawing/2014/main" id="{453DF3BE-7CB9-400B-A234-9B6A53A715F0}"/>
              </a:ext>
            </a:extLst>
          </p:cNvPr>
          <p:cNvSpPr/>
          <p:nvPr/>
        </p:nvSpPr>
        <p:spPr bwMode="auto">
          <a:xfrm>
            <a:off x="-4283" y="2931135"/>
            <a:ext cx="296164" cy="48474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4115272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Partner Call to Action</a:t>
            </a:r>
            <a:endParaRPr lang="de-AT" dirty="0"/>
          </a:p>
        </p:txBody>
      </p:sp>
      <p:sp>
        <p:nvSpPr>
          <p:cNvPr id="12" name="Content Placeholder 11"/>
          <p:cNvSpPr>
            <a:spLocks noGrp="1"/>
          </p:cNvSpPr>
          <p:nvPr>
            <p:ph idx="1"/>
          </p:nvPr>
        </p:nvSpPr>
        <p:spPr>
          <a:xfrm>
            <a:off x="269242" y="1189178"/>
            <a:ext cx="11653521" cy="5545557"/>
          </a:xfrm>
        </p:spPr>
        <p:txBody>
          <a:bodyPr/>
          <a:lstStyle/>
          <a:p>
            <a:r>
              <a:rPr lang="en-US" sz="1800" dirty="0"/>
              <a:t>Target audience: Customers with GDPR compliance requirements.</a:t>
            </a:r>
          </a:p>
          <a:p>
            <a:r>
              <a:rPr lang="en-US" sz="1800" dirty="0"/>
              <a:t>Customer role: all roles that are relevant to the Microsoft GDPR Detailed Assessment engagement—most likely, an audience of business decision makers including Data Privacy Officers, Chief Information Security Officer, Legal &amp; Compliance, and Human Resources.</a:t>
            </a:r>
          </a:p>
          <a:p>
            <a:endParaRPr lang="en-US" sz="2100" dirty="0"/>
          </a:p>
          <a:p>
            <a:r>
              <a:rPr lang="en-US" sz="1800" dirty="0"/>
              <a:t>We want to answer the following questions:</a:t>
            </a:r>
          </a:p>
          <a:p>
            <a:pPr marL="742950" lvl="1" indent="-285750">
              <a:buFont typeface="Arial" panose="020B0604020202020204" pitchFamily="34" charset="0"/>
              <a:buChar char="•"/>
            </a:pPr>
            <a:r>
              <a:rPr lang="en-US" sz="1500" dirty="0"/>
              <a:t>What is the GDPR? </a:t>
            </a:r>
          </a:p>
          <a:p>
            <a:pPr marL="742950" lvl="1" indent="-285750">
              <a:buFont typeface="Arial" panose="020B0604020202020204" pitchFamily="34" charset="0"/>
              <a:buChar char="•"/>
            </a:pPr>
            <a:r>
              <a:rPr lang="en-US" sz="1500" dirty="0"/>
              <a:t>What is the Microsoft perspective on the GDPR?</a:t>
            </a:r>
          </a:p>
          <a:p>
            <a:pPr marL="742950" lvl="1" indent="-285750">
              <a:buFont typeface="Arial" panose="020B0604020202020204" pitchFamily="34" charset="0"/>
              <a:buChar char="•"/>
            </a:pPr>
            <a:r>
              <a:rPr lang="en-US" sz="1500" dirty="0"/>
              <a:t>What is the Microsoft GDPR Detailed Assessment?</a:t>
            </a:r>
          </a:p>
          <a:p>
            <a:pPr marL="742950" lvl="1" indent="-285750">
              <a:buFont typeface="Arial" panose="020B0604020202020204" pitchFamily="34" charset="0"/>
              <a:buChar char="•"/>
            </a:pPr>
            <a:r>
              <a:rPr lang="en-US" sz="1500" dirty="0"/>
              <a:t>What are the goals of the workshop?</a:t>
            </a:r>
          </a:p>
          <a:p>
            <a:pPr marL="742950" lvl="1" indent="-285750">
              <a:buFont typeface="Arial" panose="020B0604020202020204" pitchFamily="34" charset="0"/>
              <a:buChar char="•"/>
            </a:pPr>
            <a:r>
              <a:rPr lang="en-US" sz="1500" dirty="0"/>
              <a:t>What is the workshop schedule?</a:t>
            </a:r>
          </a:p>
          <a:p>
            <a:pPr lvl="2"/>
            <a:endParaRPr lang="en-US" dirty="0"/>
          </a:p>
          <a:p>
            <a:pPr lvl="2"/>
            <a:endParaRPr lang="en-US" dirty="0"/>
          </a:p>
          <a:p>
            <a:pPr lvl="1"/>
            <a:endParaRPr lang="en-US" dirty="0"/>
          </a:p>
          <a:p>
            <a:pPr lvl="1"/>
            <a:endParaRPr lang="de-AT" dirty="0"/>
          </a:p>
          <a:p>
            <a:endParaRPr lang="en-US" dirty="0"/>
          </a:p>
        </p:txBody>
      </p:sp>
      <p:grpSp>
        <p:nvGrpSpPr>
          <p:cNvPr id="13" name="Group 12"/>
          <p:cNvGrpSpPr/>
          <p:nvPr/>
        </p:nvGrpSpPr>
        <p:grpSpPr>
          <a:xfrm rot="5400000">
            <a:off x="9745017" y="-11346"/>
            <a:ext cx="2446986" cy="2446986"/>
            <a:chOff x="8538693" y="3309870"/>
            <a:chExt cx="2446986" cy="2446986"/>
          </a:xfrm>
        </p:grpSpPr>
        <p:sp>
          <p:nvSpPr>
            <p:cNvPr id="14" name="Diagonal Stripe 13"/>
            <p:cNvSpPr/>
            <p:nvPr/>
          </p:nvSpPr>
          <p:spPr bwMode="auto">
            <a:xfrm>
              <a:off x="8538693" y="3309870"/>
              <a:ext cx="2446986" cy="2446986"/>
            </a:xfrm>
            <a:prstGeom prst="diagStrip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de-AT" sz="2400">
                <a:solidFill>
                  <a:srgbClr val="FFFFFF"/>
                </a:solidFill>
                <a:ea typeface="Segoe UI" pitchFamily="34" charset="0"/>
                <a:cs typeface="Segoe UI" pitchFamily="34" charset="0"/>
              </a:endParaRPr>
            </a:p>
          </p:txBody>
        </p:sp>
        <p:sp>
          <p:nvSpPr>
            <p:cNvPr id="15" name="TextBox 14"/>
            <p:cNvSpPr txBox="1"/>
            <p:nvPr/>
          </p:nvSpPr>
          <p:spPr>
            <a:xfrm rot="18975944">
              <a:off x="8639570" y="4028681"/>
              <a:ext cx="1653979" cy="369332"/>
            </a:xfrm>
            <a:prstGeom prst="rect">
              <a:avLst/>
            </a:prstGeom>
            <a:noFill/>
          </p:spPr>
          <p:txBody>
            <a:bodyPr wrap="none" lIns="0" tIns="0" rIns="0" bIns="0" rtlCol="0">
              <a:spAutoFit/>
            </a:bodyPr>
            <a:lstStyle/>
            <a:p>
              <a:r>
                <a:rPr lang="en-US" sz="2400" b="1" spc="-70">
                  <a:solidFill>
                    <a:srgbClr val="FFFFFF"/>
                  </a:solidFill>
                </a:rPr>
                <a:t>hidden slide</a:t>
              </a:r>
              <a:endParaRPr lang="de-AT" sz="2400" b="1" spc="-70">
                <a:solidFill>
                  <a:srgbClr val="FFFFFF"/>
                </a:solidFill>
              </a:endParaRPr>
            </a:p>
          </p:txBody>
        </p:sp>
      </p:grpSp>
    </p:spTree>
    <p:extLst>
      <p:ext uri="{BB962C8B-B14F-4D97-AF65-F5344CB8AC3E}">
        <p14:creationId xmlns:p14="http://schemas.microsoft.com/office/powerpoint/2010/main" val="18872792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1F557-10B4-45BC-A1F5-8E4CD45F4771}"/>
              </a:ext>
            </a:extLst>
          </p:cNvPr>
          <p:cNvSpPr>
            <a:spLocks noGrp="1"/>
          </p:cNvSpPr>
          <p:nvPr>
            <p:ph idx="4294967295"/>
          </p:nvPr>
        </p:nvSpPr>
        <p:spPr>
          <a:xfrm>
            <a:off x="0" y="1"/>
            <a:ext cx="12192000" cy="6858000"/>
          </a:xfrm>
        </p:spPr>
        <p:txBody>
          <a:bodyPr lIns="360000" tIns="360000" rIns="360000" bIns="360000">
            <a:normAutofit fontScale="85000" lnSpcReduction="20000"/>
          </a:bodyPr>
          <a:lstStyle/>
          <a:p>
            <a:pPr marL="0" indent="0" defTabSz="896046">
              <a:spcBef>
                <a:spcPct val="0"/>
              </a:spcBef>
              <a:buNone/>
            </a:pPr>
            <a:r>
              <a:rPr lang="en-US" sz="3300" spc="-147" dirty="0">
                <a:ln w="3175">
                  <a:noFill/>
                </a:ln>
                <a:solidFill>
                  <a:schemeClr val="accent5">
                    <a:lumMod val="50000"/>
                  </a:schemeClr>
                </a:solidFill>
                <a:latin typeface="Segoe UI" panose="020B0502040204020203" pitchFamily="34" charset="0"/>
                <a:cs typeface="Segoe UI" panose="020B0502040204020203" pitchFamily="34" charset="0"/>
              </a:rPr>
              <a:t>Intended usage</a:t>
            </a:r>
          </a:p>
          <a:p>
            <a:pPr marL="0" indent="0">
              <a:lnSpc>
                <a:spcPct val="110000"/>
              </a:lnSpc>
              <a:buNone/>
            </a:pPr>
            <a:r>
              <a:rPr lang="en-US" sz="1800" dirty="0">
                <a:latin typeface="Segoe UI" panose="020B0502040204020203" pitchFamily="34" charset="0"/>
                <a:cs typeface="Segoe UI" panose="020B0502040204020203" pitchFamily="34" charset="0"/>
              </a:rPr>
              <a:t>This model is a question-driven assessment tool for preparing for the General Data Protection Regulation (GDPR) (Regulation (EU) 2016/679). The tool is intended to be used by Microsoft partners to assist customers in identifying where they are on the journey to GDPR readiness. Output from the tool includes identification of gaps in customer readiness and recommendations to consider for closing any gaps. Recommendations are organized into the categories People, Process and Technology.</a:t>
            </a:r>
          </a:p>
          <a:p>
            <a:pPr marL="0" indent="0">
              <a:lnSpc>
                <a:spcPct val="110000"/>
              </a:lnSpc>
              <a:buNone/>
            </a:pPr>
            <a:endParaRPr lang="en-US" sz="1800" dirty="0">
              <a:latin typeface="Segoe UI" panose="020B0502040204020203" pitchFamily="34" charset="0"/>
              <a:cs typeface="Segoe UI" panose="020B0502040204020203" pitchFamily="34" charset="0"/>
            </a:endParaRPr>
          </a:p>
          <a:p>
            <a:pPr marL="0" indent="0" defTabSz="896046">
              <a:spcBef>
                <a:spcPct val="0"/>
              </a:spcBef>
              <a:buNone/>
            </a:pPr>
            <a:r>
              <a:rPr lang="en-US" sz="3300" spc="-147" dirty="0">
                <a:ln w="3175">
                  <a:noFill/>
                </a:ln>
                <a:solidFill>
                  <a:schemeClr val="accent5">
                    <a:lumMod val="50000"/>
                  </a:schemeClr>
                </a:solidFill>
                <a:latin typeface="Segoe UI" panose="020B0502040204020203" pitchFamily="34" charset="0"/>
                <a:cs typeface="Segoe UI" panose="020B0502040204020203" pitchFamily="34" charset="0"/>
              </a:rPr>
              <a:t>Disclaimer</a:t>
            </a:r>
          </a:p>
          <a:p>
            <a:pPr marL="0" indent="0">
              <a:lnSpc>
                <a:spcPct val="110000"/>
              </a:lnSpc>
              <a:buNone/>
            </a:pPr>
            <a:r>
              <a:rPr lang="en-US" sz="1800" dirty="0">
                <a:latin typeface="Segoe UI" panose="020B0502040204020203" pitchFamily="34" charset="0"/>
                <a:cs typeface="Segoe UI" panose="020B0502040204020203" pitchFamily="34" charset="0"/>
              </a:rPr>
              <a:t>This GDPR Detailed Assessment is intended to assist organizations with assessing their GDPR compliance progress.  This GDPR Detailed Assessment is provided for general public informational purposes only.  Any results, scoring or recommendations produced by the GDPR Detailed Assessment should not be relied upon to determine how GDPR applies to an organization or an organization’s compliance with GDPR, and they do not constitute legal advice, certifications or guarantees regarding GDPR compliance.  Instead, we hope the GDPR Detailed Assessment identifies technologies and additional steps that organizations can implement to simplify their GDPR compliance efforts.  The application of GDPR is highly fact-specific. We encourage all organizations using this GDPR Detailed Assessment to work with a legally qualified professional to discuss GDPR, how it applies specifically to their organization, and how best to ensure compliance.</a:t>
            </a:r>
          </a:p>
          <a:p>
            <a:pPr marL="0" indent="0">
              <a:lnSpc>
                <a:spcPct val="110000"/>
              </a:lnSpc>
              <a:buNone/>
            </a:pPr>
            <a:r>
              <a:rPr lang="en-US" sz="1800" dirty="0">
                <a:latin typeface="Segoe UI" panose="020B0502040204020203" pitchFamily="34" charset="0"/>
                <a:cs typeface="Segoe UI" panose="020B0502040204020203" pitchFamily="34" charset="0"/>
              </a:rPr>
              <a:t>MICROSOFT MAKES NO WARRANTIES, EXPRESS, IMPLIED, OR STATUTORY, AS TO THE INFORMATION IN THIS GDPR DETAILED ASSESSMENT. Microsoft disclaims any conditions, express or implied, or other terms that use of the Microsoft products or services will ensure the organization’s compliance with the GDPR.  This GDPR Detailed Assessment is provided “as-is.”  Information and recommendations expressed in this GDPR Detailed Assessment may change without notice.</a:t>
            </a:r>
          </a:p>
          <a:p>
            <a:pPr marL="0" indent="0">
              <a:lnSpc>
                <a:spcPct val="110000"/>
              </a:lnSpc>
              <a:buNone/>
            </a:pPr>
            <a:r>
              <a:rPr lang="en-US" sz="1800" dirty="0">
                <a:latin typeface="Segoe UI" panose="020B0502040204020203" pitchFamily="34" charset="0"/>
                <a:cs typeface="Segoe UI" panose="020B0502040204020203" pitchFamily="34" charset="0"/>
              </a:rPr>
              <a:t>This GDPR Detailed Assessment does not provide the user with any legal rights to any intellectual property in any Microsoft product or service.  Use of the tool is for internal, reference purposes only; however, Microsoft partners may distribute the GDPR Detailed Assessment to their customers for such customers’ internal, reference purposes only. Any distribution of the GDPR Detailed Assessment by a Microsoft partner to its customers must include terms consistent with those set forth in this disclaimer.   </a:t>
            </a:r>
          </a:p>
          <a:p>
            <a:pPr marL="0" indent="0">
              <a:lnSpc>
                <a:spcPct val="110000"/>
              </a:lnSpc>
              <a:buNone/>
            </a:pPr>
            <a:r>
              <a:rPr lang="en-US" sz="1800" dirty="0">
                <a:latin typeface="Segoe UI" panose="020B0502040204020203" pitchFamily="34" charset="0"/>
                <a:cs typeface="Segoe UI" panose="020B0502040204020203" pitchFamily="34" charset="0"/>
              </a:rPr>
              <a:t>© 2017 Microsoft.  All rights reserved</a:t>
            </a:r>
          </a:p>
        </p:txBody>
      </p:sp>
    </p:spTree>
    <p:extLst>
      <p:ext uri="{BB962C8B-B14F-4D97-AF65-F5344CB8AC3E}">
        <p14:creationId xmlns:p14="http://schemas.microsoft.com/office/powerpoint/2010/main" val="112853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23689" y="0"/>
            <a:ext cx="6029798" cy="687121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2157">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a:solidFill>
                  <a:schemeClr val="bg2"/>
                </a:solidFill>
              </a:rPr>
              <a:t>Agenda</a:t>
            </a:r>
            <a:endParaRPr lang="nl-NL">
              <a:solidFill>
                <a:schemeClr val="bg2"/>
              </a:solidFill>
            </a:endParaRPr>
          </a:p>
        </p:txBody>
      </p:sp>
      <p:pic>
        <p:nvPicPr>
          <p:cNvPr id="16" name="Picture 15"/>
          <p:cNvPicPr>
            <a:picLocks noChangeAspect="1"/>
          </p:cNvPicPr>
          <p:nvPr/>
        </p:nvPicPr>
        <p:blipFill>
          <a:blip r:embed="rId3">
            <a:biLevel thresh="25000"/>
          </a:blip>
          <a:stretch>
            <a:fillRect/>
          </a:stretch>
        </p:blipFill>
        <p:spPr>
          <a:xfrm>
            <a:off x="1576550" y="2192692"/>
            <a:ext cx="2724017" cy="2499685"/>
          </a:xfrm>
          <a:prstGeom prst="rect">
            <a:avLst/>
          </a:prstGeom>
        </p:spPr>
      </p:pic>
      <p:grpSp>
        <p:nvGrpSpPr>
          <p:cNvPr id="4" name="Group 3">
            <a:extLst>
              <a:ext uri="{FF2B5EF4-FFF2-40B4-BE49-F238E27FC236}">
                <a16:creationId xmlns:a16="http://schemas.microsoft.com/office/drawing/2014/main" id="{ED317B7F-C90D-4854-B048-BFFF525D5D55}"/>
              </a:ext>
            </a:extLst>
          </p:cNvPr>
          <p:cNvGrpSpPr/>
          <p:nvPr/>
        </p:nvGrpSpPr>
        <p:grpSpPr>
          <a:xfrm>
            <a:off x="5448992" y="436530"/>
            <a:ext cx="6439870" cy="1005840"/>
            <a:chOff x="5448992" y="530314"/>
            <a:chExt cx="6439870" cy="1005840"/>
          </a:xfrm>
        </p:grpSpPr>
        <p:sp>
          <p:nvSpPr>
            <p:cNvPr id="28" name="Text Placeholder 2"/>
            <p:cNvSpPr txBox="1">
              <a:spLocks/>
            </p:cNvSpPr>
            <p:nvPr/>
          </p:nvSpPr>
          <p:spPr>
            <a:xfrm>
              <a:off x="6672874" y="530314"/>
              <a:ext cx="5215988" cy="1005840"/>
            </a:xfrm>
            <a:prstGeom prst="rect">
              <a:avLst/>
            </a:prstGeom>
          </p:spPr>
          <p:txBody>
            <a:bodyPr vert="horz" wrap="square" lIns="91427" tIns="45713" rIns="91427" bIns="45713"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spc="-98" dirty="0">
                  <a:solidFill>
                    <a:srgbClr val="2C292A"/>
                  </a:solidFill>
                  <a:latin typeface="+mj-lt"/>
                  <a:cs typeface="Segoe UI Semibold" panose="020B0702040204020203" pitchFamily="34" charset="0"/>
                </a:rPr>
                <a:t>Introduction</a:t>
              </a:r>
            </a:p>
          </p:txBody>
        </p:sp>
        <p:grpSp>
          <p:nvGrpSpPr>
            <p:cNvPr id="17" name="Group 16"/>
            <p:cNvGrpSpPr/>
            <p:nvPr/>
          </p:nvGrpSpPr>
          <p:grpSpPr>
            <a:xfrm>
              <a:off x="5448992" y="530314"/>
              <a:ext cx="1005840" cy="1005840"/>
              <a:chOff x="5429869" y="1091406"/>
              <a:chExt cx="1205236" cy="1205236"/>
            </a:xfrm>
            <a:solidFill>
              <a:schemeClr val="accent1"/>
            </a:solidFill>
          </p:grpSpPr>
          <p:grpSp>
            <p:nvGrpSpPr>
              <p:cNvPr id="18" name="Group 17"/>
              <p:cNvGrpSpPr/>
              <p:nvPr/>
            </p:nvGrpSpPr>
            <p:grpSpPr>
              <a:xfrm>
                <a:off x="5429869" y="1091406"/>
                <a:ext cx="1205236" cy="1205236"/>
                <a:chOff x="5053119" y="1424066"/>
                <a:chExt cx="1205236" cy="1205236"/>
              </a:xfrm>
              <a:grpFill/>
            </p:grpSpPr>
            <p:sp>
              <p:nvSpPr>
                <p:cNvPr id="20" name="Oval 19"/>
                <p:cNvSpPr/>
                <p:nvPr/>
              </p:nvSpPr>
              <p:spPr>
                <a:xfrm>
                  <a:off x="5053119" y="1424066"/>
                  <a:ext cx="1205236" cy="12052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mj-lt"/>
                  </a:endParaRPr>
                </a:p>
              </p:txBody>
            </p:sp>
            <p:sp>
              <p:nvSpPr>
                <p:cNvPr id="27" name="Oval 26"/>
                <p:cNvSpPr/>
                <p:nvPr/>
              </p:nvSpPr>
              <p:spPr>
                <a:xfrm>
                  <a:off x="5132128" y="1503075"/>
                  <a:ext cx="1047218" cy="1047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mj-lt"/>
                  </a:endParaRPr>
                </a:p>
              </p:txBody>
            </p:sp>
          </p:grpSp>
          <p:sp>
            <p:nvSpPr>
              <p:cNvPr id="19" name="Rectangle 18"/>
              <p:cNvSpPr/>
              <p:nvPr/>
            </p:nvSpPr>
            <p:spPr>
              <a:xfrm>
                <a:off x="5770145" y="1226511"/>
                <a:ext cx="542045" cy="885095"/>
              </a:xfrm>
              <a:prstGeom prst="rect">
                <a:avLst/>
              </a:prstGeom>
              <a:grp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200" b="1" i="0" u="none" strike="noStrike" kern="0" cap="none" spc="0" normalizeH="0" baseline="0" noProof="0" dirty="0">
                    <a:ln w="3175">
                      <a:noFill/>
                    </a:ln>
                    <a:solidFill>
                      <a:schemeClr val="bg2"/>
                    </a:solidFill>
                    <a:effectLst/>
                    <a:uLnTx/>
                    <a:uFillTx/>
                    <a:latin typeface="+mj-lt"/>
                    <a:cs typeface="Segoe UI Semilight" panose="020B0402040204020203" pitchFamily="34" charset="0"/>
                  </a:rPr>
                  <a:t>1</a:t>
                </a:r>
              </a:p>
            </p:txBody>
          </p:sp>
        </p:grpSp>
      </p:grpSp>
      <p:grpSp>
        <p:nvGrpSpPr>
          <p:cNvPr id="5" name="Group 4">
            <a:extLst>
              <a:ext uri="{FF2B5EF4-FFF2-40B4-BE49-F238E27FC236}">
                <a16:creationId xmlns:a16="http://schemas.microsoft.com/office/drawing/2014/main" id="{772FE500-E187-4FC3-8047-39FEEF90400E}"/>
              </a:ext>
            </a:extLst>
          </p:cNvPr>
          <p:cNvGrpSpPr/>
          <p:nvPr/>
        </p:nvGrpSpPr>
        <p:grpSpPr>
          <a:xfrm>
            <a:off x="5448992" y="1704168"/>
            <a:ext cx="6439870" cy="1005840"/>
            <a:chOff x="5448992" y="1734542"/>
            <a:chExt cx="6439870" cy="1005840"/>
          </a:xfrm>
        </p:grpSpPr>
        <p:grpSp>
          <p:nvGrpSpPr>
            <p:cNvPr id="31" name="Group 30"/>
            <p:cNvGrpSpPr/>
            <p:nvPr/>
          </p:nvGrpSpPr>
          <p:grpSpPr>
            <a:xfrm>
              <a:off x="5448992" y="1734542"/>
              <a:ext cx="1005840" cy="1005840"/>
              <a:chOff x="5429869" y="2622861"/>
              <a:chExt cx="1205236" cy="1205236"/>
            </a:xfrm>
            <a:solidFill>
              <a:schemeClr val="accent1"/>
            </a:solidFill>
          </p:grpSpPr>
          <p:grpSp>
            <p:nvGrpSpPr>
              <p:cNvPr id="32" name="Group 31"/>
              <p:cNvGrpSpPr/>
              <p:nvPr/>
            </p:nvGrpSpPr>
            <p:grpSpPr>
              <a:xfrm>
                <a:off x="5429869" y="2622861"/>
                <a:ext cx="1205236" cy="1205236"/>
                <a:chOff x="5053119" y="1424066"/>
                <a:chExt cx="1205236" cy="1205236"/>
              </a:xfrm>
              <a:grpFill/>
            </p:grpSpPr>
            <p:sp>
              <p:nvSpPr>
                <p:cNvPr id="34" name="Oval 33"/>
                <p:cNvSpPr/>
                <p:nvPr/>
              </p:nvSpPr>
              <p:spPr>
                <a:xfrm>
                  <a:off x="5053119" y="1424066"/>
                  <a:ext cx="1205236" cy="12052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mj-lt"/>
                  </a:endParaRPr>
                </a:p>
              </p:txBody>
            </p:sp>
            <p:sp>
              <p:nvSpPr>
                <p:cNvPr id="35" name="Oval 34"/>
                <p:cNvSpPr/>
                <p:nvPr/>
              </p:nvSpPr>
              <p:spPr>
                <a:xfrm>
                  <a:off x="5132128" y="1503075"/>
                  <a:ext cx="1047218" cy="1047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mj-lt"/>
                  </a:endParaRPr>
                </a:p>
              </p:txBody>
            </p:sp>
          </p:grpSp>
          <p:sp>
            <p:nvSpPr>
              <p:cNvPr id="33" name="Rectangle 32"/>
              <p:cNvSpPr/>
              <p:nvPr/>
            </p:nvSpPr>
            <p:spPr>
              <a:xfrm>
                <a:off x="5737894" y="2775410"/>
                <a:ext cx="561252" cy="885095"/>
              </a:xfrm>
              <a:prstGeom prst="rect">
                <a:avLst/>
              </a:prstGeom>
              <a:grp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200" b="1" i="0" u="none" strike="noStrike" kern="0" cap="none" spc="0" normalizeH="0" baseline="0" noProof="0">
                    <a:ln w="3175">
                      <a:noFill/>
                    </a:ln>
                    <a:solidFill>
                      <a:schemeClr val="bg2"/>
                    </a:solidFill>
                    <a:effectLst/>
                    <a:uLnTx/>
                    <a:uFillTx/>
                    <a:latin typeface="+mj-lt"/>
                    <a:cs typeface="Segoe UI Semilight" panose="020B0402040204020203" pitchFamily="34" charset="0"/>
                  </a:rPr>
                  <a:t>2</a:t>
                </a:r>
              </a:p>
            </p:txBody>
          </p:sp>
        </p:grpSp>
        <p:sp>
          <p:nvSpPr>
            <p:cNvPr id="51" name="Text Placeholder 2"/>
            <p:cNvSpPr txBox="1">
              <a:spLocks/>
            </p:cNvSpPr>
            <p:nvPr/>
          </p:nvSpPr>
          <p:spPr>
            <a:xfrm>
              <a:off x="6672874" y="1734542"/>
              <a:ext cx="5215988" cy="1005840"/>
            </a:xfrm>
            <a:prstGeom prst="rect">
              <a:avLst/>
            </a:prstGeom>
          </p:spPr>
          <p:txBody>
            <a:bodyPr vert="horz" wrap="square" lIns="91427" tIns="45713" rIns="91427" bIns="45713" rtlCol="0" anchor="ctr">
              <a:noAutofit/>
            </a:bodyPr>
            <a:lstStyle>
              <a:defPPr>
                <a:defRPr lang="en-US"/>
              </a:defPPr>
              <a:lvl1pPr indent="0">
                <a:lnSpc>
                  <a:spcPct val="90000"/>
                </a:lnSpc>
                <a:spcBef>
                  <a:spcPts val="1000"/>
                </a:spcBef>
                <a:buFont typeface="Arial" panose="020B0604020202020204" pitchFamily="34" charset="0"/>
                <a:buNone/>
                <a:defRPr kumimoji="0" sz="2353" b="0" i="0" u="none" strike="noStrike" cap="none" spc="-98" normalizeH="0" baseline="0">
                  <a:ln w="3175">
                    <a:noFill/>
                  </a:ln>
                  <a:solidFill>
                    <a:srgbClr val="2C292A"/>
                  </a:solidFill>
                  <a:effectLst/>
                  <a:uLnTx/>
                  <a:uFillTx/>
                  <a:latin typeface="Segoe UI Semibold" panose="020B0702040204020203" pitchFamily="34" charset="0"/>
                  <a:cs typeface="Segoe UI Semibold" panose="020B0702040204020203" pitchFamily="34" charset="0"/>
                </a:defRPr>
              </a:lvl1pPr>
              <a:lvl2pPr marL="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2pPr>
              <a:lvl3pPr marL="4572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3pPr>
              <a:lvl4pPr marL="9144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4pPr>
              <a:lvl5pPr marL="13716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200" dirty="0">
                  <a:latin typeface="+mj-lt"/>
                </a:rPr>
                <a:t>Introducing the Microsoft GDPR Detailed Assessment</a:t>
              </a:r>
            </a:p>
          </p:txBody>
        </p:sp>
      </p:grpSp>
      <p:grpSp>
        <p:nvGrpSpPr>
          <p:cNvPr id="6" name="Group 5">
            <a:extLst>
              <a:ext uri="{FF2B5EF4-FFF2-40B4-BE49-F238E27FC236}">
                <a16:creationId xmlns:a16="http://schemas.microsoft.com/office/drawing/2014/main" id="{2CE46774-FFC2-4F6D-860A-4966E1961865}"/>
              </a:ext>
            </a:extLst>
          </p:cNvPr>
          <p:cNvGrpSpPr/>
          <p:nvPr/>
        </p:nvGrpSpPr>
        <p:grpSpPr>
          <a:xfrm>
            <a:off x="5448992" y="2971806"/>
            <a:ext cx="6476088" cy="1005840"/>
            <a:chOff x="5448992" y="2865424"/>
            <a:chExt cx="6476088" cy="1005840"/>
          </a:xfrm>
        </p:grpSpPr>
        <p:grpSp>
          <p:nvGrpSpPr>
            <p:cNvPr id="36" name="Group 35"/>
            <p:cNvGrpSpPr/>
            <p:nvPr/>
          </p:nvGrpSpPr>
          <p:grpSpPr>
            <a:xfrm>
              <a:off x="5448992" y="2865424"/>
              <a:ext cx="1005840" cy="1005840"/>
              <a:chOff x="5429869" y="4296424"/>
              <a:chExt cx="1205236" cy="1205236"/>
            </a:xfrm>
            <a:solidFill>
              <a:schemeClr val="accent1"/>
            </a:solidFill>
          </p:grpSpPr>
          <p:grpSp>
            <p:nvGrpSpPr>
              <p:cNvPr id="37" name="Group 36"/>
              <p:cNvGrpSpPr/>
              <p:nvPr/>
            </p:nvGrpSpPr>
            <p:grpSpPr>
              <a:xfrm>
                <a:off x="5429869" y="4296424"/>
                <a:ext cx="1205236" cy="1205236"/>
                <a:chOff x="5053119" y="1424066"/>
                <a:chExt cx="1205236" cy="1205236"/>
              </a:xfrm>
              <a:grpFill/>
            </p:grpSpPr>
            <p:sp>
              <p:nvSpPr>
                <p:cNvPr id="39" name="Oval 38"/>
                <p:cNvSpPr/>
                <p:nvPr/>
              </p:nvSpPr>
              <p:spPr>
                <a:xfrm>
                  <a:off x="5053119" y="1424066"/>
                  <a:ext cx="1205236" cy="12052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mj-lt"/>
                  </a:endParaRPr>
                </a:p>
              </p:txBody>
            </p:sp>
            <p:sp>
              <p:nvSpPr>
                <p:cNvPr id="40" name="Oval 39"/>
                <p:cNvSpPr/>
                <p:nvPr/>
              </p:nvSpPr>
              <p:spPr>
                <a:xfrm>
                  <a:off x="5132128" y="1503075"/>
                  <a:ext cx="1047218" cy="1047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mj-lt"/>
                  </a:endParaRPr>
                </a:p>
              </p:txBody>
            </p:sp>
          </p:grpSp>
          <p:sp>
            <p:nvSpPr>
              <p:cNvPr id="38" name="Rectangle 37"/>
              <p:cNvSpPr/>
              <p:nvPr/>
            </p:nvSpPr>
            <p:spPr>
              <a:xfrm>
                <a:off x="5758448" y="4456325"/>
                <a:ext cx="561252" cy="885095"/>
              </a:xfrm>
              <a:prstGeom prst="rect">
                <a:avLst/>
              </a:prstGeom>
              <a:grp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200" b="1" i="0" u="none" strike="noStrike" kern="0" cap="none" spc="0" normalizeH="0" baseline="0" noProof="0">
                    <a:ln w="3175">
                      <a:noFill/>
                    </a:ln>
                    <a:solidFill>
                      <a:schemeClr val="bg2"/>
                    </a:solidFill>
                    <a:effectLst/>
                    <a:uLnTx/>
                    <a:uFillTx/>
                    <a:latin typeface="+mj-lt"/>
                    <a:cs typeface="Segoe UI Semilight" panose="020B0402040204020203" pitchFamily="34" charset="0"/>
                  </a:rPr>
                  <a:t>3</a:t>
                </a:r>
              </a:p>
            </p:txBody>
          </p:sp>
        </p:grpSp>
        <p:sp>
          <p:nvSpPr>
            <p:cNvPr id="52" name="Text Placeholder 2"/>
            <p:cNvSpPr txBox="1">
              <a:spLocks/>
            </p:cNvSpPr>
            <p:nvPr/>
          </p:nvSpPr>
          <p:spPr>
            <a:xfrm>
              <a:off x="6709092" y="2865424"/>
              <a:ext cx="5215988" cy="1005840"/>
            </a:xfrm>
            <a:prstGeom prst="rect">
              <a:avLst/>
            </a:prstGeom>
          </p:spPr>
          <p:txBody>
            <a:bodyPr vert="horz" wrap="square" lIns="91427" tIns="45713" rIns="91427" bIns="45713" rtlCol="0" anchor="ctr">
              <a:noAutofit/>
            </a:bodyPr>
            <a:lstStyle>
              <a:defPPr>
                <a:defRPr lang="en-US"/>
              </a:defPPr>
              <a:lvl1pPr indent="0">
                <a:lnSpc>
                  <a:spcPct val="90000"/>
                </a:lnSpc>
                <a:spcBef>
                  <a:spcPts val="1000"/>
                </a:spcBef>
                <a:buFont typeface="Arial" panose="020B0604020202020204" pitchFamily="34" charset="0"/>
                <a:buNone/>
                <a:defRPr kumimoji="0" sz="2353" b="0" i="0" u="none" strike="noStrike" cap="none" spc="-98" normalizeH="0" baseline="0">
                  <a:ln w="3175">
                    <a:noFill/>
                  </a:ln>
                  <a:solidFill>
                    <a:srgbClr val="2C292A"/>
                  </a:solidFill>
                  <a:effectLst/>
                  <a:uLnTx/>
                  <a:uFillTx/>
                  <a:latin typeface="Segoe UI Semibold" panose="020B0702040204020203" pitchFamily="34" charset="0"/>
                  <a:cs typeface="Segoe UI Semibold" panose="020B0702040204020203" pitchFamily="34" charset="0"/>
                </a:defRPr>
              </a:lvl1pPr>
              <a:lvl2pPr marL="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2pPr>
              <a:lvl3pPr marL="4572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3pPr>
              <a:lvl4pPr marL="9144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4pPr>
              <a:lvl5pPr marL="13716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200" dirty="0">
                  <a:latin typeface="+mj-lt"/>
                </a:rPr>
                <a:t>Engagement Overview</a:t>
              </a:r>
            </a:p>
          </p:txBody>
        </p:sp>
      </p:grpSp>
      <p:grpSp>
        <p:nvGrpSpPr>
          <p:cNvPr id="7" name="Group 6">
            <a:extLst>
              <a:ext uri="{FF2B5EF4-FFF2-40B4-BE49-F238E27FC236}">
                <a16:creationId xmlns:a16="http://schemas.microsoft.com/office/drawing/2014/main" id="{2EFC92D7-29BD-462A-B7A3-3AF318019533}"/>
              </a:ext>
            </a:extLst>
          </p:cNvPr>
          <p:cNvGrpSpPr/>
          <p:nvPr/>
        </p:nvGrpSpPr>
        <p:grpSpPr>
          <a:xfrm>
            <a:off x="5448992" y="4239444"/>
            <a:ext cx="6439870" cy="1005840"/>
            <a:chOff x="5448992" y="4240991"/>
            <a:chExt cx="6439870" cy="1005840"/>
          </a:xfrm>
        </p:grpSpPr>
        <p:grpSp>
          <p:nvGrpSpPr>
            <p:cNvPr id="41" name="Group 40"/>
            <p:cNvGrpSpPr/>
            <p:nvPr/>
          </p:nvGrpSpPr>
          <p:grpSpPr>
            <a:xfrm>
              <a:off x="5448992" y="4240991"/>
              <a:ext cx="1005840" cy="1005840"/>
              <a:chOff x="5429869" y="4296424"/>
              <a:chExt cx="1205236" cy="1205236"/>
            </a:xfrm>
            <a:solidFill>
              <a:schemeClr val="accent1"/>
            </a:solidFill>
          </p:grpSpPr>
          <p:grpSp>
            <p:nvGrpSpPr>
              <p:cNvPr id="42" name="Group 41"/>
              <p:cNvGrpSpPr/>
              <p:nvPr/>
            </p:nvGrpSpPr>
            <p:grpSpPr>
              <a:xfrm>
                <a:off x="5429869" y="4296424"/>
                <a:ext cx="1205236" cy="1205236"/>
                <a:chOff x="5053119" y="1424066"/>
                <a:chExt cx="1205236" cy="1205236"/>
              </a:xfrm>
              <a:grpFill/>
            </p:grpSpPr>
            <p:sp>
              <p:nvSpPr>
                <p:cNvPr id="44" name="Oval 43"/>
                <p:cNvSpPr/>
                <p:nvPr/>
              </p:nvSpPr>
              <p:spPr>
                <a:xfrm>
                  <a:off x="5053119" y="1424066"/>
                  <a:ext cx="1205236" cy="12052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mj-lt"/>
                  </a:endParaRPr>
                </a:p>
              </p:txBody>
            </p:sp>
            <p:sp>
              <p:nvSpPr>
                <p:cNvPr id="45" name="Oval 44"/>
                <p:cNvSpPr/>
                <p:nvPr/>
              </p:nvSpPr>
              <p:spPr>
                <a:xfrm>
                  <a:off x="5132128" y="1503079"/>
                  <a:ext cx="1047218" cy="10472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mj-lt"/>
                  </a:endParaRPr>
                </a:p>
              </p:txBody>
            </p:sp>
          </p:grpSp>
          <p:sp>
            <p:nvSpPr>
              <p:cNvPr id="43" name="Rectangle 42"/>
              <p:cNvSpPr/>
              <p:nvPr/>
            </p:nvSpPr>
            <p:spPr>
              <a:xfrm>
                <a:off x="5758448" y="4456324"/>
                <a:ext cx="542045" cy="885095"/>
              </a:xfrm>
              <a:prstGeom prst="rect">
                <a:avLst/>
              </a:prstGeom>
              <a:grp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4200" b="1" kern="0" dirty="0">
                    <a:ln w="3175">
                      <a:noFill/>
                    </a:ln>
                    <a:solidFill>
                      <a:schemeClr val="bg2"/>
                    </a:solidFill>
                    <a:latin typeface="+mj-lt"/>
                    <a:cs typeface="Segoe UI Semilight" panose="020B0402040204020203" pitchFamily="34" charset="0"/>
                  </a:rPr>
                  <a:t>4</a:t>
                </a:r>
                <a:endParaRPr kumimoji="0" lang="en-US" sz="4200" b="1" i="0" u="none" strike="noStrike" kern="0" cap="none" spc="0" normalizeH="0" baseline="0" noProof="0" dirty="0">
                  <a:ln w="3175">
                    <a:noFill/>
                  </a:ln>
                  <a:solidFill>
                    <a:schemeClr val="bg2"/>
                  </a:solidFill>
                  <a:effectLst/>
                  <a:uLnTx/>
                  <a:uFillTx/>
                  <a:latin typeface="+mj-lt"/>
                  <a:cs typeface="Segoe UI Semilight" panose="020B0402040204020203" pitchFamily="34" charset="0"/>
                </a:endParaRPr>
              </a:p>
            </p:txBody>
          </p:sp>
        </p:grpSp>
        <p:sp>
          <p:nvSpPr>
            <p:cNvPr id="53" name="Text Placeholder 2"/>
            <p:cNvSpPr txBox="1">
              <a:spLocks/>
            </p:cNvSpPr>
            <p:nvPr/>
          </p:nvSpPr>
          <p:spPr>
            <a:xfrm>
              <a:off x="6672874" y="4240991"/>
              <a:ext cx="5215988" cy="1005839"/>
            </a:xfrm>
            <a:prstGeom prst="rect">
              <a:avLst/>
            </a:prstGeom>
          </p:spPr>
          <p:txBody>
            <a:bodyPr vert="horz" wrap="square" lIns="91427" tIns="45713" rIns="91427" bIns="45713" rtlCol="0" anchor="ctr">
              <a:noAutofit/>
            </a:bodyPr>
            <a:lstStyle>
              <a:defPPr>
                <a:defRPr lang="en-US"/>
              </a:defPPr>
              <a:lvl1pPr indent="0">
                <a:lnSpc>
                  <a:spcPct val="90000"/>
                </a:lnSpc>
                <a:spcBef>
                  <a:spcPts val="1000"/>
                </a:spcBef>
                <a:buFont typeface="Arial" panose="020B0604020202020204" pitchFamily="34" charset="0"/>
                <a:buNone/>
                <a:defRPr kumimoji="0" sz="2353" b="0" i="0" u="none" strike="noStrike" cap="none" spc="-98" normalizeH="0" baseline="0">
                  <a:ln w="3175">
                    <a:noFill/>
                  </a:ln>
                  <a:solidFill>
                    <a:srgbClr val="2C292A"/>
                  </a:solidFill>
                  <a:effectLst/>
                  <a:uLnTx/>
                  <a:uFillTx/>
                  <a:latin typeface="Segoe UI Semibold" panose="020B0702040204020203" pitchFamily="34" charset="0"/>
                  <a:cs typeface="Segoe UI Semibold" panose="020B0702040204020203" pitchFamily="34" charset="0"/>
                </a:defRPr>
              </a:lvl1pPr>
              <a:lvl2pPr marL="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2pPr>
              <a:lvl3pPr marL="4572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3pPr>
              <a:lvl4pPr marL="9144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4pPr>
              <a:lvl5pPr marL="13716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200" dirty="0">
                  <a:latin typeface="+mj-lt"/>
                </a:rPr>
                <a:t>The Microsoft GDPR Assessment Tool</a:t>
              </a:r>
            </a:p>
          </p:txBody>
        </p:sp>
      </p:grpSp>
      <p:grpSp>
        <p:nvGrpSpPr>
          <p:cNvPr id="8" name="Group 7">
            <a:extLst>
              <a:ext uri="{FF2B5EF4-FFF2-40B4-BE49-F238E27FC236}">
                <a16:creationId xmlns:a16="http://schemas.microsoft.com/office/drawing/2014/main" id="{19F78588-F799-4718-ABFE-C44BC2B1574D}"/>
              </a:ext>
            </a:extLst>
          </p:cNvPr>
          <p:cNvGrpSpPr/>
          <p:nvPr/>
        </p:nvGrpSpPr>
        <p:grpSpPr>
          <a:xfrm>
            <a:off x="5448993" y="5507082"/>
            <a:ext cx="6439870" cy="1005840"/>
            <a:chOff x="5448993" y="5600866"/>
            <a:chExt cx="6439870" cy="1005840"/>
          </a:xfrm>
        </p:grpSpPr>
        <p:grpSp>
          <p:nvGrpSpPr>
            <p:cNvPr id="30" name="Group 29">
              <a:extLst>
                <a:ext uri="{FF2B5EF4-FFF2-40B4-BE49-F238E27FC236}">
                  <a16:creationId xmlns:a16="http://schemas.microsoft.com/office/drawing/2014/main" id="{A9845086-E96F-4DE9-B35B-D63E53C6F7CB}"/>
                </a:ext>
              </a:extLst>
            </p:cNvPr>
            <p:cNvGrpSpPr/>
            <p:nvPr/>
          </p:nvGrpSpPr>
          <p:grpSpPr>
            <a:xfrm>
              <a:off x="5448993" y="5600866"/>
              <a:ext cx="1005840" cy="1005840"/>
              <a:chOff x="5429869" y="4296424"/>
              <a:chExt cx="1205236" cy="1205236"/>
            </a:xfrm>
            <a:solidFill>
              <a:schemeClr val="accent1"/>
            </a:solidFill>
          </p:grpSpPr>
          <p:grpSp>
            <p:nvGrpSpPr>
              <p:cNvPr id="46" name="Group 45">
                <a:extLst>
                  <a:ext uri="{FF2B5EF4-FFF2-40B4-BE49-F238E27FC236}">
                    <a16:creationId xmlns:a16="http://schemas.microsoft.com/office/drawing/2014/main" id="{4C872B85-8C74-4934-A9CE-EECE7E073CA6}"/>
                  </a:ext>
                </a:extLst>
              </p:cNvPr>
              <p:cNvGrpSpPr/>
              <p:nvPr/>
            </p:nvGrpSpPr>
            <p:grpSpPr>
              <a:xfrm>
                <a:off x="5429869" y="4296424"/>
                <a:ext cx="1205236" cy="1205236"/>
                <a:chOff x="5053119" y="1424066"/>
                <a:chExt cx="1205236" cy="1205236"/>
              </a:xfrm>
              <a:grpFill/>
            </p:grpSpPr>
            <p:sp>
              <p:nvSpPr>
                <p:cNvPr id="48" name="Oval 47">
                  <a:extLst>
                    <a:ext uri="{FF2B5EF4-FFF2-40B4-BE49-F238E27FC236}">
                      <a16:creationId xmlns:a16="http://schemas.microsoft.com/office/drawing/2014/main" id="{A92D77CB-4A6A-4F85-BE58-6F2BF11D437E}"/>
                    </a:ext>
                  </a:extLst>
                </p:cNvPr>
                <p:cNvSpPr/>
                <p:nvPr/>
              </p:nvSpPr>
              <p:spPr>
                <a:xfrm>
                  <a:off x="5053119" y="1424066"/>
                  <a:ext cx="1205236" cy="12052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mj-lt"/>
                  </a:endParaRPr>
                </a:p>
              </p:txBody>
            </p:sp>
            <p:sp>
              <p:nvSpPr>
                <p:cNvPr id="49" name="Oval 48">
                  <a:extLst>
                    <a:ext uri="{FF2B5EF4-FFF2-40B4-BE49-F238E27FC236}">
                      <a16:creationId xmlns:a16="http://schemas.microsoft.com/office/drawing/2014/main" id="{B9197327-CA0B-4C89-8109-32BD1A7B32A9}"/>
                    </a:ext>
                  </a:extLst>
                </p:cNvPr>
                <p:cNvSpPr/>
                <p:nvPr/>
              </p:nvSpPr>
              <p:spPr>
                <a:xfrm>
                  <a:off x="5132128" y="1503079"/>
                  <a:ext cx="1047218" cy="10472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mj-lt"/>
                  </a:endParaRPr>
                </a:p>
              </p:txBody>
            </p:sp>
          </p:grpSp>
          <p:sp>
            <p:nvSpPr>
              <p:cNvPr id="47" name="Rectangle 46">
                <a:extLst>
                  <a:ext uri="{FF2B5EF4-FFF2-40B4-BE49-F238E27FC236}">
                    <a16:creationId xmlns:a16="http://schemas.microsoft.com/office/drawing/2014/main" id="{1DB56BAD-D670-4604-A38C-3DA13AF54247}"/>
                  </a:ext>
                </a:extLst>
              </p:cNvPr>
              <p:cNvSpPr/>
              <p:nvPr/>
            </p:nvSpPr>
            <p:spPr>
              <a:xfrm>
                <a:off x="5758448" y="4456324"/>
                <a:ext cx="542045" cy="885095"/>
              </a:xfrm>
              <a:prstGeom prst="rect">
                <a:avLst/>
              </a:prstGeom>
              <a:grp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4200" b="1" kern="0" dirty="0">
                    <a:ln w="3175">
                      <a:noFill/>
                    </a:ln>
                    <a:solidFill>
                      <a:schemeClr val="bg2"/>
                    </a:solidFill>
                    <a:latin typeface="+mj-lt"/>
                    <a:cs typeface="Segoe UI Semilight" panose="020B0402040204020203" pitchFamily="34" charset="0"/>
                  </a:rPr>
                  <a:t>5</a:t>
                </a:r>
                <a:endParaRPr kumimoji="0" lang="en-US" sz="4200" b="1" i="0" u="none" strike="noStrike" kern="0" cap="none" spc="0" normalizeH="0" baseline="0" noProof="0" dirty="0">
                  <a:ln w="3175">
                    <a:noFill/>
                  </a:ln>
                  <a:solidFill>
                    <a:schemeClr val="bg2"/>
                  </a:solidFill>
                  <a:effectLst/>
                  <a:uLnTx/>
                  <a:uFillTx/>
                  <a:latin typeface="+mj-lt"/>
                  <a:cs typeface="Segoe UI Semilight" panose="020B0402040204020203" pitchFamily="34" charset="0"/>
                </a:endParaRPr>
              </a:p>
            </p:txBody>
          </p:sp>
        </p:grpSp>
        <p:sp>
          <p:nvSpPr>
            <p:cNvPr id="50" name="Text Placeholder 2">
              <a:extLst>
                <a:ext uri="{FF2B5EF4-FFF2-40B4-BE49-F238E27FC236}">
                  <a16:creationId xmlns:a16="http://schemas.microsoft.com/office/drawing/2014/main" id="{4EC745AA-1081-4152-9BF9-B454069FAEA8}"/>
                </a:ext>
              </a:extLst>
            </p:cNvPr>
            <p:cNvSpPr txBox="1">
              <a:spLocks/>
            </p:cNvSpPr>
            <p:nvPr/>
          </p:nvSpPr>
          <p:spPr>
            <a:xfrm>
              <a:off x="6672875" y="5600866"/>
              <a:ext cx="5215988" cy="1005839"/>
            </a:xfrm>
            <a:prstGeom prst="rect">
              <a:avLst/>
            </a:prstGeom>
          </p:spPr>
          <p:txBody>
            <a:bodyPr vert="horz" wrap="square" lIns="91427" tIns="45713" rIns="91427" bIns="45713" rtlCol="0" anchor="ctr">
              <a:noAutofit/>
            </a:bodyPr>
            <a:lstStyle>
              <a:defPPr>
                <a:defRPr lang="en-US"/>
              </a:defPPr>
              <a:lvl1pPr indent="0">
                <a:lnSpc>
                  <a:spcPct val="90000"/>
                </a:lnSpc>
                <a:spcBef>
                  <a:spcPts val="1000"/>
                </a:spcBef>
                <a:buFont typeface="Arial" panose="020B0604020202020204" pitchFamily="34" charset="0"/>
                <a:buNone/>
                <a:defRPr kumimoji="0" sz="2353" b="0" i="0" u="none" strike="noStrike" cap="none" spc="-98" normalizeH="0" baseline="0">
                  <a:ln w="3175">
                    <a:noFill/>
                  </a:ln>
                  <a:solidFill>
                    <a:srgbClr val="2C292A"/>
                  </a:solidFill>
                  <a:effectLst/>
                  <a:uLnTx/>
                  <a:uFillTx/>
                  <a:latin typeface="Segoe UI Semibold" panose="020B0702040204020203" pitchFamily="34" charset="0"/>
                  <a:cs typeface="Segoe UI Semibold" panose="020B0702040204020203" pitchFamily="34" charset="0"/>
                </a:defRPr>
              </a:lvl1pPr>
              <a:lvl2pPr marL="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2pPr>
              <a:lvl3pPr marL="4572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3pPr>
              <a:lvl4pPr marL="9144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4pPr>
              <a:lvl5pPr marL="13716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200" dirty="0">
                  <a:latin typeface="+mj-lt"/>
                </a:rPr>
                <a:t>Project Governance</a:t>
              </a:r>
            </a:p>
          </p:txBody>
        </p:sp>
      </p:grpSp>
    </p:spTree>
    <p:extLst>
      <p:ext uri="{BB962C8B-B14F-4D97-AF65-F5344CB8AC3E}">
        <p14:creationId xmlns:p14="http://schemas.microsoft.com/office/powerpoint/2010/main" val="366519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Introduction</a:t>
            </a:r>
            <a:endParaRPr lang="de-AT" dirty="0">
              <a:latin typeface="+mj-lt"/>
            </a:endParaRPr>
          </a:p>
        </p:txBody>
      </p:sp>
    </p:spTree>
    <p:extLst>
      <p:ext uri="{BB962C8B-B14F-4D97-AF65-F5344CB8AC3E}">
        <p14:creationId xmlns:p14="http://schemas.microsoft.com/office/powerpoint/2010/main" val="216050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49A554461C0F44AE2D613AD47A6B64" ma:contentTypeVersion="13" ma:contentTypeDescription="Create a new document." ma:contentTypeScope="" ma:versionID="63570935be03382d14462e44d16d1f31">
  <xsd:schema xmlns:xsd="http://www.w3.org/2001/XMLSchema" xmlns:xs="http://www.w3.org/2001/XMLSchema" xmlns:p="http://schemas.microsoft.com/office/2006/metadata/properties" xmlns:ns1="http://schemas.microsoft.com/sharepoint/v3" xmlns:ns2="2873a11b-9b80-429f-8611-a06ea650fcbe" xmlns:ns3="73d0d8c4-feef-45ef-b4a2-50408c6eb62f" targetNamespace="http://schemas.microsoft.com/office/2006/metadata/properties" ma:root="true" ma:fieldsID="2cc69ef84376ecea20309663c6b08c4d" ns1:_="" ns2:_="" ns3:_="">
    <xsd:import namespace="http://schemas.microsoft.com/sharepoint/v3"/>
    <xsd:import namespace="2873a11b-9b80-429f-8611-a06ea650fcbe"/>
    <xsd:import namespace="73d0d8c4-feef-45ef-b4a2-50408c6eb62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1:_ip_UnifiedCompliancePolicyProperties" minOccurs="0"/>
                <xsd:element ref="ns1:_ip_UnifiedCompliancePolicyUIAction" minOccurs="0"/>
                <xsd:element ref="ns3:MediaServiceMetadata" minOccurs="0"/>
                <xsd:element ref="ns3:MediaServiceFastMetadata" minOccurs="0"/>
                <xsd:element ref="ns3:MediaServiceAutoTags" minOccurs="0"/>
                <xsd:element ref="ns3:MediaServiceOCR" minOccurs="0"/>
                <xsd:element ref="ns3:MediaServiceDateTaken" minOccurs="0"/>
                <xsd:element ref="ns1:PublishingStartDate" minOccurs="0"/>
                <xsd:element ref="ns1:PublishingExpirationDat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description="" ma:hidden="true" ma:internalName="_ip_UnifiedCompliancePolicyProperties">
      <xsd:simpleType>
        <xsd:restriction base="dms:Note"/>
      </xsd:simpleType>
    </xsd:element>
    <xsd:element name="_ip_UnifiedCompliancePolicyUIAction" ma:index="13" nillable="true" ma:displayName="Unified Compliance Policy UI Action" ma:description="" ma:hidden="true" ma:internalName="_ip_UnifiedCompliancePolicyUIAction">
      <xsd:simpleType>
        <xsd:restriction base="dms:Text"/>
      </xsd:simpleType>
    </xsd:element>
    <xsd:element name="PublishingStartDate" ma:index="19"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0"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73a11b-9b80-429f-8611-a06ea650fcb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3d0d8c4-feef-45ef-b4a2-50408c6eb62f"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description="" ma:hidden="true" ma:internalName="MediaServiceDateTaken" ma:readOnly="true">
      <xsd:simpleType>
        <xsd:restriction base="dms:Text"/>
      </xsd:simpleType>
    </xsd:element>
    <xsd:element name="MediaServiceLocation" ma:index="21"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69CBC2-DC28-435F-9684-105D7F31A3D2}">
  <ds:schemaRefs>
    <ds:schemaRef ds:uri="http://schemas.microsoft.com/sharepoint/v3/contenttype/forms"/>
  </ds:schemaRefs>
</ds:datastoreItem>
</file>

<file path=customXml/itemProps2.xml><?xml version="1.0" encoding="utf-8"?>
<ds:datastoreItem xmlns:ds="http://schemas.openxmlformats.org/officeDocument/2006/customXml" ds:itemID="{C8B829FD-C8F3-4248-8487-190E9A5F96F4}">
  <ds:schemaRefs>
    <ds:schemaRef ds:uri="http://purl.org/dc/elements/1.1/"/>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2006/metadata/properties"/>
    <ds:schemaRef ds:uri="http://schemas.microsoft.com/office/infopath/2007/PartnerControls"/>
    <ds:schemaRef ds:uri="http://purl.org/dc/terms/"/>
    <ds:schemaRef ds:uri="73d0d8c4-feef-45ef-b4a2-50408c6eb62f"/>
    <ds:schemaRef ds:uri="2873a11b-9b80-429f-8611-a06ea650fcbe"/>
    <ds:schemaRef ds:uri="http://schemas.microsoft.com/sharepoint/v3"/>
  </ds:schemaRefs>
</ds:datastoreItem>
</file>

<file path=customXml/itemProps3.xml><?xml version="1.0" encoding="utf-8"?>
<ds:datastoreItem xmlns:ds="http://schemas.openxmlformats.org/officeDocument/2006/customXml" ds:itemID="{C8AF1FCA-0966-4431-86C8-936AE47DA5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873a11b-9b80-429f-8611-a06ea650fcbe"/>
    <ds:schemaRef ds:uri="73d0d8c4-feef-45ef-b4a2-50408c6eb6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3601</Words>
  <Application>Microsoft Office PowerPoint</Application>
  <PresentationFormat>Widescreen</PresentationFormat>
  <Paragraphs>468</Paragraphs>
  <Slides>34</Slides>
  <Notes>34</Notes>
  <HiddenSlides>9</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ＭＳ Ｐゴシック</vt:lpstr>
      <vt:lpstr>Arial</vt:lpstr>
      <vt:lpstr>Bodoni Std Bold Italic</vt:lpstr>
      <vt:lpstr>Calibri</vt:lpstr>
      <vt:lpstr>Calibri Light</vt:lpstr>
      <vt:lpstr>linea-basic-10</vt:lpstr>
      <vt:lpstr>Segoe UI</vt:lpstr>
      <vt:lpstr>Segoe UI Light</vt:lpstr>
      <vt:lpstr>Segoe UI Semibold</vt:lpstr>
      <vt:lpstr>Segoe UI Semilight</vt:lpstr>
      <vt:lpstr>Segoe UI Symbol</vt:lpstr>
      <vt:lpstr>Times New Roman</vt:lpstr>
      <vt:lpstr>Wingdings</vt:lpstr>
      <vt:lpstr>Office Theme</vt:lpstr>
      <vt:lpstr>PowerPoint Presentation</vt:lpstr>
      <vt:lpstr>Version History &amp; Updates</vt:lpstr>
      <vt:lpstr>Feedback</vt:lpstr>
      <vt:lpstr>Required Partner Preparation </vt:lpstr>
      <vt:lpstr>Microsoft GDPR Detailed Assessment</vt:lpstr>
      <vt:lpstr>Partner Call to Action</vt:lpstr>
      <vt:lpstr>PowerPoint Presentation</vt:lpstr>
      <vt:lpstr>Agenda</vt:lpstr>
      <vt:lpstr>Introduction</vt:lpstr>
      <vt:lpstr>On-site Workshop Introduction</vt:lpstr>
      <vt:lpstr>Team Introductions</vt:lpstr>
      <vt:lpstr>Introducing the Microsoft GDPR Detailed Assessment</vt:lpstr>
      <vt:lpstr>Assessment opportunities</vt:lpstr>
      <vt:lpstr>Assessment objectives</vt:lpstr>
      <vt:lpstr>Out of Scope</vt:lpstr>
      <vt:lpstr>Outcomes</vt:lpstr>
      <vt:lpstr>Your responsibilities</vt:lpstr>
      <vt:lpstr>Engagement Overview</vt:lpstr>
      <vt:lpstr>Workflow and Schedule </vt:lpstr>
      <vt:lpstr>Microsoft GDPR Detailed Assessment Agenda</vt:lpstr>
      <vt:lpstr>Customer Team - Workshop Attendees</vt:lpstr>
      <vt:lpstr>Partner Team - Workshop Attendees</vt:lpstr>
      <vt:lpstr>The Microsoft GDPR Detailed Assessment Tool</vt:lpstr>
      <vt:lpstr>GDPR Detailed Assessment Tool - Input</vt:lpstr>
      <vt:lpstr>Questionnaire -Discover </vt:lpstr>
      <vt:lpstr>Questionnaire -Manage </vt:lpstr>
      <vt:lpstr>Questionnaire - Protect</vt:lpstr>
      <vt:lpstr>Questionnaire - Report</vt:lpstr>
      <vt:lpstr>Compliance Manager integration</vt:lpstr>
      <vt:lpstr>GDPR Detailed Assessment Tool - Output</vt:lpstr>
      <vt:lpstr>Project Governance</vt:lpstr>
      <vt:lpstr>Project Governance Update</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2017-06-30T13:29:59Z</dcterms:created>
  <dcterms:modified xsi:type="dcterms:W3CDTF">2018-04-17T19:11:35Z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0x0101008149A554461C0F44AE2D613AD47A6B64</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franvanh@microsoft.com</vt:lpwstr>
  </property>
  <property fmtid="{D5CDD505-2E9C-101B-9397-08002B2CF9AE}" pid="7" name="MSIP_Label_f42aa342-8706-4288-bd11-ebb85995028c_SetDate">
    <vt:lpwstr>2017-09-18T08:38:39.8163012+02:00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