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sldIdLst>
    <p:sldId id="356" r:id="rId5"/>
    <p:sldId id="357" r:id="rId6"/>
    <p:sldId id="376" r:id="rId7"/>
    <p:sldId id="359" r:id="rId8"/>
    <p:sldId id="360" r:id="rId9"/>
    <p:sldId id="361" r:id="rId10"/>
    <p:sldId id="362" r:id="rId11"/>
    <p:sldId id="363" r:id="rId12"/>
    <p:sldId id="364" r:id="rId13"/>
    <p:sldId id="365" r:id="rId14"/>
    <p:sldId id="366" r:id="rId15"/>
    <p:sldId id="367" r:id="rId16"/>
    <p:sldId id="368" r:id="rId17"/>
    <p:sldId id="369" r:id="rId18"/>
    <p:sldId id="377" r:id="rId19"/>
    <p:sldId id="370" r:id="rId20"/>
    <p:sldId id="371" r:id="rId21"/>
    <p:sldId id="372" r:id="rId22"/>
    <p:sldId id="373" r:id="rId23"/>
    <p:sldId id="374" r:id="rId24"/>
    <p:sldId id="375" r:id="rId25"/>
    <p:sldId id="355"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93E64D-AFA5-43AC-95FC-A95C6F597E9E}">
          <p14:sldIdLst>
            <p14:sldId id="356"/>
            <p14:sldId id="357"/>
            <p14:sldId id="376"/>
            <p14:sldId id="359"/>
            <p14:sldId id="360"/>
            <p14:sldId id="361"/>
            <p14:sldId id="362"/>
            <p14:sldId id="363"/>
            <p14:sldId id="364"/>
            <p14:sldId id="365"/>
            <p14:sldId id="366"/>
            <p14:sldId id="367"/>
            <p14:sldId id="368"/>
            <p14:sldId id="369"/>
            <p14:sldId id="377"/>
            <p14:sldId id="370"/>
            <p14:sldId id="371"/>
            <p14:sldId id="372"/>
            <p14:sldId id="373"/>
            <p14:sldId id="374"/>
            <p14:sldId id="375"/>
            <p14:sldId id="355"/>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8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075"/>
    <a:srgbClr val="8A8A8E"/>
    <a:srgbClr val="7C7C80"/>
    <a:srgbClr val="828287"/>
    <a:srgbClr val="D83B01"/>
    <a:srgbClr val="A9D18E"/>
    <a:srgbClr val="DEDEDE"/>
    <a:srgbClr val="FE7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36" autoAdjust="0"/>
    <p:restoredTop sz="72014" autoAdjust="0"/>
  </p:normalViewPr>
  <p:slideViewPr>
    <p:cSldViewPr snapToGrid="0">
      <p:cViewPr varScale="1">
        <p:scale>
          <a:sx n="78" d="100"/>
          <a:sy n="78" d="100"/>
        </p:scale>
        <p:origin x="10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1BCD1-5ADE-40D4-82FC-D5428409EF84}"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1784C-FE22-47B4-91A4-800DD49806DD}" type="slidenum">
              <a:rPr lang="en-US" smtClean="0"/>
              <a:t>‹#›</a:t>
            </a:fld>
            <a:endParaRPr lang="en-US"/>
          </a:p>
        </p:txBody>
      </p:sp>
    </p:spTree>
    <p:extLst>
      <p:ext uri="{BB962C8B-B14F-4D97-AF65-F5344CB8AC3E}">
        <p14:creationId xmlns:p14="http://schemas.microsoft.com/office/powerpoint/2010/main" val="382933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D1784C-FE22-47B4-91A4-800DD49806DD}" type="slidenum">
              <a:rPr lang="en-US" smtClean="0"/>
              <a:t>1</a:t>
            </a:fld>
            <a:endParaRPr lang="en-US"/>
          </a:p>
        </p:txBody>
      </p:sp>
    </p:spTree>
    <p:extLst>
      <p:ext uri="{BB962C8B-B14F-4D97-AF65-F5344CB8AC3E}">
        <p14:creationId xmlns:p14="http://schemas.microsoft.com/office/powerpoint/2010/main" val="11867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09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toolkit is downloadable from the partner website and contains all materials required for the GDPR Detailed Assessment</a:t>
            </a:r>
          </a:p>
        </p:txBody>
      </p:sp>
      <p:sp>
        <p:nvSpPr>
          <p:cNvPr id="4" name="Slide Number Placeholder 3"/>
          <p:cNvSpPr>
            <a:spLocks noGrp="1"/>
          </p:cNvSpPr>
          <p:nvPr>
            <p:ph type="sldNum" sz="quarter" idx="10"/>
          </p:nvPr>
        </p:nvSpPr>
        <p:spPr/>
        <p:txBody>
          <a:bodyPr/>
          <a:lstStyle/>
          <a:p>
            <a:fld id="{C4D1784C-FE22-47B4-91A4-800DD49806DD}" type="slidenum">
              <a:rPr lang="en-US" smtClean="0"/>
              <a:t>11</a:t>
            </a:fld>
            <a:endParaRPr lang="en-US"/>
          </a:p>
        </p:txBody>
      </p:sp>
    </p:spTree>
    <p:extLst>
      <p:ext uri="{BB962C8B-B14F-4D97-AF65-F5344CB8AC3E}">
        <p14:creationId xmlns:p14="http://schemas.microsoft.com/office/powerpoint/2010/main" val="126323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Delivery guide is the </a:t>
            </a:r>
            <a:r>
              <a:rPr lang="en-US" dirty="0" err="1"/>
              <a:t>goto</a:t>
            </a:r>
            <a:r>
              <a:rPr lang="en-US" dirty="0"/>
              <a:t> document during the duration of the assessment, it provides detailed information  about the activities and guidance how to use the different resources.</a:t>
            </a:r>
          </a:p>
        </p:txBody>
      </p:sp>
      <p:sp>
        <p:nvSpPr>
          <p:cNvPr id="4" name="Slide Number Placeholder 3"/>
          <p:cNvSpPr>
            <a:spLocks noGrp="1"/>
          </p:cNvSpPr>
          <p:nvPr>
            <p:ph type="sldNum" sz="quarter" idx="10"/>
          </p:nvPr>
        </p:nvSpPr>
        <p:spPr/>
        <p:txBody>
          <a:bodyPr/>
          <a:lstStyle/>
          <a:p>
            <a:fld id="{C4D1784C-FE22-47B4-91A4-800DD49806DD}" type="slidenum">
              <a:rPr lang="en-US" smtClean="0"/>
              <a:t>12</a:t>
            </a:fld>
            <a:endParaRPr lang="en-US"/>
          </a:p>
        </p:txBody>
      </p:sp>
    </p:spTree>
    <p:extLst>
      <p:ext uri="{BB962C8B-B14F-4D97-AF65-F5344CB8AC3E}">
        <p14:creationId xmlns:p14="http://schemas.microsoft.com/office/powerpoint/2010/main" val="979493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D1784C-FE22-47B4-91A4-800DD49806DD}" type="slidenum">
              <a:rPr lang="en-US" smtClean="0"/>
              <a:t>13</a:t>
            </a:fld>
            <a:endParaRPr lang="en-US"/>
          </a:p>
        </p:txBody>
      </p:sp>
    </p:spTree>
    <p:extLst>
      <p:ext uri="{BB962C8B-B14F-4D97-AF65-F5344CB8AC3E}">
        <p14:creationId xmlns:p14="http://schemas.microsoft.com/office/powerpoint/2010/main" val="3825037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D1784C-FE22-47B4-91A4-800DD49806DD}" type="slidenum">
              <a:rPr lang="en-US" smtClean="0"/>
              <a:t>14</a:t>
            </a:fld>
            <a:endParaRPr lang="en-US"/>
          </a:p>
        </p:txBody>
      </p:sp>
    </p:spTree>
    <p:extLst>
      <p:ext uri="{BB962C8B-B14F-4D97-AF65-F5344CB8AC3E}">
        <p14:creationId xmlns:p14="http://schemas.microsoft.com/office/powerpoint/2010/main" val="3977632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GDPR Detailed assessment offers integration with Microsoft Compliance Manager. </a:t>
            </a:r>
          </a:p>
          <a:p>
            <a:endParaRPr lang="en-US" dirty="0"/>
          </a:p>
          <a:p>
            <a:r>
              <a:rPr lang="en-US" dirty="0"/>
              <a:t>For every sub-scenario under Discover, Manage, Protect and Report, the applicable GDPR articles are referenced.</a:t>
            </a:r>
          </a:p>
          <a:p>
            <a:endParaRPr lang="en-US" dirty="0"/>
          </a:p>
          <a:p>
            <a:r>
              <a:rPr lang="en-US" dirty="0"/>
              <a:t>For every article a link to compliance manager is provided that when clicked, will open a filtered view of the Compliance Manager dashboard. The dashboard will show both Microsoft and Customer controls that are relevant to the GDPR article referenced.</a:t>
            </a:r>
          </a:p>
          <a:p>
            <a:endParaRPr lang="en-US" dirty="0"/>
          </a:p>
          <a:p>
            <a:r>
              <a:rPr lang="en-US" b="1" u="sng" dirty="0"/>
              <a:t>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Compliance manager requires a Microsoft cloud tenant. Preferably the customers production tenant is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 or hide slide if not used.</a:t>
            </a:r>
          </a:p>
          <a:p>
            <a:endParaRPr lang="en-US" b="0" u="none" dirty="0"/>
          </a:p>
        </p:txBody>
      </p:sp>
      <p:sp>
        <p:nvSpPr>
          <p:cNvPr id="4" name="Slide Number Placeholder 3"/>
          <p:cNvSpPr>
            <a:spLocks noGrp="1"/>
          </p:cNvSpPr>
          <p:nvPr>
            <p:ph type="sldNum" sz="quarter" idx="10"/>
          </p:nvPr>
        </p:nvSpPr>
        <p:spPr/>
        <p:txBody>
          <a:bodyPr/>
          <a:lstStyle/>
          <a:p>
            <a:fld id="{C4D1784C-FE22-47B4-91A4-800DD49806DD}" type="slidenum">
              <a:rPr lang="en-US" smtClean="0"/>
              <a:t>15</a:t>
            </a:fld>
            <a:endParaRPr lang="en-US"/>
          </a:p>
        </p:txBody>
      </p:sp>
    </p:spTree>
    <p:extLst>
      <p:ext uri="{BB962C8B-B14F-4D97-AF65-F5344CB8AC3E}">
        <p14:creationId xmlns:p14="http://schemas.microsoft.com/office/powerpoint/2010/main" val="571643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the use of the assessment tool by showing the questionnaire and the power BI report.</a:t>
            </a:r>
          </a:p>
          <a:p>
            <a:endParaRPr lang="en-US" dirty="0"/>
          </a:p>
          <a:p>
            <a:r>
              <a:rPr lang="en-US" dirty="0"/>
              <a:t>Things to discuss:</a:t>
            </a:r>
          </a:p>
          <a:p>
            <a:pPr marL="0" indent="0">
              <a:buFontTx/>
              <a:buNone/>
            </a:pPr>
            <a:endParaRPr lang="en-US" dirty="0"/>
          </a:p>
          <a:p>
            <a:pPr marL="0" indent="0">
              <a:buFontTx/>
              <a:buNone/>
            </a:pPr>
            <a:r>
              <a:rPr lang="en-US" u="sng" dirty="0"/>
              <a:t>Excel Input file</a:t>
            </a:r>
          </a:p>
          <a:p>
            <a:pPr marL="171450" indent="-171450">
              <a:buFontTx/>
              <a:buChar char="-"/>
            </a:pPr>
            <a:r>
              <a:rPr lang="en-US" dirty="0"/>
              <a:t>Knock-out questions</a:t>
            </a:r>
          </a:p>
          <a:p>
            <a:pPr marL="171450" indent="-171450">
              <a:buFontTx/>
              <a:buChar char="-"/>
            </a:pPr>
            <a:r>
              <a:rPr lang="en-US" dirty="0"/>
              <a:t>Different themes (Discover, Manage, Protect and Report</a:t>
            </a:r>
          </a:p>
          <a:p>
            <a:pPr marL="171450" indent="-171450">
              <a:buFontTx/>
              <a:buChar char="-"/>
            </a:pPr>
            <a:r>
              <a:rPr lang="en-US" dirty="0"/>
              <a:t>The links to the GDPR articles</a:t>
            </a:r>
          </a:p>
          <a:p>
            <a:pPr marL="171450" indent="-171450">
              <a:buFontTx/>
              <a:buChar char="-"/>
            </a:pPr>
            <a:endParaRPr lang="en-US" dirty="0"/>
          </a:p>
          <a:p>
            <a:pPr marL="0" indent="0">
              <a:buFontTx/>
              <a:buNone/>
            </a:pPr>
            <a:r>
              <a:rPr lang="en-US" u="sng" dirty="0" err="1"/>
              <a:t>PowerBI</a:t>
            </a:r>
            <a:r>
              <a:rPr lang="en-US" u="sng" dirty="0"/>
              <a:t> report generator</a:t>
            </a:r>
          </a:p>
          <a:p>
            <a:pPr marL="171450" indent="-171450">
              <a:buFontTx/>
              <a:buChar char="-"/>
            </a:pPr>
            <a:r>
              <a:rPr lang="en-US" dirty="0"/>
              <a:t>How to update the data source</a:t>
            </a:r>
          </a:p>
          <a:p>
            <a:pPr marL="171450" indent="-171450">
              <a:buFontTx/>
              <a:buChar char="-"/>
            </a:pPr>
            <a:r>
              <a:rPr lang="en-US" dirty="0"/>
              <a:t>The different views that are generate</a:t>
            </a:r>
          </a:p>
          <a:p>
            <a:pPr marL="171450" indent="-171450">
              <a:buFontTx/>
              <a:buChar char="-"/>
            </a:pPr>
            <a:r>
              <a:rPr lang="en-US" dirty="0"/>
              <a:t>Discuss the 2 executive views and explain the different elements</a:t>
            </a:r>
          </a:p>
          <a:p>
            <a:pPr marL="171450" indent="-171450">
              <a:buFontTx/>
              <a:buChar char="-"/>
            </a:pPr>
            <a:r>
              <a:rPr lang="en-US" dirty="0"/>
              <a:t>Discuss 2 or 3 sample detailed reports</a:t>
            </a:r>
          </a:p>
          <a:p>
            <a:pPr marL="171450" indent="-171450">
              <a:buFontTx/>
              <a:buChar char="-"/>
            </a:pPr>
            <a:endParaRPr lang="en-US" dirty="0"/>
          </a:p>
          <a:p>
            <a:pPr marL="0" indent="0">
              <a:buFontTx/>
              <a:buNone/>
            </a:pPr>
            <a:r>
              <a:rPr lang="en-US" u="sng" dirty="0"/>
              <a:t>Optional – Compliance Manager integration</a:t>
            </a:r>
          </a:p>
          <a:p>
            <a:pPr marL="171450" indent="-171450">
              <a:buFontTx/>
              <a:buChar char="-"/>
            </a:pPr>
            <a:r>
              <a:rPr lang="en-US" u="none" dirty="0"/>
              <a:t>Demonstrate Compliance Manager integration by clicking on links from the Assessment tool</a:t>
            </a:r>
          </a:p>
          <a:p>
            <a:pPr marL="171450" indent="-171450">
              <a:buFontTx/>
              <a:buChar char="-"/>
            </a:pPr>
            <a:r>
              <a:rPr lang="en-US" u="none" dirty="0"/>
              <a:t>Explain Customer vs Microsoft controls</a:t>
            </a:r>
          </a:p>
          <a:p>
            <a:pPr marL="171450" indent="-171450">
              <a:buFontTx/>
              <a:buChar char="-"/>
            </a:pPr>
            <a:r>
              <a:rPr lang="en-US" u="none" dirty="0"/>
              <a:t>Explain compliance score</a:t>
            </a:r>
          </a:p>
          <a:p>
            <a:pPr marL="171450" indent="-171450">
              <a:buFontTx/>
              <a:buChar char="-"/>
            </a:pPr>
            <a:r>
              <a:rPr lang="en-US" u="none" dirty="0"/>
              <a:t>Discuss details of one or two customer controls:</a:t>
            </a:r>
          </a:p>
          <a:p>
            <a:pPr marL="628650" lvl="1" indent="-171450">
              <a:buFontTx/>
              <a:buChar char="-"/>
            </a:pPr>
            <a:r>
              <a:rPr lang="en-US" u="none" dirty="0"/>
              <a:t>Details on regulation</a:t>
            </a:r>
          </a:p>
          <a:p>
            <a:pPr marL="628650" lvl="1" indent="-171450">
              <a:buFontTx/>
              <a:buChar char="-"/>
            </a:pPr>
            <a:r>
              <a:rPr lang="en-US" u="none" dirty="0"/>
              <a:t>Required activities</a:t>
            </a:r>
          </a:p>
          <a:p>
            <a:pPr marL="628650" lvl="1" indent="-171450">
              <a:buFontTx/>
              <a:buChar char="-"/>
            </a:pPr>
            <a:r>
              <a:rPr lang="en-US" u="none" dirty="0"/>
              <a:t>Test plans &amp; results</a:t>
            </a:r>
          </a:p>
          <a:p>
            <a:pPr marL="628650" lvl="1" indent="-171450">
              <a:buFontTx/>
              <a:buChar char="-"/>
            </a:pPr>
            <a:r>
              <a:rPr lang="en-US" u="none" dirty="0"/>
              <a:t>Assign activities and manage status</a:t>
            </a:r>
          </a:p>
        </p:txBody>
      </p:sp>
      <p:sp>
        <p:nvSpPr>
          <p:cNvPr id="4" name="Slide Number Placeholder 3"/>
          <p:cNvSpPr>
            <a:spLocks noGrp="1"/>
          </p:cNvSpPr>
          <p:nvPr>
            <p:ph type="sldNum" sz="quarter" idx="10"/>
          </p:nvPr>
        </p:nvSpPr>
        <p:spPr/>
        <p:txBody>
          <a:bodyPr/>
          <a:lstStyle/>
          <a:p>
            <a:fld id="{C4D1784C-FE22-47B4-91A4-800DD49806DD}" type="slidenum">
              <a:rPr lang="en-US" smtClean="0"/>
              <a:t>16</a:t>
            </a:fld>
            <a:endParaRPr lang="en-US"/>
          </a:p>
        </p:txBody>
      </p:sp>
    </p:spTree>
    <p:extLst>
      <p:ext uri="{BB962C8B-B14F-4D97-AF65-F5344CB8AC3E}">
        <p14:creationId xmlns:p14="http://schemas.microsoft.com/office/powerpoint/2010/main" val="351013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4423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engagement is built around 3 steps:</a:t>
            </a:r>
          </a:p>
          <a:p>
            <a:endParaRPr lang="en-US" dirty="0"/>
          </a:p>
          <a:p>
            <a:pPr marL="228600" indent="-228600">
              <a:buAutoNum type="arabicPeriod"/>
            </a:pPr>
            <a:r>
              <a:rPr lang="en-US" b="1" dirty="0"/>
              <a:t>Prepare to go on site,</a:t>
            </a:r>
            <a:r>
              <a:rPr lang="en-US" dirty="0"/>
              <a:t> because customers need time to allocate  resources / responders it is good to have a pre-engagement meeting. Use this meeting to provide a high level overview of what is about to happen and ask them to allocate people and location for the upcoming on-site workshop. There is no need to go on-site, this can be done in a on-line fashion</a:t>
            </a:r>
          </a:p>
          <a:p>
            <a:pPr marL="228600" indent="-228600">
              <a:buAutoNum type="arabicPeriod"/>
            </a:pPr>
            <a:r>
              <a:rPr lang="en-US" b="1" dirty="0"/>
              <a:t>Asses and Analyze,</a:t>
            </a:r>
            <a:r>
              <a:rPr lang="en-US" dirty="0"/>
              <a:t> in this step we do the assessment, analyze the results and build the end-presentation. It is typically done on-site.</a:t>
            </a:r>
          </a:p>
          <a:p>
            <a:pPr marL="228600" indent="-228600">
              <a:buAutoNum type="arabicPeriod"/>
            </a:pPr>
            <a:r>
              <a:rPr lang="en-US" b="1" dirty="0"/>
              <a:t>Present and advise,</a:t>
            </a:r>
            <a:r>
              <a:rPr lang="en-US" b="0" dirty="0"/>
              <a:t> the final and most important part of the assessment. This is where you present the findings and provide recommendations. Make sure you define actionable and achievable next steps and plot them on a roadmap. Try to get commitment for the first step.</a:t>
            </a:r>
          </a:p>
          <a:p>
            <a:pPr marL="228600" indent="-228600">
              <a:buAutoNum type="arabicPeriod"/>
            </a:pPr>
            <a:endParaRPr lang="en-US" dirty="0"/>
          </a:p>
          <a:p>
            <a:pPr marL="0" indent="0">
              <a:buNone/>
            </a:pPr>
            <a:endParaRPr lang="en-US" dirty="0"/>
          </a:p>
          <a:p>
            <a:pPr marL="0" indent="0">
              <a:buNone/>
            </a:pPr>
            <a:r>
              <a:rPr lang="en-US" b="1" u="sng" dirty="0"/>
              <a:t>Optional activity for Step 2</a:t>
            </a:r>
          </a:p>
          <a:p>
            <a:r>
              <a:rPr lang="en-US" dirty="0"/>
              <a:t>The GDPR Detailed assessment offers integration with Microsoft Compliance Manager.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Compliance manager requires a Microsoft cloud tenant. Preferably the customers production tenant is used. </a:t>
            </a:r>
          </a:p>
          <a:p>
            <a:pPr marL="0" indent="0">
              <a:buNone/>
            </a:pPr>
            <a:r>
              <a:rPr lang="en-US" dirty="0"/>
              <a:t>As an optional activity it is possible to assess the customers compliance posture for the Microsoft Cloud Tenants by using Compliance Manager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4D1784C-FE22-47B4-91A4-800DD49806DD}" type="slidenum">
              <a:rPr lang="en-US" smtClean="0"/>
              <a:t>18</a:t>
            </a:fld>
            <a:endParaRPr lang="en-US"/>
          </a:p>
        </p:txBody>
      </p:sp>
    </p:spTree>
    <p:extLst>
      <p:ext uri="{BB962C8B-B14F-4D97-AF65-F5344CB8AC3E}">
        <p14:creationId xmlns:p14="http://schemas.microsoft.com/office/powerpoint/2010/main" val="2664604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line provided is indicative and needs to be tailored to customers requirements and availability.</a:t>
            </a:r>
          </a:p>
          <a:p>
            <a:endParaRPr lang="en-US" dirty="0"/>
          </a:p>
          <a:p>
            <a:r>
              <a:rPr lang="en-US" dirty="0"/>
              <a:t>The pre-engagement meeting is there to set things in motion and to start the process of identifying the right people and take care of logistics. The customer usually needs a week to do so</a:t>
            </a:r>
          </a:p>
          <a:p>
            <a:endParaRPr lang="en-US" dirty="0"/>
          </a:p>
          <a:p>
            <a:r>
              <a:rPr lang="en-US" dirty="0"/>
              <a:t>The actual on-site engagement will start one to two weeks after the online pre-engagement meeting and will take an average of 1-2 on site days.</a:t>
            </a:r>
          </a:p>
          <a:p>
            <a:endParaRPr lang="en-US" dirty="0"/>
          </a:p>
          <a:p>
            <a:r>
              <a:rPr lang="en-US" dirty="0"/>
              <a:t>After completion a close out meeting will be conducted in which the outcome of the assessment will be presented.</a:t>
            </a:r>
          </a:p>
          <a:p>
            <a:endParaRPr lang="en-US" dirty="0"/>
          </a:p>
          <a:p>
            <a:r>
              <a:rPr lang="en-US" b="1" u="sng" dirty="0"/>
              <a:t>Note</a:t>
            </a:r>
          </a:p>
          <a:p>
            <a:r>
              <a:rPr lang="en-US" b="0" u="none" dirty="0"/>
              <a:t>These time lines do not include the assessment of the compliance posture for Microsoft Cloud Tenants. </a:t>
            </a:r>
          </a:p>
          <a:p>
            <a:r>
              <a:rPr lang="en-US" b="0" u="none" dirty="0"/>
              <a:t>Additional effort should be added, refer to the delivery guide for guidance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50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deck is frequently updated with new insights and feedback from the field. Please keep version history up to date.</a:t>
            </a:r>
          </a:p>
        </p:txBody>
      </p:sp>
      <p:sp>
        <p:nvSpPr>
          <p:cNvPr id="4" name="Slide Number Placeholder 3"/>
          <p:cNvSpPr>
            <a:spLocks noGrp="1"/>
          </p:cNvSpPr>
          <p:nvPr>
            <p:ph type="sldNum" sz="quarter" idx="10"/>
          </p:nvPr>
        </p:nvSpPr>
        <p:spPr/>
        <p:txBody>
          <a:bodyPr/>
          <a:lstStyle/>
          <a:p>
            <a:fld id="{C4D1784C-FE22-47B4-91A4-800DD49806DD}" type="slidenum">
              <a:rPr lang="en-US" smtClean="0"/>
              <a:t>2</a:t>
            </a:fld>
            <a:endParaRPr lang="en-US"/>
          </a:p>
        </p:txBody>
      </p:sp>
    </p:spTree>
    <p:extLst>
      <p:ext uri="{BB962C8B-B14F-4D97-AF65-F5344CB8AC3E}">
        <p14:creationId xmlns:p14="http://schemas.microsoft.com/office/powerpoint/2010/main" val="22781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6730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a:t>
            </a:r>
          </a:p>
          <a:p>
            <a:pPr marL="342900" indent="-342900">
              <a:buFont typeface="Arial" panose="020B0604020202020204" pitchFamily="34" charset="0"/>
              <a:buChar char="•"/>
            </a:pPr>
            <a:r>
              <a:rPr lang="en-US" sz="1200" b="1" kern="1200" dirty="0">
                <a:solidFill>
                  <a:schemeClr val="bg1"/>
                </a:solidFill>
                <a:latin typeface="+mn-lt"/>
                <a:ea typeface="+mn-ea"/>
                <a:cs typeface="+mn-cs"/>
              </a:rPr>
              <a:t>Carefully select the audience and responders</a:t>
            </a:r>
            <a:r>
              <a:rPr lang="en-US" sz="1200" kern="1200" dirty="0">
                <a:solidFill>
                  <a:schemeClr val="bg1"/>
                </a:solidFill>
                <a:latin typeface="+mn-lt"/>
                <a:ea typeface="+mn-ea"/>
                <a:cs typeface="+mn-cs"/>
              </a:rPr>
              <a:t>, its important to have the right people in the room. The delivery guide and presentation decks provide guidance. Make sure you have Business Decisions Makers and Senior Management in the room when you present your findings.</a:t>
            </a:r>
          </a:p>
          <a:p>
            <a:pPr marL="342900" indent="-342900">
              <a:buFont typeface="Arial" panose="020B0604020202020204" pitchFamily="34" charset="0"/>
              <a:buChar char="•"/>
            </a:pPr>
            <a:r>
              <a:rPr lang="en-US" sz="1200" b="1" kern="1200" dirty="0">
                <a:solidFill>
                  <a:schemeClr val="bg1"/>
                </a:solidFill>
                <a:latin typeface="+mn-lt"/>
                <a:ea typeface="+mn-ea"/>
                <a:cs typeface="+mn-cs"/>
              </a:rPr>
              <a:t>Be customer specific, it is about how the GDPR impacts them,</a:t>
            </a:r>
            <a:r>
              <a:rPr lang="en-US" sz="1200" b="0" kern="1200" dirty="0">
                <a:solidFill>
                  <a:schemeClr val="bg1"/>
                </a:solidFill>
                <a:latin typeface="+mn-lt"/>
                <a:ea typeface="+mn-ea"/>
                <a:cs typeface="+mn-cs"/>
              </a:rPr>
              <a:t> you will get the best results from the meeting if you can be customer specific and provide examples and scenario’s they recognize.</a:t>
            </a:r>
            <a:endParaRPr lang="en-US" sz="1200" b="1" kern="1200" dirty="0">
              <a:solidFill>
                <a:schemeClr val="bg1"/>
              </a:solidFill>
              <a:latin typeface="+mn-lt"/>
              <a:ea typeface="+mn-ea"/>
              <a:cs typeface="+mn-cs"/>
            </a:endParaRPr>
          </a:p>
          <a:p>
            <a:pPr marL="342900" indent="-342900">
              <a:buFont typeface="Arial" panose="020B0604020202020204" pitchFamily="34" charset="0"/>
              <a:buChar char="•"/>
            </a:pPr>
            <a:r>
              <a:rPr lang="en-US" sz="1200" b="1" kern="1200" dirty="0">
                <a:solidFill>
                  <a:schemeClr val="bg1"/>
                </a:solidFill>
                <a:latin typeface="+mn-lt"/>
                <a:ea typeface="+mn-ea"/>
                <a:cs typeface="+mn-cs"/>
              </a:rPr>
              <a:t>Translate the GDPR into their language and provide scenario’s that apply to them</a:t>
            </a:r>
            <a:r>
              <a:rPr lang="en-US" sz="1200" kern="1200" dirty="0">
                <a:solidFill>
                  <a:schemeClr val="bg1"/>
                </a:solidFill>
                <a:latin typeface="+mn-lt"/>
                <a:ea typeface="+mn-ea"/>
                <a:cs typeface="+mn-cs"/>
              </a:rPr>
              <a:t>, legalese is often unappealing to customers, be the translator!</a:t>
            </a:r>
          </a:p>
          <a:p>
            <a:pPr marL="342900" indent="-342900">
              <a:buFont typeface="Arial" panose="020B0604020202020204" pitchFamily="34" charset="0"/>
              <a:buChar char="•"/>
            </a:pPr>
            <a:r>
              <a:rPr lang="en-US" sz="1200" b="1" kern="1200" dirty="0">
                <a:solidFill>
                  <a:schemeClr val="bg1"/>
                </a:solidFill>
                <a:latin typeface="+mn-lt"/>
                <a:ea typeface="+mn-ea"/>
                <a:cs typeface="+mn-cs"/>
              </a:rPr>
              <a:t>Realize that technology and automation is not always the right answer</a:t>
            </a:r>
            <a:r>
              <a:rPr lang="en-US" sz="1200" kern="1200" dirty="0">
                <a:solidFill>
                  <a:schemeClr val="bg1"/>
                </a:solidFill>
                <a:latin typeface="+mn-lt"/>
                <a:ea typeface="+mn-ea"/>
                <a:cs typeface="+mn-cs"/>
              </a:rPr>
              <a:t>, some times a manual process can do the job. Its about what is best for the customer in his given situation. Technology might be overkill is you expect one request “to be forgotten” per year.</a:t>
            </a:r>
          </a:p>
          <a:p>
            <a:pPr marL="342900" indent="-342900">
              <a:buFont typeface="Arial" panose="020B0604020202020204" pitchFamily="34" charset="0"/>
              <a:buChar char="•"/>
            </a:pPr>
            <a:r>
              <a:rPr lang="en-US" sz="1200" b="1" kern="1200" dirty="0">
                <a:solidFill>
                  <a:schemeClr val="bg1"/>
                </a:solidFill>
                <a:latin typeface="+mn-lt"/>
                <a:ea typeface="+mn-ea"/>
                <a:cs typeface="+mn-cs"/>
              </a:rPr>
              <a:t>Help, educate and add value to the GDPR discussion</a:t>
            </a:r>
            <a:r>
              <a:rPr lang="en-US" sz="1200" kern="1200" dirty="0">
                <a:solidFill>
                  <a:schemeClr val="bg1"/>
                </a:solidFill>
                <a:latin typeface="+mn-lt"/>
                <a:ea typeface="+mn-ea"/>
                <a:cs typeface="+mn-cs"/>
              </a:rPr>
              <a:t>, use the questions in the assessment as a starting point for a interesting discussion that adds value and helps the customer to understand GDPR. Each question can be a starter for an interesting conversation </a:t>
            </a:r>
          </a:p>
          <a:p>
            <a:pPr marL="342900" indent="-342900">
              <a:buFont typeface="Arial" panose="020B0604020202020204" pitchFamily="34" charset="0"/>
              <a:buChar char="•"/>
            </a:pPr>
            <a:r>
              <a:rPr lang="en-US" sz="1200" b="1" kern="1200" dirty="0">
                <a:solidFill>
                  <a:schemeClr val="bg1"/>
                </a:solidFill>
                <a:latin typeface="+mn-lt"/>
                <a:ea typeface="+mn-ea"/>
                <a:cs typeface="+mn-cs"/>
              </a:rPr>
              <a:t>Become the trusted advisor</a:t>
            </a:r>
            <a:r>
              <a:rPr lang="en-US" sz="1200" kern="1200" dirty="0">
                <a:solidFill>
                  <a:schemeClr val="bg1"/>
                </a:solidFill>
                <a:latin typeface="+mn-lt"/>
                <a:ea typeface="+mn-ea"/>
                <a:cs typeface="+mn-cs"/>
              </a:rPr>
              <a:t>, listen and provide valuable answers, do not guess or assume. In this way you will learn about your customer and maybe become a person they trust and listen to.</a:t>
            </a:r>
          </a:p>
          <a:p>
            <a:pPr marL="342900" indent="-342900">
              <a:buFont typeface="Arial" panose="020B0604020202020204" pitchFamily="34" charset="0"/>
              <a:buChar char="•"/>
            </a:pPr>
            <a:r>
              <a:rPr lang="en-US" sz="1200" b="1" kern="1200" dirty="0">
                <a:solidFill>
                  <a:schemeClr val="bg1"/>
                </a:solidFill>
                <a:latin typeface="+mn-lt"/>
                <a:ea typeface="+mn-ea"/>
                <a:cs typeface="+mn-cs"/>
              </a:rPr>
              <a:t>Define actionable and achievable  next steps</a:t>
            </a:r>
            <a:r>
              <a:rPr lang="en-US" sz="1200" kern="1200" dirty="0">
                <a:solidFill>
                  <a:schemeClr val="bg1"/>
                </a:solidFill>
                <a:latin typeface="+mn-lt"/>
                <a:ea typeface="+mn-ea"/>
                <a:cs typeface="+mn-cs"/>
              </a:rPr>
              <a:t>, time is short, the customer needs to take action so try to prioritize next steps that the customer can commit to. It is often better to achieve one high priority task than get stuck discussing too many.</a:t>
            </a:r>
          </a:p>
          <a:p>
            <a:pPr marL="342900" indent="-342900">
              <a:buFont typeface="Arial" panose="020B0604020202020204" pitchFamily="34" charset="0"/>
              <a:buChar char="•"/>
            </a:pPr>
            <a:r>
              <a:rPr lang="en-US" sz="1200" b="1" kern="1200" dirty="0">
                <a:solidFill>
                  <a:schemeClr val="bg1"/>
                </a:solidFill>
                <a:latin typeface="+mn-lt"/>
                <a:ea typeface="+mn-ea"/>
                <a:cs typeface="+mn-cs"/>
              </a:rPr>
              <a:t>Define a roadmap with a realistic timeline,</a:t>
            </a:r>
            <a:r>
              <a:rPr lang="en-US" sz="1200" kern="1200" dirty="0">
                <a:solidFill>
                  <a:schemeClr val="bg1"/>
                </a:solidFill>
                <a:latin typeface="+mn-lt"/>
                <a:ea typeface="+mn-ea"/>
                <a:cs typeface="+mn-cs"/>
              </a:rPr>
              <a:t> most likely there is a lot to do and not enough resources, time or budget. Start with the low hanging fruit that can be implemented on short time and generates the most results.</a:t>
            </a:r>
          </a:p>
          <a:p>
            <a:pPr marL="342900" indent="-342900">
              <a:buFont typeface="Arial" panose="020B0604020202020204" pitchFamily="34" charset="0"/>
              <a:buChar char="•"/>
            </a:pPr>
            <a:endParaRPr lang="en-US" sz="1200" kern="1200" dirty="0">
              <a:solidFill>
                <a:schemeClr val="bg1"/>
              </a:solidFill>
              <a:latin typeface="+mn-lt"/>
              <a:ea typeface="+mn-ea"/>
              <a:cs typeface="+mn-cs"/>
            </a:endParaRPr>
          </a:p>
          <a:p>
            <a:pPr marL="0" indent="0">
              <a:buFont typeface="Arial" panose="020B0604020202020204" pitchFamily="34" charset="0"/>
              <a:buNone/>
            </a:pPr>
            <a:r>
              <a:rPr lang="en-US" sz="1200" b="1" u="sng" kern="1200" dirty="0">
                <a:solidFill>
                  <a:schemeClr val="bg1"/>
                </a:solidFill>
                <a:latin typeface="+mn-lt"/>
                <a:ea typeface="+mn-ea"/>
                <a:cs typeface="+mn-cs"/>
              </a:rPr>
              <a:t>Do Not</a:t>
            </a:r>
          </a:p>
          <a:p>
            <a:pPr marL="0" indent="0">
              <a:buFont typeface="Arial" panose="020B0604020202020204" pitchFamily="34" charset="0"/>
              <a:buNone/>
            </a:pPr>
            <a:endParaRPr lang="en-US" sz="1200" b="1" kern="1200" dirty="0">
              <a:solidFill>
                <a:schemeClr val="bg1"/>
              </a:solidFill>
              <a:latin typeface="+mn-lt"/>
              <a:ea typeface="+mn-ea"/>
              <a:cs typeface="+mn-cs"/>
            </a:endParaRPr>
          </a:p>
          <a:p>
            <a:pPr marL="342900" indent="-342900">
              <a:buFont typeface="Arial" panose="020B0604020202020204" pitchFamily="34" charset="0"/>
              <a:buChar char="•"/>
            </a:pPr>
            <a:r>
              <a:rPr lang="en-US" sz="1200" b="1" kern="1200" dirty="0">
                <a:solidFill>
                  <a:schemeClr val="bg1"/>
                </a:solidFill>
                <a:latin typeface="+mn-lt"/>
                <a:ea typeface="+mn-ea"/>
                <a:cs typeface="+mn-cs"/>
              </a:rPr>
              <a:t>Talk about penalties and threats, </a:t>
            </a:r>
            <a:r>
              <a:rPr lang="en-US" sz="1200" b="0" kern="1200" dirty="0">
                <a:solidFill>
                  <a:schemeClr val="bg1"/>
                </a:solidFill>
                <a:latin typeface="+mn-lt"/>
                <a:ea typeface="+mn-ea"/>
                <a:cs typeface="+mn-cs"/>
              </a:rPr>
              <a:t>scaring your customer will often not work; however, providing a solution and helping them will</a:t>
            </a:r>
            <a:endParaRPr lang="en-US" sz="1200" b="1" kern="1200" dirty="0">
              <a:solidFill>
                <a:schemeClr val="bg1"/>
              </a:solidFill>
              <a:latin typeface="+mn-lt"/>
              <a:ea typeface="+mn-ea"/>
              <a:cs typeface="+mn-cs"/>
            </a:endParaRPr>
          </a:p>
          <a:p>
            <a:pPr marL="342900" indent="-342900">
              <a:buFont typeface="Arial" panose="020B0604020202020204" pitchFamily="34" charset="0"/>
              <a:buChar char="•"/>
            </a:pPr>
            <a:r>
              <a:rPr lang="en-US" sz="1200" b="1" kern="1200" dirty="0">
                <a:solidFill>
                  <a:schemeClr val="bg1"/>
                </a:solidFill>
                <a:latin typeface="+mn-lt"/>
                <a:ea typeface="+mn-ea"/>
                <a:cs typeface="+mn-cs"/>
              </a:rPr>
              <a:t>Turn the assessment into a product show,</a:t>
            </a:r>
            <a:r>
              <a:rPr lang="en-US" sz="1200" b="0" kern="1200" dirty="0">
                <a:solidFill>
                  <a:schemeClr val="bg1"/>
                </a:solidFill>
                <a:latin typeface="+mn-lt"/>
                <a:ea typeface="+mn-ea"/>
                <a:cs typeface="+mn-cs"/>
              </a:rPr>
              <a:t> simply highlighting products to early may lose creditability. GDPR is not about products and in many cases customer don’t need to purchase to comply; however, the Microsoft cloud may make compliance simpler and easier.</a:t>
            </a:r>
            <a:endParaRPr lang="en-US" sz="1200" b="1" kern="1200" dirty="0">
              <a:solidFill>
                <a:schemeClr val="bg1"/>
              </a:solidFill>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bg1"/>
                </a:solidFill>
                <a:latin typeface="+mn-lt"/>
                <a:ea typeface="+mn-ea"/>
                <a:cs typeface="+mn-cs"/>
              </a:rPr>
              <a:t>“Talk Legal”, </a:t>
            </a:r>
            <a:r>
              <a:rPr lang="en-US" sz="1200" kern="1200" dirty="0">
                <a:solidFill>
                  <a:schemeClr val="bg1"/>
                </a:solidFill>
                <a:latin typeface="+mn-lt"/>
                <a:ea typeface="+mn-ea"/>
                <a:cs typeface="+mn-cs"/>
              </a:rPr>
              <a:t>legal talk mostly is not appealing to customers, try to avoid it and be the translator</a:t>
            </a:r>
            <a:endParaRPr lang="en-US" sz="1200" b="1" kern="1200" dirty="0">
              <a:solidFill>
                <a:schemeClr val="bg1"/>
              </a:solidFill>
              <a:latin typeface="+mn-lt"/>
              <a:ea typeface="+mn-ea"/>
              <a:cs typeface="+mn-cs"/>
            </a:endParaRPr>
          </a:p>
          <a:p>
            <a:pPr marL="342900" indent="-342900">
              <a:buFont typeface="Arial" panose="020B0604020202020204" pitchFamily="34" charset="0"/>
              <a:buChar char="•"/>
            </a:pPr>
            <a:r>
              <a:rPr lang="en-US" sz="1200" b="1" kern="1200" dirty="0">
                <a:solidFill>
                  <a:schemeClr val="bg1"/>
                </a:solidFill>
                <a:latin typeface="+mn-lt"/>
                <a:ea typeface="+mn-ea"/>
                <a:cs typeface="+mn-cs"/>
              </a:rPr>
              <a:t>Present the magic bullet (there is no such thing),</a:t>
            </a:r>
            <a:r>
              <a:rPr lang="en-US" sz="1200" b="0" kern="1200" dirty="0">
                <a:solidFill>
                  <a:schemeClr val="bg1"/>
                </a:solidFill>
                <a:latin typeface="+mn-lt"/>
                <a:ea typeface="+mn-ea"/>
                <a:cs typeface="+mn-cs"/>
              </a:rPr>
              <a:t> to become compliant the customer will most likely have to do a lot of activities. There is probably no single product or tool that accomplishes everything they need</a:t>
            </a:r>
            <a:endParaRPr lang="en-US" sz="1200" b="1" kern="1200" dirty="0">
              <a:solidFill>
                <a:schemeClr val="bg1"/>
              </a:solidFill>
              <a:latin typeface="+mn-lt"/>
              <a:ea typeface="+mn-ea"/>
              <a:cs typeface="+mn-cs"/>
            </a:endParaRPr>
          </a:p>
          <a:p>
            <a:pPr marL="342900" indent="-342900">
              <a:buFont typeface="Arial" panose="020B0604020202020204" pitchFamily="34" charset="0"/>
              <a:buChar char="•"/>
            </a:pPr>
            <a:r>
              <a:rPr lang="en-US" sz="1200" b="1" kern="1200" dirty="0">
                <a:solidFill>
                  <a:schemeClr val="bg1"/>
                </a:solidFill>
                <a:latin typeface="+mn-lt"/>
                <a:ea typeface="+mn-ea"/>
                <a:cs typeface="+mn-cs"/>
              </a:rPr>
              <a:t>Make promises or guarantees about compliance unless you are legally qualified to do so.  </a:t>
            </a:r>
            <a:r>
              <a:rPr lang="en-US" sz="1200" b="0" kern="1200" dirty="0">
                <a:solidFill>
                  <a:schemeClr val="bg1"/>
                </a:solidFill>
                <a:latin typeface="+mn-lt"/>
                <a:ea typeface="+mn-ea"/>
                <a:cs typeface="+mn-cs"/>
              </a:rPr>
              <a:t>Usually, you will be helping them on their journey towards compliance, its up to their legal team to assess and provide a compliance statement.</a:t>
            </a:r>
          </a:p>
          <a:p>
            <a:pPr marL="342900" indent="-342900">
              <a:buFont typeface="Arial" panose="020B0604020202020204" pitchFamily="34" charset="0"/>
              <a:buChar char="•"/>
            </a:pPr>
            <a:r>
              <a:rPr lang="en-US" sz="1200" b="1" kern="1200" dirty="0">
                <a:solidFill>
                  <a:schemeClr val="bg1"/>
                </a:solidFill>
                <a:latin typeface="+mn-lt"/>
                <a:ea typeface="+mn-ea"/>
                <a:cs typeface="+mn-cs"/>
              </a:rPr>
              <a:t>Send the questionnaire to the customer before the workshop,</a:t>
            </a:r>
            <a:r>
              <a:rPr lang="en-US" sz="1200" b="0" kern="1200" dirty="0">
                <a:solidFill>
                  <a:schemeClr val="bg1"/>
                </a:solidFill>
                <a:latin typeface="+mn-lt"/>
                <a:ea typeface="+mn-ea"/>
                <a:cs typeface="+mn-cs"/>
              </a:rPr>
              <a:t> if you do you will likely lose the momentum to provide value and have in depth discussions. The pre-engagement meeting has some high level screen shots. Use them instead</a:t>
            </a:r>
          </a:p>
          <a:p>
            <a:pPr marL="342900" indent="-342900">
              <a:buFont typeface="Arial" panose="020B0604020202020204" pitchFamily="34" charset="0"/>
              <a:buChar char="•"/>
            </a:pPr>
            <a:r>
              <a:rPr lang="en-US" sz="1200" b="1" kern="1200" dirty="0">
                <a:solidFill>
                  <a:schemeClr val="bg1"/>
                </a:solidFill>
                <a:latin typeface="+mn-lt"/>
                <a:ea typeface="+mn-ea"/>
                <a:cs typeface="+mn-cs"/>
              </a:rPr>
              <a:t>Execute the assessment (step 2) remote using an on-line meeting, </a:t>
            </a:r>
            <a:r>
              <a:rPr lang="en-US" sz="1200" b="0" kern="1200" dirty="0">
                <a:solidFill>
                  <a:schemeClr val="bg1"/>
                </a:solidFill>
                <a:latin typeface="+mn-lt"/>
                <a:ea typeface="+mn-ea"/>
                <a:cs typeface="+mn-cs"/>
              </a:rPr>
              <a:t>you want the interaction and lively discussions. This is often difficult to achieve in a online meeting. Have a face to face discussion instead!</a:t>
            </a:r>
            <a:endParaRPr lang="en-US" sz="1200" b="1" kern="1200" dirty="0">
              <a:solidFill>
                <a:schemeClr val="bg1"/>
              </a:solidFill>
              <a:latin typeface="+mn-lt"/>
              <a:ea typeface="+mn-ea"/>
              <a:cs typeface="+mn-cs"/>
            </a:endParaRPr>
          </a:p>
          <a:p>
            <a:pPr marL="0" indent="0">
              <a:buFont typeface="Arial" panose="020B0604020202020204" pitchFamily="34" charset="0"/>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D1784C-FE22-47B4-91A4-800DD49806DD}" type="slidenum">
              <a:rPr lang="en-US" smtClean="0"/>
              <a:t>21</a:t>
            </a:fld>
            <a:endParaRPr lang="en-US"/>
          </a:p>
        </p:txBody>
      </p:sp>
    </p:spTree>
    <p:extLst>
      <p:ext uri="{BB962C8B-B14F-4D97-AF65-F5344CB8AC3E}">
        <p14:creationId xmlns:p14="http://schemas.microsoft.com/office/powerpoint/2010/main" val="1927376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9CACC8-84BD-4A87-AFE8-73E67016737F}" type="slidenum">
              <a:rPr lang="nl-NL" smtClean="0"/>
              <a:t>22</a:t>
            </a:fld>
            <a:endParaRPr lang="nl-NL"/>
          </a:p>
        </p:txBody>
      </p:sp>
    </p:spTree>
    <p:extLst>
      <p:ext uri="{BB962C8B-B14F-4D97-AF65-F5344CB8AC3E}">
        <p14:creationId xmlns:p14="http://schemas.microsoft.com/office/powerpoint/2010/main" val="1748612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350AA1C-509B-424C-B118-B557503A6BE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6454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disclaimer and its intention with your customer. It is important to emphasize the information contained in the disclaimer.</a:t>
            </a:r>
          </a:p>
        </p:txBody>
      </p:sp>
      <p:sp>
        <p:nvSpPr>
          <p:cNvPr id="4" name="Slide Number Placeholder 3"/>
          <p:cNvSpPr>
            <a:spLocks noGrp="1"/>
          </p:cNvSpPr>
          <p:nvPr>
            <p:ph type="sldNum" sz="quarter" idx="10"/>
          </p:nvPr>
        </p:nvSpPr>
        <p:spPr/>
        <p:txBody>
          <a:bodyPr/>
          <a:lstStyle/>
          <a:p>
            <a:fld id="{C4D1784C-FE22-47B4-91A4-800DD49806DD}" type="slidenum">
              <a:rPr lang="en-US" smtClean="0"/>
              <a:t>3</a:t>
            </a:fld>
            <a:endParaRPr lang="en-US"/>
          </a:p>
        </p:txBody>
      </p:sp>
    </p:spTree>
    <p:extLst>
      <p:ext uri="{BB962C8B-B14F-4D97-AF65-F5344CB8AC3E}">
        <p14:creationId xmlns:p14="http://schemas.microsoft.com/office/powerpoint/2010/main" val="327585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46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goal of the assessment:</a:t>
            </a:r>
          </a:p>
          <a:p>
            <a:pPr marL="171450" indent="-171450">
              <a:buFontTx/>
              <a:buChar char="-"/>
            </a:pPr>
            <a:r>
              <a:rPr lang="en-US" dirty="0"/>
              <a:t>It is important to emphasize that this tool is the first step towards GDPR compliance and it will help to find out where the customer is at this moment in time.</a:t>
            </a:r>
          </a:p>
          <a:p>
            <a:pPr marL="171450" indent="-171450">
              <a:buFontTx/>
              <a:buChar char="-"/>
            </a:pPr>
            <a:r>
              <a:rPr lang="en-US" dirty="0"/>
              <a:t>It will generate valuable input that helps reveal challenges the organization has.</a:t>
            </a:r>
          </a:p>
          <a:p>
            <a:pPr marL="171450" indent="-171450">
              <a:buFontTx/>
              <a:buChar char="-"/>
            </a:pPr>
            <a:r>
              <a:rPr lang="en-US" dirty="0"/>
              <a:t>It is not about Microsoft products, its about understanding the customers situation and providing them with advice and recommendation that can help them on their journey to GDPR compliance</a:t>
            </a:r>
          </a:p>
          <a:p>
            <a:pPr marL="171450" indent="-171450">
              <a:buFontTx/>
              <a:buChar char="-"/>
            </a:pPr>
            <a:endParaRPr lang="en-US" dirty="0"/>
          </a:p>
          <a:p>
            <a:pPr marL="0" indent="0">
              <a:buFontTx/>
              <a:buNone/>
            </a:pPr>
            <a:r>
              <a:rPr lang="en-US" dirty="0"/>
              <a:t>Emphasize that this assessment will not in anyway certify compliance or provide a compliancy statement.</a:t>
            </a:r>
          </a:p>
        </p:txBody>
      </p:sp>
      <p:sp>
        <p:nvSpPr>
          <p:cNvPr id="4" name="Slide Number Placeholder 3"/>
          <p:cNvSpPr>
            <a:spLocks noGrp="1"/>
          </p:cNvSpPr>
          <p:nvPr>
            <p:ph type="sldNum" sz="quarter" idx="10"/>
          </p:nvPr>
        </p:nvSpPr>
        <p:spPr/>
        <p:txBody>
          <a:bodyPr/>
          <a:lstStyle/>
          <a:p>
            <a:fld id="{C4D1784C-FE22-47B4-91A4-800DD49806DD}" type="slidenum">
              <a:rPr lang="en-US" smtClean="0"/>
              <a:t>5</a:t>
            </a:fld>
            <a:endParaRPr lang="en-US"/>
          </a:p>
        </p:txBody>
      </p:sp>
    </p:spTree>
    <p:extLst>
      <p:ext uri="{BB962C8B-B14F-4D97-AF65-F5344CB8AC3E}">
        <p14:creationId xmlns:p14="http://schemas.microsoft.com/office/powerpoint/2010/main" val="221899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journey to GDPR compliance starts with understanding the maturity of people, processes and technology at the customer . </a:t>
            </a:r>
          </a:p>
          <a:p>
            <a:r>
              <a:rPr lang="en-US" dirty="0"/>
              <a:t>The Microsoft GDPR detailed Assessment is focused on this. </a:t>
            </a:r>
          </a:p>
          <a:p>
            <a:r>
              <a:rPr lang="en-US" dirty="0"/>
              <a:t>It is important to understand that the assessment will not access (personal) data or analyze it, the assessment will look at the people, process and technology the customer uses to work with (personal)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424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objectives for the assessment:</a:t>
            </a:r>
          </a:p>
          <a:p>
            <a:pPr marL="171450" indent="-171450">
              <a:buFontTx/>
              <a:buChar char="-"/>
            </a:pPr>
            <a:r>
              <a:rPr lang="en-US" dirty="0"/>
              <a:t>Understand what the customer wants and needs to become GDPR compliant</a:t>
            </a:r>
          </a:p>
          <a:p>
            <a:pPr marL="171450" indent="-171450">
              <a:buFontTx/>
              <a:buChar char="-"/>
            </a:pPr>
            <a:r>
              <a:rPr lang="en-US" dirty="0"/>
              <a:t>Assess the current maturity level, do they for example have processes in place to protect data or report on data breaches?</a:t>
            </a:r>
          </a:p>
          <a:p>
            <a:pPr marL="171450" indent="-171450">
              <a:buFontTx/>
              <a:buChar char="-"/>
            </a:pPr>
            <a:r>
              <a:rPr lang="en-US" dirty="0"/>
              <a:t>The outcome of the assessment will be a list of actionable items. Addressing these will help the customer on its journey to GDPR compliance</a:t>
            </a:r>
          </a:p>
          <a:p>
            <a:pPr marL="171450" indent="-171450">
              <a:buFontTx/>
              <a:buChar char="-"/>
            </a:pPr>
            <a:endParaRPr lang="en-US" dirty="0"/>
          </a:p>
          <a:p>
            <a:pPr marL="0" indent="0">
              <a:buFontTx/>
              <a:buNone/>
            </a:pPr>
            <a:r>
              <a:rPr lang="en-US" dirty="0"/>
              <a:t>It is important that the outcome of the assessment and the actions defined are reviewed with a legal focus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205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partner is providing recommendations for non-Microsoft technology, the slide should be updated.</a:t>
            </a:r>
          </a:p>
          <a:p>
            <a:endParaRPr lang="en-US" dirty="0"/>
          </a:p>
          <a:p>
            <a:r>
              <a:rPr lang="en-US" dirty="0"/>
              <a:t>All activities are focused on assessing maturity of people, process and technology with respect to the GDPR, during the assessments suggestions and activities will be defined to optimize existing or implement new processes and technology. Implementing these suggestions however is not part of this assessment.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20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assessment is the start of the journey towards GDPR compliancy. It clearly charts the current situation and will outline actions that will assist in becoming GDPR compliant.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9CACC8-84BD-4A87-AFE8-73E67016737F}" type="slidenum">
              <a:rPr kumimoji="0" lang="nl-NL"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319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13403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24608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4250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hoto_Option">
    <p:bg>
      <p:bgRef idx="1001">
        <a:schemeClr val="bg2"/>
      </p:bgRef>
    </p:bg>
    <p:spTree>
      <p:nvGrpSpPr>
        <p:cNvPr id="1" name=""/>
        <p:cNvGrpSpPr/>
        <p:nvPr/>
      </p:nvGrpSpPr>
      <p:grpSpPr>
        <a:xfrm>
          <a:off x="0" y="0"/>
          <a:ext cx="0" cy="0"/>
          <a:chOff x="0" y="0"/>
          <a:chExt cx="0" cy="0"/>
        </a:xfrm>
      </p:grpSpPr>
      <p:sp>
        <p:nvSpPr>
          <p:cNvPr id="12" name="Rectangle 11"/>
          <p:cNvSpPr/>
          <p:nvPr/>
        </p:nvSpPr>
        <p:spPr bwMode="auto">
          <a:xfrm>
            <a:off x="263886" y="4618990"/>
            <a:ext cx="6276593" cy="3583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auto">
          <a:xfrm>
            <a:off x="257354" y="1346512"/>
            <a:ext cx="11531246" cy="1255173"/>
          </a:xfrm>
          <a:noFill/>
        </p:spPr>
        <p:txBody>
          <a:bodyPr lIns="146304" tIns="91440" rIns="146304" bIns="0" anchor="b" anchorCtr="0"/>
          <a:lstStyle>
            <a:lvl1pPr marL="0" algn="l" defTabSz="896214" rtl="0" eaLnBrk="1" latinLnBrk="0" hangingPunct="1">
              <a:defRPr lang="en-US" sz="4902" b="0" kern="1200" spc="-147" dirty="0">
                <a:solidFill>
                  <a:srgbClr val="FFFFFF"/>
                </a:solidFill>
                <a:latin typeface="Segoe UI Semibold" panose="020B0702040204020203" pitchFamily="34" charset="0"/>
                <a:ea typeface="+mn-ea"/>
                <a:cs typeface="Segoe UI Semibold" panose="020B0702040204020203" pitchFamily="34" charset="0"/>
              </a:defRPr>
            </a:lvl1pPr>
          </a:lstStyle>
          <a:p>
            <a:r>
              <a:rPr lang="en-US"/>
              <a:t>Presentation title</a:t>
            </a:r>
          </a:p>
        </p:txBody>
      </p:sp>
      <p:sp>
        <p:nvSpPr>
          <p:cNvPr id="14" name="Text Placeholder 2"/>
          <p:cNvSpPr>
            <a:spLocks noGrp="1"/>
          </p:cNvSpPr>
          <p:nvPr>
            <p:ph type="body" sz="quarter" idx="14" hasCustomPrompt="1"/>
          </p:nvPr>
        </p:nvSpPr>
        <p:spPr bwMode="auto">
          <a:xfrm>
            <a:off x="263884" y="2831989"/>
            <a:ext cx="11531246" cy="476135"/>
          </a:xfrm>
        </p:spPr>
        <p:txBody>
          <a:bodyPr tIns="0" bIns="109728">
            <a:noAutofit/>
          </a:bodyPr>
          <a:lstStyle>
            <a:lvl1pPr marL="0" indent="0" algn="l" defTabSz="896214" rtl="0" eaLnBrk="1" latinLnBrk="0" hangingPunct="1">
              <a:lnSpc>
                <a:spcPct val="100000"/>
              </a:lnSpc>
              <a:spcBef>
                <a:spcPts val="0"/>
              </a:spcBef>
              <a:buNone/>
              <a:defRPr lang="en-US" sz="2353" kern="1200" spc="0" baseline="0" dirty="0" smtClean="0">
                <a:solidFill>
                  <a:srgbClr val="FFFFFF"/>
                </a:solidFill>
                <a:latin typeface="+mn-lt"/>
                <a:ea typeface="+mn-ea"/>
                <a:cs typeface="Bodoni Std Bold Italic"/>
              </a:defRPr>
            </a:lvl1pPr>
          </a:lstStyle>
          <a:p>
            <a:pPr lvl="0"/>
            <a:r>
              <a:rPr lang="en-US"/>
              <a:t>Subtitle</a:t>
            </a:r>
          </a:p>
        </p:txBody>
      </p:sp>
    </p:spTree>
    <p:extLst>
      <p:ext uri="{BB962C8B-B14F-4D97-AF65-F5344CB8AC3E}">
        <p14:creationId xmlns:p14="http://schemas.microsoft.com/office/powerpoint/2010/main" val="1184468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3"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2017 Microsoft Corporation. All rights reserved. </a:t>
            </a:r>
          </a:p>
        </p:txBody>
      </p:sp>
    </p:spTree>
    <p:extLst>
      <p:ext uri="{BB962C8B-B14F-4D97-AF65-F5344CB8AC3E}">
        <p14:creationId xmlns:p14="http://schemas.microsoft.com/office/powerpoint/2010/main" val="418607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71440912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99665"/>
          </a:xfrm>
        </p:spPr>
        <p:txBody>
          <a:bodyPr/>
          <a:lstStyle>
            <a:lvl1pPr marL="0" algn="l" defTabSz="896046" rtl="0" eaLnBrk="1" latinLnBrk="0" hangingPunct="1">
              <a:spcBef>
                <a:spcPct val="0"/>
              </a:spcBef>
              <a:buNone/>
              <a:defRPr lang="en-US" sz="3920" b="0" i="0" u="none" kern="1200" spc="-147" baseline="0" dirty="0">
                <a:solidFill>
                  <a:schemeClr val="accent5">
                    <a:lumMod val="50000"/>
                  </a:schemeClr>
                </a:solidFill>
                <a:latin typeface="Segoe UI Semibold" charset="0"/>
                <a:ea typeface="Segoe UI Semibold" charset="0"/>
                <a:cs typeface="Segoe UI Semibold" charset="0"/>
              </a:defRPr>
            </a:lvl1pPr>
          </a:lstStyle>
          <a:p>
            <a:r>
              <a:rPr lang="en-US"/>
              <a:t>Click to edit Master title style</a:t>
            </a:r>
          </a:p>
        </p:txBody>
      </p:sp>
      <p:sp>
        <p:nvSpPr>
          <p:cNvPr id="3" name="Text Placeholder 3"/>
          <p:cNvSpPr>
            <a:spLocks noGrp="1"/>
          </p:cNvSpPr>
          <p:nvPr>
            <p:ph idx="1"/>
          </p:nvPr>
        </p:nvSpPr>
        <p:spPr>
          <a:xfrm>
            <a:off x="269242" y="1189178"/>
            <a:ext cx="11653521" cy="1691682"/>
          </a:xfrm>
          <a:prstGeom prst="rect">
            <a:avLst/>
          </a:prstGeom>
        </p:spPr>
        <p:txBody>
          <a:bodyPr vert="horz" wrap="square" lIns="146304" tIns="91440" rIns="146304" bIns="91440" rtlCol="0">
            <a:spAutoFit/>
          </a:bodyPr>
          <a:lstStyle>
            <a:lvl1pPr marL="0" indent="0">
              <a:lnSpc>
                <a:spcPct val="100000"/>
              </a:lnSpc>
              <a:buNone/>
              <a:defRPr sz="2353">
                <a:latin typeface="+mn-lt"/>
              </a:defRPr>
            </a:lvl1pPr>
            <a:lvl2pPr marL="336081" indent="0">
              <a:lnSpc>
                <a:spcPct val="100000"/>
              </a:lnSpc>
              <a:buNone/>
              <a:defRPr sz="1800">
                <a:latin typeface="+mn-lt"/>
              </a:defRPr>
            </a:lvl2pPr>
            <a:lvl3pPr marL="560133" indent="0">
              <a:lnSpc>
                <a:spcPct val="100000"/>
              </a:lnSpc>
              <a:buNone/>
              <a:defRPr sz="1600">
                <a:latin typeface="+mn-lt"/>
              </a:defRPr>
            </a:lvl3pPr>
            <a:lvl4pPr marL="784187" indent="0">
              <a:lnSpc>
                <a:spcPct val="100000"/>
              </a:lnSpc>
              <a:buNone/>
              <a:defRPr sz="1400">
                <a:latin typeface="+mn-lt"/>
              </a:defRPr>
            </a:lvl4pPr>
            <a:lvl5pPr marL="1008240" indent="0">
              <a:lnSpc>
                <a:spcPct val="100000"/>
              </a:lnSpc>
              <a:buNone/>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08905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_Sub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3920" b="0" i="0" u="none" kern="1200" spc="-147" baseline="0" dirty="0">
                <a:solidFill>
                  <a:schemeClr val="tx1"/>
                </a:solidFill>
                <a:latin typeface="Segoe UI Semibold" charset="0"/>
                <a:ea typeface="Segoe UI Semibold" charset="0"/>
                <a:cs typeface="Segoe UI Semibold" charset="0"/>
              </a:defRPr>
            </a:lvl1pPr>
          </a:lstStyle>
          <a:p>
            <a:r>
              <a:rPr lang="en-US"/>
              <a:t>Click to edit Master title style</a:t>
            </a:r>
          </a:p>
        </p:txBody>
      </p:sp>
    </p:spTree>
    <p:extLst>
      <p:ext uri="{BB962C8B-B14F-4D97-AF65-F5344CB8AC3E}">
        <p14:creationId xmlns:p14="http://schemas.microsoft.com/office/powerpoint/2010/main" val="222445943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616454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263963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E99109-DC61-4418-B60E-0A40BB194C38}"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2065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E99109-DC61-4418-B60E-0A40BB194C38}"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77720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E99109-DC61-4418-B60E-0A40BB194C38}"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361653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E99109-DC61-4418-B60E-0A40BB194C38}"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10770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99109-DC61-4418-B60E-0A40BB194C38}"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77104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E99109-DC61-4418-B60E-0A40BB194C38}"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264073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E99109-DC61-4418-B60E-0A40BB194C38}"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00044-0DDA-471A-AB81-067924DE0485}" type="slidenum">
              <a:rPr lang="en-US" smtClean="0"/>
              <a:t>‹#›</a:t>
            </a:fld>
            <a:endParaRPr lang="en-US"/>
          </a:p>
        </p:txBody>
      </p:sp>
    </p:spTree>
    <p:extLst>
      <p:ext uri="{BB962C8B-B14F-4D97-AF65-F5344CB8AC3E}">
        <p14:creationId xmlns:p14="http://schemas.microsoft.com/office/powerpoint/2010/main" val="182921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99109-DC61-4418-B60E-0A40BB194C38}" type="datetimeFigureOut">
              <a:rPr lang="en-US" smtClean="0"/>
              <a:t>4/17/2018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00044-0DDA-471A-AB81-067924DE0485}" type="slidenum">
              <a:rPr lang="en-US" smtClean="0"/>
              <a:t>‹#›</a:t>
            </a:fld>
            <a:endParaRPr lang="en-US"/>
          </a:p>
        </p:txBody>
      </p:sp>
    </p:spTree>
    <p:extLst>
      <p:ext uri="{BB962C8B-B14F-4D97-AF65-F5344CB8AC3E}">
        <p14:creationId xmlns:p14="http://schemas.microsoft.com/office/powerpoint/2010/main" val="273773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94" r:id="rId14"/>
    <p:sldLayoutId id="2147483695" r:id="rId15"/>
    <p:sldLayoutId id="2147483696" r:id="rId16"/>
    <p:sldLayoutId id="214748369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50"/>
            <a:ext cx="12192000" cy="6845300"/>
          </a:xfrm>
          <a:prstGeom prst="rect">
            <a:avLst/>
          </a:prstGeom>
        </p:spPr>
      </p:pic>
      <p:sp>
        <p:nvSpPr>
          <p:cNvPr id="5" name="Rectangle 4"/>
          <p:cNvSpPr/>
          <p:nvPr/>
        </p:nvSpPr>
        <p:spPr bwMode="auto">
          <a:xfrm>
            <a:off x="843333" y="319534"/>
            <a:ext cx="12192000" cy="6858000"/>
          </a:xfrm>
          <a:prstGeom prst="rect">
            <a:avLst/>
          </a:prstGeom>
          <a:solidFill>
            <a:schemeClr val="tx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454208" y="0"/>
            <a:ext cx="1737792" cy="639069"/>
          </a:xfrm>
          <a:prstGeom prst="rect">
            <a:avLst/>
          </a:prstGeom>
        </p:spPr>
      </p:pic>
      <p:sp>
        <p:nvSpPr>
          <p:cNvPr id="7" name="Title 1"/>
          <p:cNvSpPr txBox="1">
            <a:spLocks/>
          </p:cNvSpPr>
          <p:nvPr/>
        </p:nvSpPr>
        <p:spPr>
          <a:xfrm>
            <a:off x="0" y="0"/>
            <a:ext cx="6504317" cy="68617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 name="connsiteX0" fmla="*/ 0 w 10000"/>
              <a:gd name="connsiteY0" fmla="*/ 10 h 10010"/>
              <a:gd name="connsiteX1" fmla="*/ 5302 w 10000"/>
              <a:gd name="connsiteY1" fmla="*/ 0 h 10010"/>
              <a:gd name="connsiteX2" fmla="*/ 10000 w 10000"/>
              <a:gd name="connsiteY2" fmla="*/ 10010 h 10010"/>
              <a:gd name="connsiteX3" fmla="*/ 4 w 10000"/>
              <a:gd name="connsiteY3" fmla="*/ 10010 h 10010"/>
              <a:gd name="connsiteX4" fmla="*/ 0 w 10000"/>
              <a:gd name="connsiteY4" fmla="*/ 10 h 10010"/>
              <a:gd name="connsiteX0" fmla="*/ 0 w 10000"/>
              <a:gd name="connsiteY0" fmla="*/ 21 h 10010"/>
              <a:gd name="connsiteX1" fmla="*/ 5302 w 10000"/>
              <a:gd name="connsiteY1" fmla="*/ 0 h 10010"/>
              <a:gd name="connsiteX2" fmla="*/ 10000 w 10000"/>
              <a:gd name="connsiteY2" fmla="*/ 10010 h 10010"/>
              <a:gd name="connsiteX3" fmla="*/ 4 w 10000"/>
              <a:gd name="connsiteY3" fmla="*/ 10010 h 10010"/>
              <a:gd name="connsiteX4" fmla="*/ 0 w 10000"/>
              <a:gd name="connsiteY4" fmla="*/ 21 h 10010"/>
              <a:gd name="connsiteX0" fmla="*/ 286 w 9997"/>
              <a:gd name="connsiteY0" fmla="*/ 216 h 10010"/>
              <a:gd name="connsiteX1" fmla="*/ 5299 w 9997"/>
              <a:gd name="connsiteY1" fmla="*/ 0 h 10010"/>
              <a:gd name="connsiteX2" fmla="*/ 9997 w 9997"/>
              <a:gd name="connsiteY2" fmla="*/ 10010 h 10010"/>
              <a:gd name="connsiteX3" fmla="*/ 1 w 9997"/>
              <a:gd name="connsiteY3" fmla="*/ 10010 h 10010"/>
              <a:gd name="connsiteX4" fmla="*/ 286 w 9997"/>
              <a:gd name="connsiteY4" fmla="*/ 216 h 10010"/>
              <a:gd name="connsiteX0" fmla="*/ 0 w 10007"/>
              <a:gd name="connsiteY0" fmla="*/ 29 h 10000"/>
              <a:gd name="connsiteX1" fmla="*/ 5308 w 10007"/>
              <a:gd name="connsiteY1" fmla="*/ 0 h 10000"/>
              <a:gd name="connsiteX2" fmla="*/ 10007 w 10007"/>
              <a:gd name="connsiteY2" fmla="*/ 10000 h 10000"/>
              <a:gd name="connsiteX3" fmla="*/ 8 w 10007"/>
              <a:gd name="connsiteY3" fmla="*/ 10000 h 10000"/>
              <a:gd name="connsiteX4" fmla="*/ 0 w 10007"/>
              <a:gd name="connsiteY4" fmla="*/ 29 h 10000"/>
              <a:gd name="connsiteX0" fmla="*/ 0 w 10007"/>
              <a:gd name="connsiteY0" fmla="*/ 0 h 9971"/>
              <a:gd name="connsiteX1" fmla="*/ 5316 w 10007"/>
              <a:gd name="connsiteY1" fmla="*/ 5 h 9971"/>
              <a:gd name="connsiteX2" fmla="*/ 10007 w 10007"/>
              <a:gd name="connsiteY2" fmla="*/ 9971 h 9971"/>
              <a:gd name="connsiteX3" fmla="*/ 8 w 10007"/>
              <a:gd name="connsiteY3" fmla="*/ 9971 h 9971"/>
              <a:gd name="connsiteX4" fmla="*/ 0 w 10007"/>
              <a:gd name="connsiteY4" fmla="*/ 0 h 9971"/>
              <a:gd name="connsiteX0" fmla="*/ 0 w 10000"/>
              <a:gd name="connsiteY0" fmla="*/ 3 h 10003"/>
              <a:gd name="connsiteX1" fmla="*/ 5292 w 10000"/>
              <a:gd name="connsiteY1" fmla="*/ 0 h 10003"/>
              <a:gd name="connsiteX2" fmla="*/ 10000 w 10000"/>
              <a:gd name="connsiteY2" fmla="*/ 10003 h 10003"/>
              <a:gd name="connsiteX3" fmla="*/ 8 w 10000"/>
              <a:gd name="connsiteY3" fmla="*/ 10003 h 10003"/>
              <a:gd name="connsiteX4" fmla="*/ 0 w 10000"/>
              <a:gd name="connsiteY4" fmla="*/ 3 h 10003"/>
              <a:gd name="connsiteX0" fmla="*/ 84 w 9993"/>
              <a:gd name="connsiteY0" fmla="*/ 114 h 10003"/>
              <a:gd name="connsiteX1" fmla="*/ 5285 w 9993"/>
              <a:gd name="connsiteY1" fmla="*/ 0 h 10003"/>
              <a:gd name="connsiteX2" fmla="*/ 9993 w 9993"/>
              <a:gd name="connsiteY2" fmla="*/ 10003 h 10003"/>
              <a:gd name="connsiteX3" fmla="*/ 1 w 9993"/>
              <a:gd name="connsiteY3" fmla="*/ 10003 h 10003"/>
              <a:gd name="connsiteX4" fmla="*/ 84 w 9993"/>
              <a:gd name="connsiteY4" fmla="*/ 114 h 10003"/>
              <a:gd name="connsiteX0" fmla="*/ 0 w 10003"/>
              <a:gd name="connsiteY0" fmla="*/ 3 h 10000"/>
              <a:gd name="connsiteX1" fmla="*/ 5292 w 10003"/>
              <a:gd name="connsiteY1" fmla="*/ 0 h 10000"/>
              <a:gd name="connsiteX2" fmla="*/ 10003 w 10003"/>
              <a:gd name="connsiteY2" fmla="*/ 10000 h 10000"/>
              <a:gd name="connsiteX3" fmla="*/ 4 w 10003"/>
              <a:gd name="connsiteY3" fmla="*/ 10000 h 10000"/>
              <a:gd name="connsiteX4" fmla="*/ 0 w 10003"/>
              <a:gd name="connsiteY4" fmla="*/ 3 h 10000"/>
              <a:gd name="connsiteX0" fmla="*/ 0 w 10003"/>
              <a:gd name="connsiteY0" fmla="*/ 3 h 10000"/>
              <a:gd name="connsiteX1" fmla="*/ 5292 w 10003"/>
              <a:gd name="connsiteY1" fmla="*/ 0 h 10000"/>
              <a:gd name="connsiteX2" fmla="*/ 10003 w 10003"/>
              <a:gd name="connsiteY2" fmla="*/ 10000 h 10000"/>
              <a:gd name="connsiteX3" fmla="*/ 0 w 10003"/>
              <a:gd name="connsiteY3" fmla="*/ 9996 h 10000"/>
              <a:gd name="connsiteX4" fmla="*/ 0 w 10003"/>
              <a:gd name="connsiteY4" fmla="*/ 3 h 10000"/>
              <a:gd name="connsiteX0" fmla="*/ 0 w 10003"/>
              <a:gd name="connsiteY0" fmla="*/ 3 h 10000"/>
              <a:gd name="connsiteX1" fmla="*/ 5292 w 10003"/>
              <a:gd name="connsiteY1" fmla="*/ 0 h 10000"/>
              <a:gd name="connsiteX2" fmla="*/ 10003 w 10003"/>
              <a:gd name="connsiteY2" fmla="*/ 10000 h 10000"/>
              <a:gd name="connsiteX3" fmla="*/ 67 w 10003"/>
              <a:gd name="connsiteY3" fmla="*/ 9920 h 10000"/>
              <a:gd name="connsiteX4" fmla="*/ 0 w 10003"/>
              <a:gd name="connsiteY4" fmla="*/ 3 h 10000"/>
              <a:gd name="connsiteX0" fmla="*/ 8 w 10011"/>
              <a:gd name="connsiteY0" fmla="*/ 3 h 10004"/>
              <a:gd name="connsiteX1" fmla="*/ 5300 w 10011"/>
              <a:gd name="connsiteY1" fmla="*/ 0 h 10004"/>
              <a:gd name="connsiteX2" fmla="*/ 10011 w 10011"/>
              <a:gd name="connsiteY2" fmla="*/ 10000 h 10004"/>
              <a:gd name="connsiteX3" fmla="*/ 0 w 10011"/>
              <a:gd name="connsiteY3" fmla="*/ 10004 h 10004"/>
              <a:gd name="connsiteX4" fmla="*/ 8 w 10011"/>
              <a:gd name="connsiteY4" fmla="*/ 3 h 10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1" h="10004">
                <a:moveTo>
                  <a:pt x="8" y="3"/>
                </a:moveTo>
                <a:lnTo>
                  <a:pt x="5300" y="0"/>
                </a:lnTo>
                <a:lnTo>
                  <a:pt x="10011" y="10000"/>
                </a:lnTo>
                <a:lnTo>
                  <a:pt x="0" y="10004"/>
                </a:lnTo>
                <a:cubicBezTo>
                  <a:pt x="-1" y="6665"/>
                  <a:pt x="9" y="3341"/>
                  <a:pt x="8" y="3"/>
                </a:cubicBezTo>
                <a:close/>
              </a:path>
            </a:pathLst>
          </a:custGeom>
          <a:solidFill>
            <a:srgbClr val="000000">
              <a:alpha val="70000"/>
            </a:srgbClr>
          </a:solidFill>
        </p:spPr>
        <p:txBody>
          <a:bodyPr vert="horz" lIns="365760" tIns="137160" rIns="137160" bIns="1097280" rtlCol="0" anchor="b" anchorCtr="0">
            <a:noAutofit/>
          </a:bodyPr>
          <a:lstStyle>
            <a:lvl1pPr algn="ctr" defTabSz="914400" rtl="0" eaLnBrk="1" latinLnBrk="0" hangingPunct="1">
              <a:lnSpc>
                <a:spcPct val="90000"/>
              </a:lnSpc>
              <a:spcBef>
                <a:spcPct val="0"/>
              </a:spcBef>
              <a:buNone/>
              <a:defRPr sz="6000" kern="1200" spc="-100" baseline="0">
                <a:solidFill>
                  <a:schemeClr val="bg1"/>
                </a:solidFill>
                <a:latin typeface="+mj-lt"/>
                <a:ea typeface="+mj-ea"/>
                <a:cs typeface="+mj-cs"/>
              </a:defRPr>
            </a:lvl1pPr>
          </a:lstStyle>
          <a:p>
            <a:pPr algn="l"/>
            <a:r>
              <a:rPr lang="en-US" sz="3200" dirty="0">
                <a:latin typeface="Segoe UI Semilight" charset="0"/>
                <a:ea typeface="Segoe UI Semilight" charset="0"/>
                <a:cs typeface="Segoe UI Semilight" charset="0"/>
              </a:rPr>
              <a:t>Microsoft GDPR Detailed Assessment</a:t>
            </a:r>
            <a:r>
              <a:rPr lang="en-US" sz="3200" dirty="0">
                <a:solidFill>
                  <a:srgbClr val="FFFFFF"/>
                </a:solidFill>
                <a:latin typeface="Segoe UI Semilight" charset="0"/>
                <a:ea typeface="Segoe UI Semilight" charset="0"/>
                <a:cs typeface="Segoe UI Semilight" charset="0"/>
              </a:rPr>
              <a:t> – v3.0 </a:t>
            </a:r>
            <a:r>
              <a:rPr lang="en-US" sz="3200">
                <a:solidFill>
                  <a:srgbClr val="FFFFFF"/>
                </a:solidFill>
                <a:latin typeface="Segoe UI Semilight" charset="0"/>
                <a:ea typeface="Segoe UI Semilight" charset="0"/>
                <a:cs typeface="Segoe UI Semilight" charset="0"/>
              </a:rPr>
              <a:t>Oct 2018</a:t>
            </a:r>
            <a:endParaRPr lang="en-US" sz="3200" dirty="0">
              <a:solidFill>
                <a:srgbClr val="FFFFFF"/>
              </a:solidFill>
              <a:latin typeface="Segoe UI Semilight" charset="0"/>
              <a:ea typeface="Segoe UI Semilight" charset="0"/>
              <a:cs typeface="Segoe UI Semilight" charset="0"/>
            </a:endParaRPr>
          </a:p>
          <a:p>
            <a:pPr algn="l"/>
            <a:endParaRPr lang="en-US" sz="3200" dirty="0">
              <a:solidFill>
                <a:srgbClr val="FFFFFF"/>
              </a:solidFill>
              <a:latin typeface="Segoe UI Semilight" charset="0"/>
              <a:ea typeface="Segoe UI Semilight" charset="0"/>
              <a:cs typeface="Segoe UI Semilight" charset="0"/>
            </a:endParaRPr>
          </a:p>
          <a:p>
            <a:pPr algn="l"/>
            <a:r>
              <a:rPr lang="en-US" sz="3200" dirty="0">
                <a:latin typeface="Segoe UI Semilight" charset="0"/>
                <a:ea typeface="Segoe UI Semilight" charset="0"/>
                <a:cs typeface="Segoe UI Semilight" charset="0"/>
              </a:rPr>
              <a:t>How to deliver</a:t>
            </a:r>
          </a:p>
          <a:p>
            <a:pPr algn="l"/>
            <a:r>
              <a:rPr lang="en-US" sz="1600" dirty="0">
                <a:latin typeface="Segoe UI Semilight" charset="0"/>
                <a:cs typeface="Segoe UI Semilight" charset="0"/>
              </a:rPr>
              <a:t>&lt;your name&gt;</a:t>
            </a:r>
          </a:p>
        </p:txBody>
      </p:sp>
      <p:sp>
        <p:nvSpPr>
          <p:cNvPr id="8" name="TextBox 7"/>
          <p:cNvSpPr txBox="1"/>
          <p:nvPr/>
        </p:nvSpPr>
        <p:spPr>
          <a:xfrm>
            <a:off x="352301" y="6497383"/>
            <a:ext cx="11487398" cy="307777"/>
          </a:xfrm>
          <a:prstGeom prst="rect">
            <a:avLst/>
          </a:prstGeom>
          <a:noFill/>
        </p:spPr>
        <p:txBody>
          <a:bodyPr wrap="square" rtlCol="0">
            <a:spAutoFit/>
          </a:bodyPr>
          <a:lstStyle/>
          <a:p>
            <a:r>
              <a:rPr lang="en-US" sz="1400" dirty="0">
                <a:solidFill>
                  <a:schemeClr val="bg1"/>
                </a:solidFill>
                <a:latin typeface="Segoe UI Semilight" panose="020B0402040204020203" pitchFamily="34" charset="0"/>
                <a:cs typeface="Segoe UI Semilight" panose="020B0402040204020203" pitchFamily="34" charset="0"/>
              </a:rPr>
              <a:t>This presentation is intended to provide an overview of the Microsoft GDPR Detailed Assessment and is not a definitive statement of the law.</a:t>
            </a:r>
          </a:p>
        </p:txBody>
      </p:sp>
    </p:spTree>
    <p:extLst>
      <p:ext uri="{BB962C8B-B14F-4D97-AF65-F5344CB8AC3E}">
        <p14:creationId xmlns:p14="http://schemas.microsoft.com/office/powerpoint/2010/main" val="3787911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mj-lt"/>
              </a:rPr>
              <a:t>The Toolkit</a:t>
            </a:r>
            <a:endParaRPr lang="de-AT" sz="4400" dirty="0">
              <a:latin typeface="+mj-lt"/>
            </a:endParaRPr>
          </a:p>
        </p:txBody>
      </p:sp>
    </p:spTree>
    <p:extLst>
      <p:ext uri="{BB962C8B-B14F-4D97-AF65-F5344CB8AC3E}">
        <p14:creationId xmlns:p14="http://schemas.microsoft.com/office/powerpoint/2010/main" val="402190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47E077B-1BF9-4100-9B56-B0FCB2146ADD}"/>
              </a:ext>
            </a:extLst>
          </p:cNvPr>
          <p:cNvSpPr/>
          <p:nvPr/>
        </p:nvSpPr>
        <p:spPr>
          <a:xfrm>
            <a:off x="959103" y="2833565"/>
            <a:ext cx="10963660" cy="150753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45720" rIns="91440" bIns="45720" numCol="1" spcCol="0" rtlCol="0" fromWordArt="0" anchor="t" anchorCtr="0" forceAA="0" compatLnSpc="1">
            <a:prstTxWarp prst="textNoShape">
              <a:avLst/>
            </a:prstTxWarp>
            <a:noAutofit/>
          </a:bodyPr>
          <a:lstStyle/>
          <a:p>
            <a:r>
              <a:rPr lang="en-US" sz="3200" dirty="0">
                <a:latin typeface="+mj-lt"/>
              </a:rPr>
              <a:t>Presentation templates</a:t>
            </a:r>
          </a:p>
          <a:p>
            <a:r>
              <a:rPr lang="en-US" sz="2000" dirty="0"/>
              <a:t>Customer ready content to be used during the engagement</a:t>
            </a:r>
          </a:p>
          <a:p>
            <a:r>
              <a:rPr lang="en-US" sz="2000" dirty="0"/>
              <a:t>Customize and update with customer data before use</a:t>
            </a:r>
          </a:p>
        </p:txBody>
      </p:sp>
      <p:sp>
        <p:nvSpPr>
          <p:cNvPr id="24" name="Rectangle 23">
            <a:extLst>
              <a:ext uri="{FF2B5EF4-FFF2-40B4-BE49-F238E27FC236}">
                <a16:creationId xmlns:a16="http://schemas.microsoft.com/office/drawing/2014/main" id="{2A42296F-95B7-48FC-A2C7-31D3DD1BF856}"/>
              </a:ext>
            </a:extLst>
          </p:cNvPr>
          <p:cNvSpPr/>
          <p:nvPr/>
        </p:nvSpPr>
        <p:spPr>
          <a:xfrm>
            <a:off x="959102" y="4422219"/>
            <a:ext cx="10963660" cy="150753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45720" rIns="91440" bIns="45720" numCol="1" spcCol="0" rtlCol="0" fromWordArt="0" anchor="t" anchorCtr="0" forceAA="0" compatLnSpc="1">
            <a:prstTxWarp prst="textNoShape">
              <a:avLst/>
            </a:prstTxWarp>
            <a:noAutofit/>
          </a:bodyPr>
          <a:lstStyle/>
          <a:p>
            <a:r>
              <a:rPr lang="en-US" sz="3200" dirty="0">
                <a:latin typeface="+mj-lt"/>
              </a:rPr>
              <a:t>GDPR assessment tool</a:t>
            </a:r>
          </a:p>
          <a:p>
            <a:r>
              <a:rPr lang="en-US" sz="2000" dirty="0"/>
              <a:t>Questionnaire with 150+ questions that help assess GDPR maturity</a:t>
            </a:r>
          </a:p>
          <a:p>
            <a:r>
              <a:rPr lang="en-US" sz="2000" dirty="0"/>
              <a:t>Automated report template providing insight and recommendations</a:t>
            </a:r>
          </a:p>
        </p:txBody>
      </p:sp>
      <p:sp>
        <p:nvSpPr>
          <p:cNvPr id="22" name="Rectangle 21">
            <a:extLst>
              <a:ext uri="{FF2B5EF4-FFF2-40B4-BE49-F238E27FC236}">
                <a16:creationId xmlns:a16="http://schemas.microsoft.com/office/drawing/2014/main" id="{CA9401BF-DD10-44B7-98B7-D5C2BECD7068}"/>
              </a:ext>
            </a:extLst>
          </p:cNvPr>
          <p:cNvSpPr/>
          <p:nvPr/>
        </p:nvSpPr>
        <p:spPr>
          <a:xfrm>
            <a:off x="959104" y="1244911"/>
            <a:ext cx="10963659" cy="150753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900000" rtlCol="0" anchor="t"/>
          <a:lstStyle/>
          <a:p>
            <a:r>
              <a:rPr lang="en-US" sz="3200" dirty="0">
                <a:latin typeface="+mj-lt"/>
              </a:rPr>
              <a:t>Delivery Guide</a:t>
            </a:r>
          </a:p>
          <a:p>
            <a:r>
              <a:rPr lang="en-US" sz="2000" dirty="0"/>
              <a:t>Detailed engagement overview</a:t>
            </a:r>
          </a:p>
          <a:p>
            <a:r>
              <a:rPr lang="en-US" sz="2000" dirty="0"/>
              <a:t>Describes preparation, activities timelines and materials to use</a:t>
            </a:r>
          </a:p>
          <a:p>
            <a:endParaRPr lang="en-US" sz="2000" dirty="0"/>
          </a:p>
        </p:txBody>
      </p:sp>
      <p:sp>
        <p:nvSpPr>
          <p:cNvPr id="2" name="Title 1">
            <a:extLst>
              <a:ext uri="{FF2B5EF4-FFF2-40B4-BE49-F238E27FC236}">
                <a16:creationId xmlns:a16="http://schemas.microsoft.com/office/drawing/2014/main" id="{B47AAB57-0AFD-4EE3-8CDB-03A647F622F3}"/>
              </a:ext>
            </a:extLst>
          </p:cNvPr>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Contents – what’s in the toolkit?</a:t>
            </a:r>
          </a:p>
        </p:txBody>
      </p:sp>
      <p:sp>
        <p:nvSpPr>
          <p:cNvPr id="6" name="Oval 5">
            <a:extLst>
              <a:ext uri="{FF2B5EF4-FFF2-40B4-BE49-F238E27FC236}">
                <a16:creationId xmlns:a16="http://schemas.microsoft.com/office/drawing/2014/main" id="{BFD65AFC-8ADA-4FC3-B6C6-E16C52C777F9}"/>
              </a:ext>
            </a:extLst>
          </p:cNvPr>
          <p:cNvSpPr/>
          <p:nvPr/>
        </p:nvSpPr>
        <p:spPr>
          <a:xfrm>
            <a:off x="356573" y="1396144"/>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1B4784E-8B0C-4A22-AF95-3C615A5B01BF}"/>
              </a:ext>
            </a:extLst>
          </p:cNvPr>
          <p:cNvPicPr>
            <a:picLocks noChangeAspect="1"/>
          </p:cNvPicPr>
          <p:nvPr/>
        </p:nvPicPr>
        <p:blipFill>
          <a:blip r:embed="rId3"/>
          <a:stretch>
            <a:fillRect/>
          </a:stretch>
        </p:blipFill>
        <p:spPr>
          <a:xfrm>
            <a:off x="715738" y="1691821"/>
            <a:ext cx="486735" cy="613710"/>
          </a:xfrm>
          <a:prstGeom prst="rect">
            <a:avLst/>
          </a:prstGeom>
          <a:ln w="38100">
            <a:solidFill>
              <a:schemeClr val="bg1"/>
            </a:solidFill>
          </a:ln>
        </p:spPr>
      </p:pic>
      <p:grpSp>
        <p:nvGrpSpPr>
          <p:cNvPr id="13" name="Group 12">
            <a:extLst>
              <a:ext uri="{FF2B5EF4-FFF2-40B4-BE49-F238E27FC236}">
                <a16:creationId xmlns:a16="http://schemas.microsoft.com/office/drawing/2014/main" id="{55AF1034-BB6F-42EF-B6B0-770710EA5483}"/>
              </a:ext>
            </a:extLst>
          </p:cNvPr>
          <p:cNvGrpSpPr/>
          <p:nvPr/>
        </p:nvGrpSpPr>
        <p:grpSpPr>
          <a:xfrm>
            <a:off x="356573" y="2984798"/>
            <a:ext cx="1205065" cy="1205065"/>
            <a:chOff x="356573" y="3001931"/>
            <a:chExt cx="1205065" cy="1205065"/>
          </a:xfrm>
        </p:grpSpPr>
        <p:sp>
          <p:nvSpPr>
            <p:cNvPr id="10" name="Oval 9">
              <a:extLst>
                <a:ext uri="{FF2B5EF4-FFF2-40B4-BE49-F238E27FC236}">
                  <a16:creationId xmlns:a16="http://schemas.microsoft.com/office/drawing/2014/main" id="{3952EB6D-ECA1-487B-9B2B-C1E8A9D65642}"/>
                </a:ext>
              </a:extLst>
            </p:cNvPr>
            <p:cNvSpPr/>
            <p:nvPr/>
          </p:nvSpPr>
          <p:spPr>
            <a:xfrm>
              <a:off x="356573" y="3001931"/>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8D28014-9B6A-4C78-8D51-A4C0C074CD5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7956" y="3350864"/>
              <a:ext cx="602298" cy="507198"/>
            </a:xfrm>
            <a:prstGeom prst="rect">
              <a:avLst/>
            </a:prstGeom>
            <a:ln w="38100">
              <a:solidFill>
                <a:schemeClr val="bg1"/>
              </a:solidFill>
            </a:ln>
          </p:spPr>
        </p:pic>
      </p:grpSp>
      <p:grpSp>
        <p:nvGrpSpPr>
          <p:cNvPr id="21" name="Group 20">
            <a:extLst>
              <a:ext uri="{FF2B5EF4-FFF2-40B4-BE49-F238E27FC236}">
                <a16:creationId xmlns:a16="http://schemas.microsoft.com/office/drawing/2014/main" id="{C9A22681-535F-430C-B68B-3C12CB7406B2}"/>
              </a:ext>
            </a:extLst>
          </p:cNvPr>
          <p:cNvGrpSpPr/>
          <p:nvPr/>
        </p:nvGrpSpPr>
        <p:grpSpPr>
          <a:xfrm>
            <a:off x="356572" y="4573452"/>
            <a:ext cx="1205065" cy="1205065"/>
            <a:chOff x="356572" y="4590585"/>
            <a:chExt cx="1205065" cy="1205065"/>
          </a:xfrm>
        </p:grpSpPr>
        <p:sp>
          <p:nvSpPr>
            <p:cNvPr id="18" name="Oval 17">
              <a:extLst>
                <a:ext uri="{FF2B5EF4-FFF2-40B4-BE49-F238E27FC236}">
                  <a16:creationId xmlns:a16="http://schemas.microsoft.com/office/drawing/2014/main" id="{5D39FBB3-1968-42C7-866E-8DFAA7E47B6F}"/>
                </a:ext>
              </a:extLst>
            </p:cNvPr>
            <p:cNvSpPr/>
            <p:nvPr/>
          </p:nvSpPr>
          <p:spPr>
            <a:xfrm>
              <a:off x="356572" y="4590585"/>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682005CC-2060-42E8-A685-9A652808D1DB}"/>
                </a:ext>
              </a:extLst>
            </p:cNvPr>
            <p:cNvPicPr>
              <a:picLocks noChangeAspect="1"/>
            </p:cNvPicPr>
            <p:nvPr/>
          </p:nvPicPr>
          <p:blipFill>
            <a:blip r:embed="rId5"/>
            <a:stretch>
              <a:fillRect/>
            </a:stretch>
          </p:blipFill>
          <p:spPr>
            <a:xfrm>
              <a:off x="666554" y="4840074"/>
              <a:ext cx="677460" cy="706086"/>
            </a:xfrm>
            <a:prstGeom prst="rect">
              <a:avLst/>
            </a:prstGeom>
            <a:ln w="38100">
              <a:solidFill>
                <a:schemeClr val="bg1"/>
              </a:solidFill>
            </a:ln>
          </p:spPr>
        </p:pic>
      </p:grpSp>
    </p:spTree>
    <p:extLst>
      <p:ext uri="{BB962C8B-B14F-4D97-AF65-F5344CB8AC3E}">
        <p14:creationId xmlns:p14="http://schemas.microsoft.com/office/powerpoint/2010/main" val="13163076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27CAD9-72D5-434B-8D05-6E1A55959B22}"/>
              </a:ext>
            </a:extLst>
          </p:cNvPr>
          <p:cNvSpPr/>
          <p:nvPr/>
        </p:nvSpPr>
        <p:spPr bwMode="auto">
          <a:xfrm>
            <a:off x="0" y="487"/>
            <a:ext cx="6029798" cy="685751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 name="Title 1">
            <a:extLst>
              <a:ext uri="{FF2B5EF4-FFF2-40B4-BE49-F238E27FC236}">
                <a16:creationId xmlns:a16="http://schemas.microsoft.com/office/drawing/2014/main" id="{6B24E2E9-7173-4676-8D2F-E81CF0D9FEA6}"/>
              </a:ext>
            </a:extLst>
          </p:cNvPr>
          <p:cNvSpPr>
            <a:spLocks noGrp="1"/>
          </p:cNvSpPr>
          <p:nvPr>
            <p:ph type="title"/>
          </p:nvPr>
        </p:nvSpPr>
        <p:spPr/>
        <p:txBody>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Delivery Guide</a:t>
            </a:r>
          </a:p>
        </p:txBody>
      </p:sp>
      <p:pic>
        <p:nvPicPr>
          <p:cNvPr id="5" name="Picture 4">
            <a:extLst>
              <a:ext uri="{FF2B5EF4-FFF2-40B4-BE49-F238E27FC236}">
                <a16:creationId xmlns:a16="http://schemas.microsoft.com/office/drawing/2014/main" id="{42EDF9D7-2FAE-42CE-9A26-48B385F4D2BC}"/>
              </a:ext>
            </a:extLst>
          </p:cNvPr>
          <p:cNvPicPr>
            <a:picLocks noChangeAspect="1"/>
          </p:cNvPicPr>
          <p:nvPr/>
        </p:nvPicPr>
        <p:blipFill>
          <a:blip r:embed="rId3"/>
          <a:stretch>
            <a:fillRect/>
          </a:stretch>
        </p:blipFill>
        <p:spPr>
          <a:xfrm>
            <a:off x="2652691" y="1101275"/>
            <a:ext cx="3042979" cy="3871161"/>
          </a:xfrm>
          <a:prstGeom prst="rect">
            <a:avLst/>
          </a:prstGeom>
          <a:ln>
            <a:solidFill>
              <a:schemeClr val="bg1"/>
            </a:solidFill>
          </a:ln>
        </p:spPr>
      </p:pic>
      <p:pic>
        <p:nvPicPr>
          <p:cNvPr id="4" name="Picture 3">
            <a:extLst>
              <a:ext uri="{FF2B5EF4-FFF2-40B4-BE49-F238E27FC236}">
                <a16:creationId xmlns:a16="http://schemas.microsoft.com/office/drawing/2014/main" id="{A43D3210-0427-4D16-8E72-87C6E5D625C0}"/>
              </a:ext>
            </a:extLst>
          </p:cNvPr>
          <p:cNvPicPr>
            <a:picLocks noChangeAspect="1"/>
          </p:cNvPicPr>
          <p:nvPr/>
        </p:nvPicPr>
        <p:blipFill>
          <a:blip r:embed="rId4"/>
          <a:stretch>
            <a:fillRect/>
          </a:stretch>
        </p:blipFill>
        <p:spPr>
          <a:xfrm>
            <a:off x="269240" y="2750968"/>
            <a:ext cx="3066455" cy="3871161"/>
          </a:xfrm>
          <a:prstGeom prst="rect">
            <a:avLst/>
          </a:prstGeom>
          <a:ln>
            <a:solidFill>
              <a:schemeClr val="bg1"/>
            </a:solidFill>
          </a:ln>
        </p:spPr>
      </p:pic>
      <p:sp>
        <p:nvSpPr>
          <p:cNvPr id="6" name="Content Placeholder 2">
            <a:extLst>
              <a:ext uri="{FF2B5EF4-FFF2-40B4-BE49-F238E27FC236}">
                <a16:creationId xmlns:a16="http://schemas.microsoft.com/office/drawing/2014/main" id="{2C06F5EF-F5B0-49C8-AF71-4F95579B95E9}"/>
              </a:ext>
            </a:extLst>
          </p:cNvPr>
          <p:cNvSpPr txBox="1">
            <a:spLocks/>
          </p:cNvSpPr>
          <p:nvPr/>
        </p:nvSpPr>
        <p:spPr>
          <a:xfrm>
            <a:off x="6299038" y="651495"/>
            <a:ext cx="5760962" cy="2208860"/>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lang="en-US" sz="2745" dirty="0">
                <a:gradFill>
                  <a:gsLst>
                    <a:gs pos="1250">
                      <a:srgbClr val="6E6E73"/>
                    </a:gs>
                    <a:gs pos="99000">
                      <a:srgbClr val="6E6E73"/>
                    </a:gs>
                  </a:gsLst>
                  <a:lin ang="5400000" scaled="0"/>
                </a:gradFill>
                <a:latin typeface="Segoe UI Light"/>
                <a:ea typeface="ＭＳ Ｐゴシック" charset="0"/>
              </a:rPr>
              <a:t>Start here!</a:t>
            </a:r>
            <a:endParaRPr kumimoji="0" lang="en-US" sz="2745"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lvl="1">
              <a:spcAft>
                <a:spcPts val="600"/>
              </a:spcAft>
              <a:defRPr/>
            </a:pPr>
            <a:r>
              <a:rPr lang="en-US" sz="1600" dirty="0">
                <a:solidFill>
                  <a:srgbClr val="2C292A"/>
                </a:solidFill>
              </a:rPr>
              <a:t>Introduction to the assessment</a:t>
            </a:r>
          </a:p>
          <a:p>
            <a:pPr lvl="1">
              <a:spcAft>
                <a:spcPts val="600"/>
              </a:spcAft>
              <a:defRPr/>
            </a:pPr>
            <a:r>
              <a:rPr lang="en-US" sz="1600" dirty="0">
                <a:solidFill>
                  <a:srgbClr val="2C292A"/>
                </a:solidFill>
              </a:rPr>
              <a:t>Delivery guidance</a:t>
            </a:r>
          </a:p>
          <a:p>
            <a:pPr lvl="1">
              <a:spcAft>
                <a:spcPts val="600"/>
              </a:spcAft>
              <a:defRPr/>
            </a:pPr>
            <a:r>
              <a:rPr lang="en-US" sz="1600" dirty="0">
                <a:solidFill>
                  <a:srgbClr val="2C292A"/>
                </a:solidFill>
              </a:rPr>
              <a:t>Background on the GDPR</a:t>
            </a:r>
          </a:p>
          <a:p>
            <a:pPr lvl="1">
              <a:spcAft>
                <a:spcPts val="600"/>
              </a:spcAft>
              <a:defRPr/>
            </a:pPr>
            <a:r>
              <a:rPr lang="en-US" sz="1600" dirty="0">
                <a:solidFill>
                  <a:srgbClr val="2C292A"/>
                </a:solidFill>
              </a:rPr>
              <a:t>Microsoft’s approach towards GDPR compliance</a:t>
            </a:r>
          </a:p>
          <a:p>
            <a:pPr lvl="1">
              <a:spcAft>
                <a:spcPts val="600"/>
              </a:spcAft>
              <a:defRPr/>
            </a:pPr>
            <a:r>
              <a:rPr lang="en-US" sz="1600" dirty="0">
                <a:solidFill>
                  <a:srgbClr val="2C292A"/>
                </a:solidFill>
              </a:rPr>
              <a:t>3-Steps with clearly defined activities</a:t>
            </a:r>
          </a:p>
        </p:txBody>
      </p:sp>
      <p:sp>
        <p:nvSpPr>
          <p:cNvPr id="7" name="Content Placeholder 2">
            <a:extLst>
              <a:ext uri="{FF2B5EF4-FFF2-40B4-BE49-F238E27FC236}">
                <a16:creationId xmlns:a16="http://schemas.microsoft.com/office/drawing/2014/main" id="{EE347B99-0B36-4D7E-A9A9-66E3AA1E5E2F}"/>
              </a:ext>
            </a:extLst>
          </p:cNvPr>
          <p:cNvSpPr txBox="1">
            <a:spLocks/>
          </p:cNvSpPr>
          <p:nvPr/>
        </p:nvSpPr>
        <p:spPr>
          <a:xfrm>
            <a:off x="6299038" y="2860051"/>
            <a:ext cx="5760962" cy="2626923"/>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kumimoji="0" lang="en-US" sz="2745"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rPr>
              <a:t>Per activity</a:t>
            </a:r>
            <a:endParaRPr kumimoji="0" sz="2745"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marL="0" marR="0" lvl="1" indent="0" algn="l" defTabSz="914400" rtl="0" eaLnBrk="1" fontAlgn="auto" latinLnBrk="0" hangingPunct="1">
              <a:lnSpc>
                <a:spcPct val="90000"/>
              </a:lnSpc>
              <a:spcBef>
                <a:spcPts val="50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2C292A"/>
                </a:solidFill>
                <a:effectLst/>
                <a:uLnTx/>
                <a:uFillTx/>
                <a:latin typeface="Segoe UI" panose="020B0502040204020203" pitchFamily="34" charset="0"/>
                <a:ea typeface="+mn-ea"/>
                <a:cs typeface="Segoe UI" panose="020B0502040204020203" pitchFamily="34" charset="0"/>
              </a:rPr>
              <a:t>Description - what to do and why</a:t>
            </a:r>
          </a:p>
          <a:p>
            <a:pPr lvl="1">
              <a:spcAft>
                <a:spcPts val="600"/>
              </a:spcAft>
              <a:defRPr/>
            </a:pPr>
            <a:r>
              <a:rPr lang="en-US" sz="1600" dirty="0">
                <a:solidFill>
                  <a:srgbClr val="2C292A"/>
                </a:solidFill>
              </a:rPr>
              <a:t>Objectives - what is it we want to achieve?</a:t>
            </a:r>
          </a:p>
          <a:p>
            <a:pPr lvl="1">
              <a:spcAft>
                <a:spcPts val="600"/>
              </a:spcAft>
              <a:defRPr/>
            </a:pPr>
            <a:r>
              <a:rPr lang="en-US" sz="1600" dirty="0">
                <a:solidFill>
                  <a:srgbClr val="2C292A"/>
                </a:solidFill>
              </a:rPr>
              <a:t>Resources – what to use from the toolkit</a:t>
            </a:r>
          </a:p>
          <a:p>
            <a:pPr lvl="1">
              <a:spcAft>
                <a:spcPts val="600"/>
              </a:spcAft>
              <a:defRPr/>
            </a:pPr>
            <a:r>
              <a:rPr lang="en-US" sz="1600" dirty="0">
                <a:solidFill>
                  <a:srgbClr val="2C292A"/>
                </a:solidFill>
              </a:rPr>
              <a:t>Preparation – how to best prepare for delivery</a:t>
            </a:r>
          </a:p>
          <a:p>
            <a:pPr lvl="1">
              <a:spcAft>
                <a:spcPts val="600"/>
              </a:spcAft>
              <a:defRPr/>
            </a:pPr>
            <a:r>
              <a:rPr lang="en-US" sz="1600" dirty="0">
                <a:solidFill>
                  <a:srgbClr val="2C292A"/>
                </a:solidFill>
              </a:rPr>
              <a:t>Deliverables – expected outcome</a:t>
            </a:r>
          </a:p>
          <a:p>
            <a:pPr lvl="1">
              <a:spcAft>
                <a:spcPts val="600"/>
              </a:spcAft>
              <a:defRPr/>
            </a:pPr>
            <a:r>
              <a:rPr lang="en-US" sz="1600" dirty="0">
                <a:solidFill>
                  <a:srgbClr val="2C292A"/>
                </a:solidFill>
              </a:rPr>
              <a:t>Duration –Estimation of time per activity</a:t>
            </a:r>
          </a:p>
        </p:txBody>
      </p:sp>
      <p:sp>
        <p:nvSpPr>
          <p:cNvPr id="8" name="Content Placeholder 2">
            <a:extLst>
              <a:ext uri="{FF2B5EF4-FFF2-40B4-BE49-F238E27FC236}">
                <a16:creationId xmlns:a16="http://schemas.microsoft.com/office/drawing/2014/main" id="{BA8EE37E-C2C7-4F7D-A3B7-CFF6A46BB34D}"/>
              </a:ext>
            </a:extLst>
          </p:cNvPr>
          <p:cNvSpPr txBox="1">
            <a:spLocks/>
          </p:cNvSpPr>
          <p:nvPr/>
        </p:nvSpPr>
        <p:spPr>
          <a:xfrm>
            <a:off x="6299038" y="5486670"/>
            <a:ext cx="5760962" cy="785907"/>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kumimoji="0" lang="en-US" sz="2745"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rPr>
              <a:t>Assessment tool</a:t>
            </a:r>
            <a:endParaRPr kumimoji="0" sz="2745"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marL="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2C292A"/>
                </a:solidFill>
                <a:effectLst/>
                <a:uLnTx/>
                <a:uFillTx/>
                <a:latin typeface="Segoe UI" panose="020B0502040204020203" pitchFamily="34" charset="0"/>
                <a:ea typeface="+mn-ea"/>
                <a:cs typeface="Segoe UI" panose="020B0502040204020203" pitchFamily="34" charset="0"/>
              </a:rPr>
              <a:t>How to use the tool and how to create a report</a:t>
            </a:r>
          </a:p>
        </p:txBody>
      </p:sp>
    </p:spTree>
    <p:extLst>
      <p:ext uri="{BB962C8B-B14F-4D97-AF65-F5344CB8AC3E}">
        <p14:creationId xmlns:p14="http://schemas.microsoft.com/office/powerpoint/2010/main" val="538029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75BD08-58E1-4703-8B88-B34403B7DFB8}"/>
              </a:ext>
            </a:extLst>
          </p:cNvPr>
          <p:cNvSpPr/>
          <p:nvPr/>
        </p:nvSpPr>
        <p:spPr bwMode="auto">
          <a:xfrm>
            <a:off x="0" y="487"/>
            <a:ext cx="6029798" cy="685751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 name="Title 1">
            <a:extLst>
              <a:ext uri="{FF2B5EF4-FFF2-40B4-BE49-F238E27FC236}">
                <a16:creationId xmlns:a16="http://schemas.microsoft.com/office/drawing/2014/main" id="{6B24E2E9-7173-4676-8D2F-E81CF0D9FEA6}"/>
              </a:ext>
            </a:extLst>
          </p:cNvPr>
          <p:cNvSpPr>
            <a:spLocks noGrp="1"/>
          </p:cNvSpPr>
          <p:nvPr>
            <p:ph type="title"/>
          </p:nvPr>
        </p:nvSpPr>
        <p:spPr/>
        <p:txBody>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Presentation templates</a:t>
            </a:r>
          </a:p>
        </p:txBody>
      </p:sp>
      <p:grpSp>
        <p:nvGrpSpPr>
          <p:cNvPr id="14" name="Group 13">
            <a:extLst>
              <a:ext uri="{FF2B5EF4-FFF2-40B4-BE49-F238E27FC236}">
                <a16:creationId xmlns:a16="http://schemas.microsoft.com/office/drawing/2014/main" id="{C0E698FB-5E44-471D-BCD9-44762602EEFB}"/>
              </a:ext>
            </a:extLst>
          </p:cNvPr>
          <p:cNvGrpSpPr/>
          <p:nvPr/>
        </p:nvGrpSpPr>
        <p:grpSpPr>
          <a:xfrm>
            <a:off x="391789" y="1037505"/>
            <a:ext cx="11668210" cy="2160000"/>
            <a:chOff x="391789" y="1037505"/>
            <a:chExt cx="11668210" cy="2160000"/>
          </a:xfrm>
        </p:grpSpPr>
        <p:pic>
          <p:nvPicPr>
            <p:cNvPr id="4" name="Picture 3">
              <a:extLst>
                <a:ext uri="{FF2B5EF4-FFF2-40B4-BE49-F238E27FC236}">
                  <a16:creationId xmlns:a16="http://schemas.microsoft.com/office/drawing/2014/main" id="{AE2B38D1-B37D-4B51-A49A-B72F46EDA62C}"/>
                </a:ext>
              </a:extLst>
            </p:cNvPr>
            <p:cNvPicPr>
              <a:picLocks noChangeAspect="1"/>
            </p:cNvPicPr>
            <p:nvPr/>
          </p:nvPicPr>
          <p:blipFill>
            <a:blip r:embed="rId3"/>
            <a:stretch>
              <a:fillRect/>
            </a:stretch>
          </p:blipFill>
          <p:spPr>
            <a:xfrm>
              <a:off x="391789" y="1037505"/>
              <a:ext cx="3788601" cy="2160000"/>
            </a:xfrm>
            <a:prstGeom prst="rect">
              <a:avLst/>
            </a:prstGeom>
            <a:ln>
              <a:solidFill>
                <a:schemeClr val="bg1"/>
              </a:solidFill>
            </a:ln>
          </p:spPr>
        </p:pic>
        <p:sp>
          <p:nvSpPr>
            <p:cNvPr id="8" name="Content Placeholder 2">
              <a:extLst>
                <a:ext uri="{FF2B5EF4-FFF2-40B4-BE49-F238E27FC236}">
                  <a16:creationId xmlns:a16="http://schemas.microsoft.com/office/drawing/2014/main" id="{117D79E0-003A-475D-B349-76D22FB6F1E0}"/>
                </a:ext>
              </a:extLst>
            </p:cNvPr>
            <p:cNvSpPr txBox="1">
              <a:spLocks/>
            </p:cNvSpPr>
            <p:nvPr/>
          </p:nvSpPr>
          <p:spPr>
            <a:xfrm>
              <a:off x="6299037" y="1037505"/>
              <a:ext cx="5760962" cy="1735397"/>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lang="en-US" sz="2400" dirty="0">
                  <a:gradFill>
                    <a:gsLst>
                      <a:gs pos="1250">
                        <a:srgbClr val="6E6E73"/>
                      </a:gs>
                      <a:gs pos="99000">
                        <a:srgbClr val="6E6E73"/>
                      </a:gs>
                    </a:gsLst>
                    <a:lin ang="5400000" scaled="0"/>
                  </a:gradFill>
                  <a:latin typeface="Segoe UI Light"/>
                  <a:ea typeface="ＭＳ Ｐゴシック" charset="0"/>
                </a:rPr>
                <a:t>Pre-engagement meeting template</a:t>
              </a:r>
              <a:endParaRPr kumimoji="0" lang="en-US" sz="2400"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lvl="1">
                <a:spcAft>
                  <a:spcPts val="600"/>
                </a:spcAft>
                <a:defRPr/>
              </a:pPr>
              <a:r>
                <a:rPr lang="en-US" sz="1400" dirty="0">
                  <a:solidFill>
                    <a:srgbClr val="2C292A"/>
                  </a:solidFill>
                </a:rPr>
                <a:t>Introduction to the Microsoft GDPR Detailed Assessment </a:t>
              </a:r>
            </a:p>
            <a:p>
              <a:pPr lvl="1">
                <a:spcAft>
                  <a:spcPts val="600"/>
                </a:spcAft>
                <a:defRPr/>
              </a:pPr>
              <a:r>
                <a:rPr lang="en-US" sz="1400" dirty="0">
                  <a:solidFill>
                    <a:srgbClr val="2C292A"/>
                  </a:solidFill>
                </a:rPr>
                <a:t>To be used at the first on-line meeting</a:t>
              </a:r>
            </a:p>
            <a:p>
              <a:pPr lvl="1">
                <a:spcAft>
                  <a:spcPts val="600"/>
                </a:spcAft>
                <a:defRPr/>
              </a:pPr>
              <a:r>
                <a:rPr lang="en-US" sz="1400" dirty="0">
                  <a:solidFill>
                    <a:srgbClr val="2C292A"/>
                  </a:solidFill>
                </a:rPr>
                <a:t>High-level information on the GDPR</a:t>
              </a:r>
            </a:p>
            <a:p>
              <a:pPr lvl="1">
                <a:spcAft>
                  <a:spcPts val="600"/>
                </a:spcAft>
                <a:defRPr/>
              </a:pPr>
              <a:r>
                <a:rPr lang="en-US" sz="1400" dirty="0">
                  <a:solidFill>
                    <a:srgbClr val="2C292A"/>
                  </a:solidFill>
                </a:rPr>
                <a:t>Discuss time lines, allocate resources and align expectations</a:t>
              </a:r>
            </a:p>
          </p:txBody>
        </p:sp>
      </p:grpSp>
      <p:grpSp>
        <p:nvGrpSpPr>
          <p:cNvPr id="16" name="Group 15">
            <a:extLst>
              <a:ext uri="{FF2B5EF4-FFF2-40B4-BE49-F238E27FC236}">
                <a16:creationId xmlns:a16="http://schemas.microsoft.com/office/drawing/2014/main" id="{F4CA7FDC-B99B-492E-A908-69C99D576BFC}"/>
              </a:ext>
            </a:extLst>
          </p:cNvPr>
          <p:cNvGrpSpPr/>
          <p:nvPr/>
        </p:nvGrpSpPr>
        <p:grpSpPr>
          <a:xfrm>
            <a:off x="391789" y="4605414"/>
            <a:ext cx="11668210" cy="2160000"/>
            <a:chOff x="391789" y="4605414"/>
            <a:chExt cx="11668210" cy="2160000"/>
          </a:xfrm>
        </p:grpSpPr>
        <p:pic>
          <p:nvPicPr>
            <p:cNvPr id="7" name="Picture 6">
              <a:extLst>
                <a:ext uri="{FF2B5EF4-FFF2-40B4-BE49-F238E27FC236}">
                  <a16:creationId xmlns:a16="http://schemas.microsoft.com/office/drawing/2014/main" id="{8810FCF5-9024-4E7B-9D77-0DB16DA40EDB}"/>
                </a:ext>
              </a:extLst>
            </p:cNvPr>
            <p:cNvPicPr>
              <a:picLocks noChangeAspect="1"/>
            </p:cNvPicPr>
            <p:nvPr/>
          </p:nvPicPr>
          <p:blipFill>
            <a:blip r:embed="rId4"/>
            <a:stretch>
              <a:fillRect/>
            </a:stretch>
          </p:blipFill>
          <p:spPr>
            <a:xfrm>
              <a:off x="391789" y="4605414"/>
              <a:ext cx="3829591" cy="2160000"/>
            </a:xfrm>
            <a:prstGeom prst="rect">
              <a:avLst/>
            </a:prstGeom>
            <a:ln>
              <a:solidFill>
                <a:schemeClr val="bg1"/>
              </a:solidFill>
            </a:ln>
          </p:spPr>
        </p:pic>
        <p:sp>
          <p:nvSpPr>
            <p:cNvPr id="10" name="Content Placeholder 2">
              <a:extLst>
                <a:ext uri="{FF2B5EF4-FFF2-40B4-BE49-F238E27FC236}">
                  <a16:creationId xmlns:a16="http://schemas.microsoft.com/office/drawing/2014/main" id="{1FA4BD98-FB9F-496D-B5A0-ED18BB62D507}"/>
                </a:ext>
              </a:extLst>
            </p:cNvPr>
            <p:cNvSpPr txBox="1">
              <a:spLocks/>
            </p:cNvSpPr>
            <p:nvPr/>
          </p:nvSpPr>
          <p:spPr>
            <a:xfrm>
              <a:off x="6299037" y="4605414"/>
              <a:ext cx="5760962" cy="1400434"/>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lang="en-US" sz="2400" dirty="0">
                  <a:gradFill>
                    <a:gsLst>
                      <a:gs pos="1250">
                        <a:srgbClr val="6E6E73"/>
                      </a:gs>
                      <a:gs pos="99000">
                        <a:srgbClr val="6E6E73"/>
                      </a:gs>
                    </a:gsLst>
                    <a:lin ang="5400000" scaled="0"/>
                  </a:gradFill>
                  <a:latin typeface="Segoe UI Light"/>
                  <a:ea typeface="ＭＳ Ｐゴシック" charset="0"/>
                </a:rPr>
                <a:t>Close-out meeting template</a:t>
              </a:r>
              <a:endParaRPr kumimoji="0" lang="en-US" sz="2400"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lvl="1">
                <a:spcAft>
                  <a:spcPts val="600"/>
                </a:spcAft>
                <a:defRPr/>
              </a:pPr>
              <a:r>
                <a:rPr lang="en-US" sz="1400" dirty="0">
                  <a:solidFill>
                    <a:srgbClr val="2C292A"/>
                  </a:solidFill>
                </a:rPr>
                <a:t>Final presentation of findings</a:t>
              </a:r>
            </a:p>
            <a:p>
              <a:pPr lvl="1">
                <a:spcAft>
                  <a:spcPts val="600"/>
                </a:spcAft>
                <a:defRPr/>
              </a:pPr>
              <a:r>
                <a:rPr lang="en-US" sz="1400" dirty="0">
                  <a:solidFill>
                    <a:srgbClr val="2C292A"/>
                  </a:solidFill>
                </a:rPr>
                <a:t>Recommendations and actionable next steps</a:t>
              </a:r>
            </a:p>
            <a:p>
              <a:pPr lvl="1">
                <a:spcAft>
                  <a:spcPts val="600"/>
                </a:spcAft>
                <a:defRPr/>
              </a:pPr>
              <a:r>
                <a:rPr lang="en-US" sz="1400" dirty="0">
                  <a:solidFill>
                    <a:srgbClr val="2C292A"/>
                  </a:solidFill>
                </a:rPr>
                <a:t>Executive overview &amp; detailed outcome</a:t>
              </a:r>
            </a:p>
          </p:txBody>
        </p:sp>
      </p:grpSp>
      <p:grpSp>
        <p:nvGrpSpPr>
          <p:cNvPr id="18" name="Group 17">
            <a:extLst>
              <a:ext uri="{FF2B5EF4-FFF2-40B4-BE49-F238E27FC236}">
                <a16:creationId xmlns:a16="http://schemas.microsoft.com/office/drawing/2014/main" id="{BFB5FF9E-F287-4733-9685-6B901D718094}"/>
              </a:ext>
            </a:extLst>
          </p:cNvPr>
          <p:cNvGrpSpPr/>
          <p:nvPr/>
        </p:nvGrpSpPr>
        <p:grpSpPr>
          <a:xfrm>
            <a:off x="1864152" y="2821459"/>
            <a:ext cx="10195847" cy="2160000"/>
            <a:chOff x="1864152" y="2821459"/>
            <a:chExt cx="10195847" cy="2160000"/>
          </a:xfrm>
        </p:grpSpPr>
        <p:sp>
          <p:nvSpPr>
            <p:cNvPr id="9" name="Content Placeholder 2">
              <a:extLst>
                <a:ext uri="{FF2B5EF4-FFF2-40B4-BE49-F238E27FC236}">
                  <a16:creationId xmlns:a16="http://schemas.microsoft.com/office/drawing/2014/main" id="{8F454557-D54E-4CBC-AA03-7E42EB78E0F3}"/>
                </a:ext>
              </a:extLst>
            </p:cNvPr>
            <p:cNvSpPr txBox="1">
              <a:spLocks/>
            </p:cNvSpPr>
            <p:nvPr/>
          </p:nvSpPr>
          <p:spPr>
            <a:xfrm>
              <a:off x="6299037" y="2821459"/>
              <a:ext cx="5760962" cy="1735397"/>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lang="en-US" sz="2400" dirty="0">
                  <a:gradFill>
                    <a:gsLst>
                      <a:gs pos="1250">
                        <a:srgbClr val="6E6E73"/>
                      </a:gs>
                      <a:gs pos="99000">
                        <a:srgbClr val="6E6E73"/>
                      </a:gs>
                    </a:gsLst>
                    <a:lin ang="5400000" scaled="0"/>
                  </a:gradFill>
                  <a:latin typeface="Segoe UI Light"/>
                  <a:ea typeface="ＭＳ Ｐゴシック" charset="0"/>
                </a:rPr>
                <a:t>Kickoff meeting template</a:t>
              </a:r>
              <a:endParaRPr kumimoji="0" lang="en-US" sz="2400"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lvl="1">
                <a:spcAft>
                  <a:spcPts val="600"/>
                </a:spcAft>
                <a:defRPr/>
              </a:pPr>
              <a:r>
                <a:rPr lang="en-US" sz="1400" dirty="0">
                  <a:solidFill>
                    <a:srgbClr val="2C292A"/>
                  </a:solidFill>
                </a:rPr>
                <a:t>To be used at the on-site kickoff meeting</a:t>
              </a:r>
            </a:p>
            <a:p>
              <a:pPr lvl="1">
                <a:spcAft>
                  <a:spcPts val="600"/>
                </a:spcAft>
                <a:defRPr/>
              </a:pPr>
              <a:r>
                <a:rPr lang="en-US" sz="1400" dirty="0">
                  <a:solidFill>
                    <a:srgbClr val="2C292A"/>
                  </a:solidFill>
                </a:rPr>
                <a:t>Information on the GDPR</a:t>
              </a:r>
            </a:p>
            <a:p>
              <a:pPr lvl="1">
                <a:spcAft>
                  <a:spcPts val="600"/>
                </a:spcAft>
                <a:defRPr/>
              </a:pPr>
              <a:r>
                <a:rPr lang="en-US" sz="1400" dirty="0">
                  <a:solidFill>
                    <a:srgbClr val="2C292A"/>
                  </a:solidFill>
                </a:rPr>
                <a:t>Introduction to the assessment tool</a:t>
              </a:r>
            </a:p>
            <a:p>
              <a:pPr lvl="1">
                <a:spcAft>
                  <a:spcPts val="600"/>
                </a:spcAft>
                <a:defRPr/>
              </a:pPr>
              <a:r>
                <a:rPr lang="en-US" sz="1400" dirty="0">
                  <a:solidFill>
                    <a:srgbClr val="2C292A"/>
                  </a:solidFill>
                </a:rPr>
                <a:t>Confirm time lines, resources and expectations</a:t>
              </a:r>
            </a:p>
          </p:txBody>
        </p:sp>
        <p:pic>
          <p:nvPicPr>
            <p:cNvPr id="17" name="Picture 16">
              <a:extLst>
                <a:ext uri="{FF2B5EF4-FFF2-40B4-BE49-F238E27FC236}">
                  <a16:creationId xmlns:a16="http://schemas.microsoft.com/office/drawing/2014/main" id="{A90EDCA8-0021-400B-9660-6CE5E297CEC3}"/>
                </a:ext>
              </a:extLst>
            </p:cNvPr>
            <p:cNvPicPr>
              <a:picLocks noChangeAspect="1"/>
            </p:cNvPicPr>
            <p:nvPr/>
          </p:nvPicPr>
          <p:blipFill>
            <a:blip r:embed="rId5"/>
            <a:stretch>
              <a:fillRect/>
            </a:stretch>
          </p:blipFill>
          <p:spPr>
            <a:xfrm>
              <a:off x="1864152" y="2821459"/>
              <a:ext cx="3858675" cy="2160000"/>
            </a:xfrm>
            <a:prstGeom prst="rect">
              <a:avLst/>
            </a:prstGeom>
            <a:ln>
              <a:solidFill>
                <a:schemeClr val="bg1"/>
              </a:solidFill>
            </a:ln>
          </p:spPr>
        </p:pic>
      </p:grpSp>
    </p:spTree>
    <p:extLst>
      <p:ext uri="{BB962C8B-B14F-4D97-AF65-F5344CB8AC3E}">
        <p14:creationId xmlns:p14="http://schemas.microsoft.com/office/powerpoint/2010/main" val="8325704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C90C6D-42BA-4D3C-A68E-99A57C8DCFDA}"/>
              </a:ext>
            </a:extLst>
          </p:cNvPr>
          <p:cNvSpPr/>
          <p:nvPr/>
        </p:nvSpPr>
        <p:spPr bwMode="auto">
          <a:xfrm>
            <a:off x="0" y="487"/>
            <a:ext cx="6029798" cy="685751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 name="Title 1">
            <a:extLst>
              <a:ext uri="{FF2B5EF4-FFF2-40B4-BE49-F238E27FC236}">
                <a16:creationId xmlns:a16="http://schemas.microsoft.com/office/drawing/2014/main" id="{6B24E2E9-7173-4676-8D2F-E81CF0D9FEA6}"/>
              </a:ext>
            </a:extLst>
          </p:cNvPr>
          <p:cNvSpPr>
            <a:spLocks noGrp="1"/>
          </p:cNvSpPr>
          <p:nvPr>
            <p:ph type="title"/>
          </p:nvPr>
        </p:nvSpPr>
        <p:spPr/>
        <p:txBody>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Assessment tool</a:t>
            </a:r>
          </a:p>
        </p:txBody>
      </p:sp>
      <p:pic>
        <p:nvPicPr>
          <p:cNvPr id="6" name="Picture 5">
            <a:extLst>
              <a:ext uri="{FF2B5EF4-FFF2-40B4-BE49-F238E27FC236}">
                <a16:creationId xmlns:a16="http://schemas.microsoft.com/office/drawing/2014/main" id="{2B4D42E5-278B-4D5C-9B3E-CBD1C9392582}"/>
              </a:ext>
            </a:extLst>
          </p:cNvPr>
          <p:cNvPicPr>
            <a:picLocks noChangeAspect="1"/>
          </p:cNvPicPr>
          <p:nvPr/>
        </p:nvPicPr>
        <p:blipFill>
          <a:blip r:embed="rId3"/>
          <a:stretch>
            <a:fillRect/>
          </a:stretch>
        </p:blipFill>
        <p:spPr>
          <a:xfrm>
            <a:off x="720048" y="1264239"/>
            <a:ext cx="4636026" cy="2520000"/>
          </a:xfrm>
          <a:prstGeom prst="rect">
            <a:avLst/>
          </a:prstGeom>
          <a:ln>
            <a:solidFill>
              <a:schemeClr val="bg1"/>
            </a:solidFill>
          </a:ln>
        </p:spPr>
      </p:pic>
      <p:pic>
        <p:nvPicPr>
          <p:cNvPr id="7" name="Picture 6">
            <a:extLst>
              <a:ext uri="{FF2B5EF4-FFF2-40B4-BE49-F238E27FC236}">
                <a16:creationId xmlns:a16="http://schemas.microsoft.com/office/drawing/2014/main" id="{8650D692-7BD1-48D0-998D-E709CDF792A7}"/>
              </a:ext>
            </a:extLst>
          </p:cNvPr>
          <p:cNvPicPr>
            <a:picLocks noChangeAspect="1"/>
          </p:cNvPicPr>
          <p:nvPr/>
        </p:nvPicPr>
        <p:blipFill>
          <a:blip r:embed="rId4"/>
          <a:stretch>
            <a:fillRect/>
          </a:stretch>
        </p:blipFill>
        <p:spPr>
          <a:xfrm>
            <a:off x="1213569" y="4010124"/>
            <a:ext cx="3648985" cy="2520000"/>
          </a:xfrm>
          <a:prstGeom prst="rect">
            <a:avLst/>
          </a:prstGeom>
          <a:ln>
            <a:solidFill>
              <a:schemeClr val="bg1"/>
            </a:solidFill>
          </a:ln>
        </p:spPr>
      </p:pic>
      <p:sp>
        <p:nvSpPr>
          <p:cNvPr id="8" name="Content Placeholder 2">
            <a:extLst>
              <a:ext uri="{FF2B5EF4-FFF2-40B4-BE49-F238E27FC236}">
                <a16:creationId xmlns:a16="http://schemas.microsoft.com/office/drawing/2014/main" id="{D4C7ED6D-E735-4DB7-8569-A51844BE18D8}"/>
              </a:ext>
            </a:extLst>
          </p:cNvPr>
          <p:cNvSpPr txBox="1">
            <a:spLocks/>
          </p:cNvSpPr>
          <p:nvPr/>
        </p:nvSpPr>
        <p:spPr>
          <a:xfrm>
            <a:off x="6299038" y="1264239"/>
            <a:ext cx="5760962" cy="2067796"/>
          </a:xfrm>
          <a:prstGeom prst="rect">
            <a:avLst/>
          </a:prstGeom>
        </p:spPr>
        <p:txBody>
          <a:bodyPr vert="horz" wrap="square" lIns="91427" tIns="45713" rIns="91427" bIns="45713"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lang="en-US" sz="2745" dirty="0">
                <a:gradFill>
                  <a:gsLst>
                    <a:gs pos="1250">
                      <a:srgbClr val="6E6E73"/>
                    </a:gs>
                    <a:gs pos="99000">
                      <a:srgbClr val="6E6E73"/>
                    </a:gs>
                  </a:gsLst>
                  <a:lin ang="5400000" scaled="0"/>
                </a:gradFill>
                <a:latin typeface="Segoe UI Light"/>
                <a:ea typeface="ＭＳ Ｐゴシック" charset="0"/>
              </a:rPr>
              <a:t>Questionnaire </a:t>
            </a:r>
            <a:endParaRPr kumimoji="0" lang="en-US" sz="2745"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lvl="1">
              <a:spcAft>
                <a:spcPts val="600"/>
              </a:spcAft>
              <a:defRPr/>
            </a:pPr>
            <a:r>
              <a:rPr lang="en-US" sz="1600" dirty="0">
                <a:solidFill>
                  <a:srgbClr val="2C292A"/>
                </a:solidFill>
              </a:rPr>
              <a:t>Microsoft Excel workbook</a:t>
            </a:r>
          </a:p>
          <a:p>
            <a:pPr lvl="1">
              <a:spcAft>
                <a:spcPts val="600"/>
              </a:spcAft>
              <a:defRPr/>
            </a:pPr>
            <a:r>
              <a:rPr lang="en-US" sz="1600" dirty="0">
                <a:solidFill>
                  <a:srgbClr val="2C292A"/>
                </a:solidFill>
              </a:rPr>
              <a:t>150+ Yes/No questions to assess GDPR maturity</a:t>
            </a:r>
          </a:p>
          <a:p>
            <a:pPr lvl="1">
              <a:spcAft>
                <a:spcPts val="600"/>
              </a:spcAft>
              <a:defRPr/>
            </a:pPr>
            <a:r>
              <a:rPr lang="en-US" sz="1600" dirty="0">
                <a:solidFill>
                  <a:srgbClr val="2C292A"/>
                </a:solidFill>
              </a:rPr>
              <a:t>Grouped by theme and sub-scenario’s </a:t>
            </a:r>
            <a:br>
              <a:rPr lang="en-US" sz="1600" dirty="0">
                <a:solidFill>
                  <a:srgbClr val="2C292A"/>
                </a:solidFill>
              </a:rPr>
            </a:br>
            <a:r>
              <a:rPr lang="en-US" sz="1600" dirty="0">
                <a:solidFill>
                  <a:srgbClr val="2C292A"/>
                </a:solidFill>
              </a:rPr>
              <a:t>	(Discover, Manage, Protect and Report)</a:t>
            </a:r>
          </a:p>
          <a:p>
            <a:pPr lvl="1">
              <a:spcAft>
                <a:spcPts val="600"/>
              </a:spcAft>
              <a:defRPr/>
            </a:pPr>
            <a:r>
              <a:rPr lang="en-US" sz="1600" dirty="0">
                <a:solidFill>
                  <a:srgbClr val="2C292A"/>
                </a:solidFill>
              </a:rPr>
              <a:t>Reference to relevant GDPR articles</a:t>
            </a:r>
          </a:p>
        </p:txBody>
      </p:sp>
      <p:sp>
        <p:nvSpPr>
          <p:cNvPr id="9" name="Content Placeholder 2">
            <a:extLst>
              <a:ext uri="{FF2B5EF4-FFF2-40B4-BE49-F238E27FC236}">
                <a16:creationId xmlns:a16="http://schemas.microsoft.com/office/drawing/2014/main" id="{0B708C50-B20A-452B-974E-A501E33EDCF7}"/>
              </a:ext>
            </a:extLst>
          </p:cNvPr>
          <p:cNvSpPr txBox="1">
            <a:spLocks/>
          </p:cNvSpPr>
          <p:nvPr/>
        </p:nvSpPr>
        <p:spPr>
          <a:xfrm>
            <a:off x="6299038" y="4010124"/>
            <a:ext cx="5760962" cy="1705133"/>
          </a:xfrm>
          <a:prstGeom prst="rect">
            <a:avLst/>
          </a:prstGeom>
        </p:spPr>
        <p:txBody>
          <a:bodyPr vert="horz" wrap="square" lIns="91427" tIns="45713" rIns="91427" bIns="45713"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lang="en-US" sz="2745" dirty="0">
                <a:gradFill>
                  <a:gsLst>
                    <a:gs pos="1250">
                      <a:srgbClr val="6E6E73"/>
                    </a:gs>
                    <a:gs pos="99000">
                      <a:srgbClr val="6E6E73"/>
                    </a:gs>
                  </a:gsLst>
                  <a:lin ang="5400000" scaled="0"/>
                </a:gradFill>
                <a:latin typeface="Segoe UI Light"/>
                <a:ea typeface="ＭＳ Ｐゴシック" charset="0"/>
              </a:rPr>
              <a:t>Report generator – output file</a:t>
            </a:r>
            <a:endParaRPr kumimoji="0" sz="2745"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marL="0" marR="0" lvl="1" indent="0" algn="l" defTabSz="914400" rtl="0" eaLnBrk="1" fontAlgn="auto" latinLnBrk="0" hangingPunct="1">
              <a:lnSpc>
                <a:spcPct val="90000"/>
              </a:lnSpc>
              <a:spcBef>
                <a:spcPts val="50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err="1">
                <a:ln>
                  <a:noFill/>
                </a:ln>
                <a:solidFill>
                  <a:srgbClr val="2C292A"/>
                </a:solidFill>
                <a:effectLst/>
                <a:uLnTx/>
                <a:uFillTx/>
                <a:latin typeface="Segoe UI" panose="020B0502040204020203" pitchFamily="34" charset="0"/>
                <a:ea typeface="+mn-ea"/>
                <a:cs typeface="Segoe UI" panose="020B0502040204020203" pitchFamily="34" charset="0"/>
              </a:rPr>
              <a:t>PowerBI</a:t>
            </a:r>
            <a:r>
              <a:rPr kumimoji="0" lang="en-US" sz="1600" b="0" i="0" u="none" strike="noStrike" kern="1200" cap="none" spc="0" normalizeH="0" baseline="0" noProof="0" dirty="0">
                <a:ln>
                  <a:noFill/>
                </a:ln>
                <a:solidFill>
                  <a:srgbClr val="2C292A"/>
                </a:solidFill>
                <a:effectLst/>
                <a:uLnTx/>
                <a:uFillTx/>
                <a:latin typeface="Segoe UI" panose="020B0502040204020203" pitchFamily="34" charset="0"/>
                <a:ea typeface="+mn-ea"/>
                <a:cs typeface="Segoe UI" panose="020B0502040204020203" pitchFamily="34" charset="0"/>
              </a:rPr>
              <a:t> output file linked to the questionnaire</a:t>
            </a:r>
          </a:p>
          <a:p>
            <a:pPr marL="0" marR="0" lvl="1" indent="0" algn="l" defTabSz="914400" rtl="0" eaLnBrk="1" fontAlgn="auto" latinLnBrk="0" hangingPunct="1">
              <a:lnSpc>
                <a:spcPct val="90000"/>
              </a:lnSpc>
              <a:spcBef>
                <a:spcPts val="500"/>
              </a:spcBef>
              <a:spcAft>
                <a:spcPts val="600"/>
              </a:spcAft>
              <a:buClrTx/>
              <a:buSzTx/>
              <a:buFont typeface="Arial" panose="020B0604020202020204" pitchFamily="34" charset="0"/>
              <a:buNone/>
              <a:tabLst/>
              <a:defRPr/>
            </a:pPr>
            <a:r>
              <a:rPr lang="en-US" sz="1600" dirty="0">
                <a:solidFill>
                  <a:srgbClr val="2C292A"/>
                </a:solidFill>
              </a:rPr>
              <a:t>Provides high-level visualization of organization’s GDPR maturity</a:t>
            </a:r>
          </a:p>
          <a:p>
            <a:pPr marL="0" marR="0" lvl="1" indent="0" algn="l" defTabSz="914400" rtl="0" eaLnBrk="1" fontAlgn="auto" latinLnBrk="0" hangingPunct="1">
              <a:lnSpc>
                <a:spcPct val="90000"/>
              </a:lnSpc>
              <a:spcBef>
                <a:spcPts val="50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2C292A"/>
                </a:solidFill>
                <a:effectLst/>
                <a:uLnTx/>
                <a:uFillTx/>
                <a:latin typeface="Segoe UI" panose="020B0502040204020203" pitchFamily="34" charset="0"/>
                <a:ea typeface="+mn-ea"/>
                <a:cs typeface="Segoe UI" panose="020B0502040204020203" pitchFamily="34" charset="0"/>
              </a:rPr>
              <a:t>Generates recommendations to improve maturity per theme</a:t>
            </a:r>
          </a:p>
        </p:txBody>
      </p:sp>
    </p:spTree>
    <p:extLst>
      <p:ext uri="{BB962C8B-B14F-4D97-AF65-F5344CB8AC3E}">
        <p14:creationId xmlns:p14="http://schemas.microsoft.com/office/powerpoint/2010/main" val="13406072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E8FB-121E-4B39-B5B2-5C28B4EA0730}"/>
              </a:ext>
            </a:extLst>
          </p:cNvPr>
          <p:cNvSpPr>
            <a:spLocks noGrp="1"/>
          </p:cNvSpPr>
          <p:nvPr>
            <p:ph type="title"/>
          </p:nvPr>
        </p:nvSpPr>
        <p:spPr/>
        <p:txBody>
          <a:bodyPr/>
          <a:lstStyle/>
          <a:p>
            <a:r>
              <a:rPr lang="en-US" sz="4000" spc="-100" dirty="0">
                <a:ln w="3175">
                  <a:noFill/>
                </a:ln>
                <a:solidFill>
                  <a:srgbClr val="6E6E73"/>
                </a:solidFill>
                <a:latin typeface="Segoe UI Light"/>
                <a:ea typeface="ＭＳ Ｐゴシック" charset="0"/>
                <a:cs typeface="Segoe UI" pitchFamily="34" charset="0"/>
              </a:rPr>
              <a:t>Compliance Manager integration</a:t>
            </a:r>
          </a:p>
        </p:txBody>
      </p:sp>
      <p:pic>
        <p:nvPicPr>
          <p:cNvPr id="5" name="Picture 4">
            <a:extLst>
              <a:ext uri="{FF2B5EF4-FFF2-40B4-BE49-F238E27FC236}">
                <a16:creationId xmlns:a16="http://schemas.microsoft.com/office/drawing/2014/main" id="{7E4BD4D5-859C-4CCE-8D11-34629C707729}"/>
              </a:ext>
            </a:extLst>
          </p:cNvPr>
          <p:cNvPicPr>
            <a:picLocks noChangeAspect="1"/>
          </p:cNvPicPr>
          <p:nvPr/>
        </p:nvPicPr>
        <p:blipFill>
          <a:blip r:embed="rId3"/>
          <a:stretch>
            <a:fillRect/>
          </a:stretch>
        </p:blipFill>
        <p:spPr>
          <a:xfrm>
            <a:off x="377231" y="2138798"/>
            <a:ext cx="7020000" cy="3048215"/>
          </a:xfrm>
          <a:prstGeom prst="rect">
            <a:avLst/>
          </a:prstGeom>
          <a:ln>
            <a:solidFill>
              <a:schemeClr val="accent1"/>
            </a:solidFill>
          </a:ln>
        </p:spPr>
      </p:pic>
      <p:sp>
        <p:nvSpPr>
          <p:cNvPr id="3" name="Content Placeholder 3">
            <a:extLst>
              <a:ext uri="{FF2B5EF4-FFF2-40B4-BE49-F238E27FC236}">
                <a16:creationId xmlns:a16="http://schemas.microsoft.com/office/drawing/2014/main" id="{2783D2DF-E455-46E8-B471-CFE6F846C0D9}"/>
              </a:ext>
            </a:extLst>
          </p:cNvPr>
          <p:cNvSpPr txBox="1">
            <a:spLocks/>
          </p:cNvSpPr>
          <p:nvPr/>
        </p:nvSpPr>
        <p:spPr>
          <a:xfrm>
            <a:off x="7897224" y="1101275"/>
            <a:ext cx="4152937" cy="5480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GDPR article references</a:t>
            </a:r>
          </a:p>
          <a:p>
            <a:pPr marL="457200" lvl="1" indent="0">
              <a:buClr>
                <a:schemeClr val="accent1"/>
              </a:buClr>
              <a:buNone/>
            </a:pPr>
            <a:r>
              <a:rPr lang="en-US" sz="1800" dirty="0">
                <a:solidFill>
                  <a:srgbClr val="707075"/>
                </a:solidFill>
                <a:latin typeface="+mj-lt"/>
              </a:rPr>
              <a:t>Every sub-scenario provides statutory references to relevant GDPR articles</a:t>
            </a:r>
          </a:p>
          <a:p>
            <a:pPr marL="457200" lvl="1" indent="0">
              <a:buClr>
                <a:schemeClr val="accent1"/>
              </a:buClr>
              <a:buNone/>
            </a:pPr>
            <a:r>
              <a:rPr lang="en-US" sz="1800" dirty="0">
                <a:solidFill>
                  <a:srgbClr val="707075"/>
                </a:solidFill>
                <a:latin typeface="+mj-lt"/>
              </a:rPr>
              <a:t>Per article links to relevant Compliance Manager controls</a:t>
            </a:r>
          </a:p>
          <a:p>
            <a:pPr marL="0" indent="0">
              <a:buClr>
                <a:schemeClr val="accent1"/>
              </a:buClr>
              <a:buNone/>
            </a:pPr>
            <a:r>
              <a:rPr lang="en-US" sz="2400" dirty="0">
                <a:gradFill>
                  <a:gsLst>
                    <a:gs pos="1250">
                      <a:srgbClr val="6E6E73"/>
                    </a:gs>
                    <a:gs pos="99000">
                      <a:srgbClr val="6E6E73"/>
                    </a:gs>
                  </a:gsLst>
                  <a:lin ang="5400000" scaled="0"/>
                </a:gradFill>
                <a:latin typeface="Segoe UI Light"/>
                <a:ea typeface="ＭＳ Ｐゴシック" charset="0"/>
              </a:rPr>
              <a:t>Compliance Manager </a:t>
            </a:r>
          </a:p>
          <a:p>
            <a:pPr marL="457200" lvl="1" indent="0">
              <a:buClr>
                <a:schemeClr val="accent1"/>
              </a:buClr>
              <a:buNone/>
            </a:pPr>
            <a:r>
              <a:rPr lang="en-US" sz="1800" dirty="0">
                <a:solidFill>
                  <a:srgbClr val="707075"/>
                </a:solidFill>
                <a:latin typeface="+mj-lt"/>
              </a:rPr>
              <a:t>Real-time assessment of the GDPR compliance posture for customers assets in the Microsoft cloud</a:t>
            </a:r>
          </a:p>
          <a:p>
            <a:pPr marL="457200" lvl="1" indent="0">
              <a:buClr>
                <a:schemeClr val="accent1"/>
              </a:buClr>
              <a:buNone/>
            </a:pPr>
            <a:r>
              <a:rPr lang="en-US" sz="1800" dirty="0">
                <a:solidFill>
                  <a:srgbClr val="707075"/>
                </a:solidFill>
                <a:latin typeface="+mj-lt"/>
              </a:rPr>
              <a:t>Actionable insights into both customer’s and Microsoft’s responsibility to meet compliance standards</a:t>
            </a:r>
          </a:p>
          <a:p>
            <a:pPr marL="457200" lvl="1" indent="0">
              <a:buClr>
                <a:schemeClr val="accent1"/>
              </a:buClr>
              <a:buNone/>
            </a:pPr>
            <a:r>
              <a:rPr lang="en-US" sz="1800" dirty="0">
                <a:solidFill>
                  <a:srgbClr val="707075"/>
                </a:solidFill>
                <a:latin typeface="+mj-lt"/>
              </a:rPr>
              <a:t>Documented customer actions</a:t>
            </a:r>
          </a:p>
          <a:p>
            <a:pPr marL="457200" lvl="1" indent="0">
              <a:buClr>
                <a:schemeClr val="accent1"/>
              </a:buClr>
              <a:buNone/>
            </a:pPr>
            <a:r>
              <a:rPr lang="en-US" sz="1800" dirty="0">
                <a:solidFill>
                  <a:srgbClr val="707075"/>
                </a:solidFill>
                <a:latin typeface="+mj-lt"/>
              </a:rPr>
              <a:t>Task delegation and assignment</a:t>
            </a:r>
          </a:p>
          <a:p>
            <a:pPr marL="457200" lvl="1" indent="0">
              <a:buClr>
                <a:schemeClr val="accent1"/>
              </a:buClr>
              <a:buNone/>
            </a:pPr>
            <a:r>
              <a:rPr lang="en-US" sz="1800" dirty="0">
                <a:solidFill>
                  <a:srgbClr val="707075"/>
                </a:solidFill>
                <a:latin typeface="+mj-lt"/>
              </a:rPr>
              <a:t>Tracking and evidence gathering</a:t>
            </a:r>
          </a:p>
          <a:p>
            <a:pPr marL="457200" lvl="1" indent="0">
              <a:buClr>
                <a:schemeClr val="accent1"/>
              </a:buClr>
              <a:buNone/>
            </a:pPr>
            <a:endParaRPr lang="en-US" sz="2000" dirty="0">
              <a:solidFill>
                <a:srgbClr val="707075"/>
              </a:solidFill>
              <a:latin typeface="+mj-lt"/>
            </a:endParaRPr>
          </a:p>
          <a:p>
            <a:pPr marL="457200" lvl="1" indent="0">
              <a:buClr>
                <a:schemeClr val="accent1"/>
              </a:buClr>
              <a:buNone/>
            </a:pPr>
            <a:endParaRPr lang="en-US" sz="2000" dirty="0">
              <a:solidFill>
                <a:srgbClr val="707075"/>
              </a:solidFill>
              <a:latin typeface="+mj-lt"/>
            </a:endParaRPr>
          </a:p>
          <a:p>
            <a:pPr marL="342900" indent="-342900">
              <a:buClr>
                <a:schemeClr val="accent1"/>
              </a:buClr>
              <a:buFont typeface="Segoe UI Symbol" panose="020B0502040204020203" pitchFamily="34" charset="0"/>
              <a:buChar char="▶"/>
            </a:pPr>
            <a:endParaRPr lang="en-US" sz="2400" dirty="0">
              <a:latin typeface="+mj-lt"/>
            </a:endParaRPr>
          </a:p>
        </p:txBody>
      </p:sp>
      <p:pic>
        <p:nvPicPr>
          <p:cNvPr id="6" name="Picture 5">
            <a:extLst>
              <a:ext uri="{FF2B5EF4-FFF2-40B4-BE49-F238E27FC236}">
                <a16:creationId xmlns:a16="http://schemas.microsoft.com/office/drawing/2014/main" id="{A02B646D-6995-41ED-B519-C7899E59C9E0}"/>
              </a:ext>
            </a:extLst>
          </p:cNvPr>
          <p:cNvPicPr>
            <a:picLocks noChangeAspect="1"/>
          </p:cNvPicPr>
          <p:nvPr/>
        </p:nvPicPr>
        <p:blipFill>
          <a:blip r:embed="rId4"/>
          <a:stretch>
            <a:fillRect/>
          </a:stretch>
        </p:blipFill>
        <p:spPr>
          <a:xfrm>
            <a:off x="3436972" y="3644981"/>
            <a:ext cx="4847276" cy="2952207"/>
          </a:xfrm>
          <a:prstGeom prst="rect">
            <a:avLst/>
          </a:prstGeom>
          <a:ln>
            <a:solidFill>
              <a:schemeClr val="accent1"/>
            </a:solidFill>
          </a:ln>
        </p:spPr>
      </p:pic>
      <p:pic>
        <p:nvPicPr>
          <p:cNvPr id="7" name="Picture 6">
            <a:extLst>
              <a:ext uri="{FF2B5EF4-FFF2-40B4-BE49-F238E27FC236}">
                <a16:creationId xmlns:a16="http://schemas.microsoft.com/office/drawing/2014/main" id="{6E9ED45C-F1E8-43A7-8EDA-42BB5E320C32}"/>
              </a:ext>
            </a:extLst>
          </p:cNvPr>
          <p:cNvPicPr>
            <a:picLocks noChangeAspect="1"/>
          </p:cNvPicPr>
          <p:nvPr/>
        </p:nvPicPr>
        <p:blipFill>
          <a:blip r:embed="rId5"/>
          <a:stretch>
            <a:fillRect/>
          </a:stretch>
        </p:blipFill>
        <p:spPr>
          <a:xfrm>
            <a:off x="377231" y="1116276"/>
            <a:ext cx="7020000" cy="878379"/>
          </a:xfrm>
          <a:prstGeom prst="rect">
            <a:avLst/>
          </a:prstGeom>
          <a:ln>
            <a:solidFill>
              <a:schemeClr val="accent1"/>
            </a:solidFill>
          </a:ln>
        </p:spPr>
      </p:pic>
      <p:grpSp>
        <p:nvGrpSpPr>
          <p:cNvPr id="8" name="Group 7">
            <a:extLst>
              <a:ext uri="{FF2B5EF4-FFF2-40B4-BE49-F238E27FC236}">
                <a16:creationId xmlns:a16="http://schemas.microsoft.com/office/drawing/2014/main" id="{B1FD2D7C-FAEB-45C7-8441-14DD9E47BAAD}"/>
              </a:ext>
            </a:extLst>
          </p:cNvPr>
          <p:cNvGrpSpPr/>
          <p:nvPr/>
        </p:nvGrpSpPr>
        <p:grpSpPr>
          <a:xfrm>
            <a:off x="10404657" y="488"/>
            <a:ext cx="1786476" cy="1955102"/>
            <a:chOff x="10404657" y="488"/>
            <a:chExt cx="1786476" cy="1955102"/>
          </a:xfrm>
        </p:grpSpPr>
        <p:sp>
          <p:nvSpPr>
            <p:cNvPr id="9" name="Diagonal Stripe 8">
              <a:extLst>
                <a:ext uri="{FF2B5EF4-FFF2-40B4-BE49-F238E27FC236}">
                  <a16:creationId xmlns:a16="http://schemas.microsoft.com/office/drawing/2014/main" id="{C071E2A4-3E26-4A4F-9A5D-612562664DA7}"/>
                </a:ext>
              </a:extLst>
            </p:cNvPr>
            <p:cNvSpPr/>
            <p:nvPr/>
          </p:nvSpPr>
          <p:spPr bwMode="auto">
            <a:xfrm rot="5400000">
              <a:off x="10320344" y="84801"/>
              <a:ext cx="1955102" cy="1786476"/>
            </a:xfrm>
            <a:prstGeom prst="diagStrip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marL="0" marR="0" lvl="0" indent="0" algn="ctr" defTabSz="913924" rtl="0" eaLnBrk="1" fontAlgn="base" latinLnBrk="0" hangingPunct="1">
                <a:lnSpc>
                  <a:spcPct val="100000"/>
                </a:lnSpc>
                <a:spcBef>
                  <a:spcPct val="0"/>
                </a:spcBef>
                <a:spcAft>
                  <a:spcPct val="0"/>
                </a:spcAft>
                <a:buClrTx/>
                <a:buSzTx/>
                <a:buFontTx/>
                <a:buNone/>
                <a:tabLst/>
                <a:defRPr/>
              </a:pPr>
              <a:endParaRPr kumimoji="0" lang="de-AT" sz="22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5178FE20-8D99-4E54-9F8D-4E34925591B2}"/>
                </a:ext>
              </a:extLst>
            </p:cNvPr>
            <p:cNvSpPr txBox="1"/>
            <p:nvPr/>
          </p:nvSpPr>
          <p:spPr>
            <a:xfrm rot="2775944">
              <a:off x="10887496" y="329675"/>
              <a:ext cx="1235275" cy="724173"/>
            </a:xfrm>
            <a:prstGeom prst="rect">
              <a:avLst/>
            </a:prstGeom>
            <a:noFill/>
          </p:spPr>
          <p:txBody>
            <a:bodyPr wrap="non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2353" b="1" i="0" u="none" strike="noStrike" kern="1200" cap="none" spc="-70" normalizeH="0" baseline="0" noProof="0" dirty="0">
                  <a:ln>
                    <a:noFill/>
                  </a:ln>
                  <a:solidFill>
                    <a:srgbClr val="F1EFED"/>
                  </a:solidFill>
                  <a:effectLst/>
                  <a:uLnTx/>
                  <a:uFillTx/>
                  <a:latin typeface="Segoe UI"/>
                  <a:ea typeface="+mn-ea"/>
                  <a:cs typeface="+mn-cs"/>
                </a:rPr>
                <a:t>Optional </a:t>
              </a:r>
              <a:br>
                <a:rPr kumimoji="0" lang="en-US" sz="2353" b="1" i="0" u="none" strike="noStrike" kern="1200" cap="none" spc="-70" normalizeH="0" baseline="0" noProof="0" dirty="0">
                  <a:ln>
                    <a:noFill/>
                  </a:ln>
                  <a:solidFill>
                    <a:srgbClr val="F1EFED"/>
                  </a:solidFill>
                  <a:effectLst/>
                  <a:uLnTx/>
                  <a:uFillTx/>
                  <a:latin typeface="Segoe UI"/>
                  <a:ea typeface="+mn-ea"/>
                  <a:cs typeface="+mn-cs"/>
                </a:rPr>
              </a:br>
              <a:r>
                <a:rPr kumimoji="0" lang="en-US" sz="2353" b="1" i="0" u="none" strike="noStrike" kern="1200" cap="none" spc="-70" normalizeH="0" baseline="0" noProof="0" dirty="0">
                  <a:ln>
                    <a:noFill/>
                  </a:ln>
                  <a:solidFill>
                    <a:srgbClr val="F1EFED"/>
                  </a:solidFill>
                  <a:effectLst/>
                  <a:uLnTx/>
                  <a:uFillTx/>
                  <a:latin typeface="Segoe UI"/>
                  <a:ea typeface="+mn-ea"/>
                  <a:cs typeface="+mn-cs"/>
                </a:rPr>
                <a:t>activity</a:t>
              </a:r>
              <a:endParaRPr kumimoji="0" lang="de-AT" sz="2353" b="1" i="0" u="none" strike="noStrike" kern="1200" cap="none" spc="-70" normalizeH="0" baseline="0" noProof="0" dirty="0">
                <a:ln>
                  <a:noFill/>
                </a:ln>
                <a:solidFill>
                  <a:srgbClr val="F1EFED"/>
                </a:solidFill>
                <a:effectLst/>
                <a:uLnTx/>
                <a:uFillTx/>
                <a:latin typeface="Segoe UI"/>
                <a:ea typeface="+mn-ea"/>
                <a:cs typeface="+mn-cs"/>
              </a:endParaRPr>
            </a:p>
          </p:txBody>
        </p:sp>
      </p:grpSp>
    </p:spTree>
    <p:extLst>
      <p:ext uri="{BB962C8B-B14F-4D97-AF65-F5344CB8AC3E}">
        <p14:creationId xmlns:p14="http://schemas.microsoft.com/office/powerpoint/2010/main" val="26073716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E87EFD-4E20-44F3-B516-BCFF2FD3109B}"/>
              </a:ext>
            </a:extLst>
          </p:cNvPr>
          <p:cNvSpPr>
            <a:spLocks noGrp="1"/>
          </p:cNvSpPr>
          <p:nvPr>
            <p:ph type="title"/>
          </p:nvPr>
        </p:nvSpPr>
        <p:spPr>
          <a:xfrm>
            <a:off x="269240" y="1186356"/>
            <a:ext cx="10240264" cy="1162178"/>
          </a:xfrm>
        </p:spPr>
        <p:txBody>
          <a:bodyPr/>
          <a:lstStyle/>
          <a:p>
            <a:r>
              <a:rPr lang="en-US" dirty="0"/>
              <a:t>Demo</a:t>
            </a:r>
          </a:p>
        </p:txBody>
      </p:sp>
      <p:sp>
        <p:nvSpPr>
          <p:cNvPr id="2" name="Text Placeholder 1">
            <a:extLst>
              <a:ext uri="{FF2B5EF4-FFF2-40B4-BE49-F238E27FC236}">
                <a16:creationId xmlns:a16="http://schemas.microsoft.com/office/drawing/2014/main" id="{D4663633-9131-4F64-88F0-12D528232BF3}"/>
              </a:ext>
            </a:extLst>
          </p:cNvPr>
          <p:cNvSpPr>
            <a:spLocks noGrp="1"/>
          </p:cNvSpPr>
          <p:nvPr>
            <p:ph type="body" sz="quarter" idx="12"/>
          </p:nvPr>
        </p:nvSpPr>
        <p:spPr>
          <a:xfrm>
            <a:off x="269240" y="3877277"/>
            <a:ext cx="11617960" cy="1164421"/>
          </a:xfrm>
        </p:spPr>
        <p:txBody>
          <a:bodyPr/>
          <a:lstStyle/>
          <a:p>
            <a:r>
              <a:rPr lang="en-US" dirty="0"/>
              <a:t>GDPR Detailed Assessment Tool with Compliance Manager integration</a:t>
            </a:r>
          </a:p>
        </p:txBody>
      </p:sp>
    </p:spTree>
    <p:extLst>
      <p:ext uri="{BB962C8B-B14F-4D97-AF65-F5344CB8AC3E}">
        <p14:creationId xmlns:p14="http://schemas.microsoft.com/office/powerpoint/2010/main" val="756525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mj-lt"/>
              </a:rPr>
              <a:t>Engagement overview</a:t>
            </a:r>
            <a:endParaRPr lang="de-AT" sz="4400" dirty="0">
              <a:latin typeface="+mj-lt"/>
            </a:endParaRPr>
          </a:p>
        </p:txBody>
      </p:sp>
    </p:spTree>
    <p:extLst>
      <p:ext uri="{BB962C8B-B14F-4D97-AF65-F5344CB8AC3E}">
        <p14:creationId xmlns:p14="http://schemas.microsoft.com/office/powerpoint/2010/main" val="389501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029EED9-0C9C-43B4-85F7-DDDF7D3925C7}"/>
              </a:ext>
            </a:extLst>
          </p:cNvPr>
          <p:cNvGrpSpPr/>
          <p:nvPr/>
        </p:nvGrpSpPr>
        <p:grpSpPr>
          <a:xfrm>
            <a:off x="397166" y="1101274"/>
            <a:ext cx="10285805" cy="5234868"/>
            <a:chOff x="64655" y="1101274"/>
            <a:chExt cx="10285805" cy="5234868"/>
          </a:xfrm>
          <a:solidFill>
            <a:schemeClr val="accent5"/>
          </a:solidFill>
        </p:grpSpPr>
        <p:sp>
          <p:nvSpPr>
            <p:cNvPr id="10" name="Rectangle 9">
              <a:extLst>
                <a:ext uri="{FF2B5EF4-FFF2-40B4-BE49-F238E27FC236}">
                  <a16:creationId xmlns:a16="http://schemas.microsoft.com/office/drawing/2014/main" id="{39652967-D171-4412-86BE-B3E3E53D5DBC}"/>
                </a:ext>
              </a:extLst>
            </p:cNvPr>
            <p:cNvSpPr/>
            <p:nvPr/>
          </p:nvSpPr>
          <p:spPr>
            <a:xfrm>
              <a:off x="64655" y="1101275"/>
              <a:ext cx="3380509" cy="52348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tIns="216000" rtlCol="0" anchor="t"/>
            <a:lstStyle/>
            <a:p>
              <a:pPr algn="ctr"/>
              <a:r>
                <a:rPr lang="en-US" sz="2400" dirty="0">
                  <a:latin typeface="Segoe UI" panose="020B0502040204020203" pitchFamily="34" charset="0"/>
                  <a:cs typeface="Segoe UI" panose="020B0502040204020203" pitchFamily="34" charset="0"/>
                </a:rPr>
                <a:t>Prepare to go on-site</a:t>
              </a:r>
            </a:p>
          </p:txBody>
        </p:sp>
        <p:sp>
          <p:nvSpPr>
            <p:cNvPr id="9" name="Rectangle 8">
              <a:extLst>
                <a:ext uri="{FF2B5EF4-FFF2-40B4-BE49-F238E27FC236}">
                  <a16:creationId xmlns:a16="http://schemas.microsoft.com/office/drawing/2014/main" id="{8D60BC8D-12F9-4695-949A-5C54A9DB3C20}"/>
                </a:ext>
              </a:extLst>
            </p:cNvPr>
            <p:cNvSpPr/>
            <p:nvPr/>
          </p:nvSpPr>
          <p:spPr>
            <a:xfrm>
              <a:off x="3517302" y="1101275"/>
              <a:ext cx="3380509" cy="52348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tIns="216000" rtlCol="0" anchor="t"/>
            <a:lstStyle/>
            <a:p>
              <a:pPr algn="ctr"/>
              <a:r>
                <a:rPr lang="en-US" sz="2400" dirty="0">
                  <a:latin typeface="Segoe UI" panose="020B0502040204020203" pitchFamily="34" charset="0"/>
                  <a:cs typeface="Segoe UI" panose="020B0502040204020203" pitchFamily="34" charset="0"/>
                </a:rPr>
                <a:t>Assess and Analyze</a:t>
              </a:r>
            </a:p>
          </p:txBody>
        </p:sp>
        <p:sp>
          <p:nvSpPr>
            <p:cNvPr id="12" name="Rectangle 11">
              <a:extLst>
                <a:ext uri="{FF2B5EF4-FFF2-40B4-BE49-F238E27FC236}">
                  <a16:creationId xmlns:a16="http://schemas.microsoft.com/office/drawing/2014/main" id="{9E36EF1F-A409-4B54-B5BC-BBD405072795}"/>
                </a:ext>
              </a:extLst>
            </p:cNvPr>
            <p:cNvSpPr/>
            <p:nvPr/>
          </p:nvSpPr>
          <p:spPr>
            <a:xfrm>
              <a:off x="6969951" y="1101274"/>
              <a:ext cx="3380509" cy="52348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tIns="216000" rtlCol="0" anchor="t"/>
            <a:lstStyle/>
            <a:p>
              <a:pPr algn="ctr"/>
              <a:r>
                <a:rPr lang="en-US" sz="2400" dirty="0">
                  <a:latin typeface="Segoe UI" panose="020B0502040204020203" pitchFamily="34" charset="0"/>
                  <a:cs typeface="Segoe UI" panose="020B0502040204020203" pitchFamily="34" charset="0"/>
                </a:rPr>
                <a:t>Present and advise</a:t>
              </a:r>
            </a:p>
          </p:txBody>
        </p:sp>
      </p:grpSp>
      <p:sp>
        <p:nvSpPr>
          <p:cNvPr id="6" name="Title 5">
            <a:extLst>
              <a:ext uri="{FF2B5EF4-FFF2-40B4-BE49-F238E27FC236}">
                <a16:creationId xmlns:a16="http://schemas.microsoft.com/office/drawing/2014/main" id="{766033DE-D36E-47EB-8B77-D350E43E2DEC}"/>
              </a:ext>
            </a:extLst>
          </p:cNvPr>
          <p:cNvSpPr>
            <a:spLocks noGrp="1"/>
          </p:cNvSpPr>
          <p:nvPr>
            <p:ph type="title"/>
          </p:nvPr>
        </p:nvSpPr>
        <p:spPr>
          <a:xfrm>
            <a:off x="269240" y="294378"/>
            <a:ext cx="11655840" cy="806897"/>
          </a:xfrm>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3-step approach</a:t>
            </a:r>
          </a:p>
        </p:txBody>
      </p:sp>
      <p:sp>
        <p:nvSpPr>
          <p:cNvPr id="4" name="TextBox 3">
            <a:extLst>
              <a:ext uri="{FF2B5EF4-FFF2-40B4-BE49-F238E27FC236}">
                <a16:creationId xmlns:a16="http://schemas.microsoft.com/office/drawing/2014/main" id="{29140386-82B7-4E10-B3B1-AA07F27D0BB2}"/>
              </a:ext>
            </a:extLst>
          </p:cNvPr>
          <p:cNvSpPr txBox="1"/>
          <p:nvPr/>
        </p:nvSpPr>
        <p:spPr>
          <a:xfrm>
            <a:off x="397166" y="4971201"/>
            <a:ext cx="338050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On-line meeting with key stakeholder</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Introduce the engagement</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Define the timelines</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Identify the resources (responders)</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Align expectations</a:t>
            </a:r>
          </a:p>
        </p:txBody>
      </p:sp>
      <p:sp>
        <p:nvSpPr>
          <p:cNvPr id="13" name="TextBox 12">
            <a:extLst>
              <a:ext uri="{FF2B5EF4-FFF2-40B4-BE49-F238E27FC236}">
                <a16:creationId xmlns:a16="http://schemas.microsoft.com/office/drawing/2014/main" id="{536F5AE2-67E1-407D-9B34-EA1D3FF21737}"/>
              </a:ext>
            </a:extLst>
          </p:cNvPr>
          <p:cNvSpPr txBox="1"/>
          <p:nvPr/>
        </p:nvSpPr>
        <p:spPr>
          <a:xfrm>
            <a:off x="3849813" y="4971201"/>
            <a:ext cx="338050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On-site workshop</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Short kick-off meeting to confirm expectations</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Complete the questionnaire </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Analysis and write-up of findings</a:t>
            </a:r>
          </a:p>
        </p:txBody>
      </p:sp>
      <p:sp>
        <p:nvSpPr>
          <p:cNvPr id="14" name="TextBox 13">
            <a:extLst>
              <a:ext uri="{FF2B5EF4-FFF2-40B4-BE49-F238E27FC236}">
                <a16:creationId xmlns:a16="http://schemas.microsoft.com/office/drawing/2014/main" id="{387C76FB-B69E-4720-BB26-879652EC7705}"/>
              </a:ext>
            </a:extLst>
          </p:cNvPr>
          <p:cNvSpPr txBox="1"/>
          <p:nvPr/>
        </p:nvSpPr>
        <p:spPr>
          <a:xfrm>
            <a:off x="7302462" y="4971200"/>
            <a:ext cx="338050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On-site meeting</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Presentation of findings</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Define actionable next steps</a:t>
            </a:r>
          </a:p>
          <a:p>
            <a:pPr marL="285750" indent="-285750">
              <a:buFont typeface="Arial" panose="020B0604020202020204" pitchFamily="34" charset="0"/>
              <a:buChar char="•"/>
            </a:pPr>
            <a:r>
              <a:rPr lang="en-US" sz="1400" dirty="0">
                <a:solidFill>
                  <a:schemeClr val="bg1"/>
                </a:solidFill>
                <a:latin typeface="Segoe UI Light" panose="020B0502040204020203" pitchFamily="34" charset="0"/>
                <a:cs typeface="Segoe UI Light" panose="020B0502040204020203" pitchFamily="34" charset="0"/>
              </a:rPr>
              <a:t>Agree on roadmap</a:t>
            </a:r>
          </a:p>
        </p:txBody>
      </p:sp>
      <p:pic>
        <p:nvPicPr>
          <p:cNvPr id="7" name="Picture 6">
            <a:extLst>
              <a:ext uri="{FF2B5EF4-FFF2-40B4-BE49-F238E27FC236}">
                <a16:creationId xmlns:a16="http://schemas.microsoft.com/office/drawing/2014/main" id="{67F61775-499B-4627-AEE5-9225171B16D9}"/>
              </a:ext>
            </a:extLst>
          </p:cNvPr>
          <p:cNvPicPr>
            <a:picLocks noChangeAspect="1"/>
          </p:cNvPicPr>
          <p:nvPr/>
        </p:nvPicPr>
        <p:blipFill>
          <a:blip r:embed="rId3"/>
          <a:stretch>
            <a:fillRect/>
          </a:stretch>
        </p:blipFill>
        <p:spPr>
          <a:xfrm>
            <a:off x="703625" y="1879424"/>
            <a:ext cx="9736236" cy="3001614"/>
          </a:xfrm>
          <a:prstGeom prst="rect">
            <a:avLst/>
          </a:prstGeom>
        </p:spPr>
      </p:pic>
    </p:spTree>
    <p:extLst>
      <p:ext uri="{BB962C8B-B14F-4D97-AF65-F5344CB8AC3E}">
        <p14:creationId xmlns:p14="http://schemas.microsoft.com/office/powerpoint/2010/main" val="38756201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Timelines, duration and effort</a:t>
            </a:r>
            <a:endParaRPr lang="nl-NL" sz="4000" spc="-100" dirty="0">
              <a:ln w="3175">
                <a:noFill/>
              </a:ln>
              <a:solidFill>
                <a:srgbClr val="6E6E73"/>
              </a:solidFill>
              <a:latin typeface="Segoe UI Light"/>
              <a:ea typeface="ＭＳ Ｐゴシック" charset="0"/>
              <a:cs typeface="Segoe UI" pitchFamily="34" charset="0"/>
            </a:endParaRPr>
          </a:p>
        </p:txBody>
      </p:sp>
      <p:cxnSp>
        <p:nvCxnSpPr>
          <p:cNvPr id="38" name="Straight Connector 37"/>
          <p:cNvCxnSpPr/>
          <p:nvPr/>
        </p:nvCxnSpPr>
        <p:spPr>
          <a:xfrm>
            <a:off x="478104" y="4553450"/>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99310" y="4538744"/>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D03D3BF-F8A1-426D-9DAA-E4169D12EFC2}"/>
              </a:ext>
            </a:extLst>
          </p:cNvPr>
          <p:cNvSpPr/>
          <p:nvPr/>
        </p:nvSpPr>
        <p:spPr>
          <a:xfrm>
            <a:off x="482774" y="4083609"/>
            <a:ext cx="2520000" cy="515484"/>
          </a:xfrm>
          <a:prstGeom prst="rect">
            <a:avLst/>
          </a:prstGeom>
          <a:solidFill>
            <a:schemeClr val="accent5">
              <a:lumMod val="75000"/>
            </a:schemeClr>
          </a:solidFill>
          <a:ln w="12700" cap="flat">
            <a:noFill/>
            <a:miter lim="400000"/>
          </a:ln>
          <a:effectLst/>
        </p:spPr>
        <p:txBody>
          <a:bodyPr wrap="square" lIns="45719" tIns="45719" rIns="45719" bIns="45719" numCol="1"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3B8EAE77-FAAA-450C-AD57-3A44CBAFC1F9}"/>
              </a:ext>
            </a:extLst>
          </p:cNvPr>
          <p:cNvSpPr/>
          <p:nvPr/>
        </p:nvSpPr>
        <p:spPr>
          <a:xfrm>
            <a:off x="3002774" y="4083609"/>
            <a:ext cx="2520000" cy="515484"/>
          </a:xfrm>
          <a:prstGeom prst="rect">
            <a:avLst/>
          </a:prstGeom>
          <a:solidFill>
            <a:schemeClr val="accent6"/>
          </a:solidFill>
          <a:ln w="12700" cap="flat">
            <a:noFill/>
            <a:miter lim="400000"/>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30" name="Picture 29">
            <a:extLst>
              <a:ext uri="{FF2B5EF4-FFF2-40B4-BE49-F238E27FC236}">
                <a16:creationId xmlns:a16="http://schemas.microsoft.com/office/drawing/2014/main" id="{E7615A40-0EF2-47D3-805A-36B3307C156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2503" y="4150818"/>
            <a:ext cx="452515" cy="381065"/>
          </a:xfrm>
          <a:prstGeom prst="rect">
            <a:avLst/>
          </a:prstGeom>
        </p:spPr>
      </p:pic>
      <p:pic>
        <p:nvPicPr>
          <p:cNvPr id="33" name="Picture 32">
            <a:extLst>
              <a:ext uri="{FF2B5EF4-FFF2-40B4-BE49-F238E27FC236}">
                <a16:creationId xmlns:a16="http://schemas.microsoft.com/office/drawing/2014/main" id="{95F9BF42-D89A-47F6-9BD3-F86ABD1EDC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052503" y="4150818"/>
            <a:ext cx="269962" cy="337452"/>
          </a:xfrm>
          <a:prstGeom prst="rect">
            <a:avLst/>
          </a:prstGeom>
        </p:spPr>
      </p:pic>
      <p:sp>
        <p:nvSpPr>
          <p:cNvPr id="11" name="Rectangle 10">
            <a:extLst>
              <a:ext uri="{FF2B5EF4-FFF2-40B4-BE49-F238E27FC236}">
                <a16:creationId xmlns:a16="http://schemas.microsoft.com/office/drawing/2014/main" id="{C60A23B2-C0D4-43E8-8FE7-16ABC3F4C84B}"/>
              </a:ext>
            </a:extLst>
          </p:cNvPr>
          <p:cNvSpPr/>
          <p:nvPr/>
        </p:nvSpPr>
        <p:spPr>
          <a:xfrm>
            <a:off x="482773" y="5189204"/>
            <a:ext cx="2520000" cy="120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indent="0" fontAlgn="auto">
              <a:lnSpc>
                <a:spcPct val="100000"/>
              </a:lnSpc>
              <a:spcBef>
                <a:spcPts val="0"/>
              </a:spcBef>
              <a:spcAft>
                <a:spcPts val="0"/>
              </a:spcAft>
              <a:buClrTx/>
              <a:buSzTx/>
              <a:buFontTx/>
              <a:buNone/>
              <a:tabLst/>
              <a:defRPr/>
            </a:pPr>
            <a:r>
              <a:rPr lang="en-US" dirty="0">
                <a:solidFill>
                  <a:schemeClr val="accent1"/>
                </a:solidFill>
                <a:latin typeface="Segoe UI" panose="020B0502040204020203" pitchFamily="34" charset="0"/>
                <a:cs typeface="Segoe UI" panose="020B0502040204020203" pitchFamily="34" charset="0"/>
              </a:rPr>
              <a:t>Engagement start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828287"/>
                </a:solidFill>
                <a:effectLst/>
                <a:uLnTx/>
                <a:uFillTx/>
                <a:latin typeface="Segoe UI Light" panose="020B0502040204020203" pitchFamily="34" charset="0"/>
                <a:cs typeface="Segoe UI Light" panose="020B0502040204020203" pitchFamily="34" charset="0"/>
              </a:rPr>
              <a:t>Pre-Engagement meeting</a:t>
            </a:r>
          </a:p>
        </p:txBody>
      </p:sp>
      <p:sp>
        <p:nvSpPr>
          <p:cNvPr id="37" name="Rectangle 36">
            <a:extLst>
              <a:ext uri="{FF2B5EF4-FFF2-40B4-BE49-F238E27FC236}">
                <a16:creationId xmlns:a16="http://schemas.microsoft.com/office/drawing/2014/main" id="{541AEEBB-1D1A-4F83-9731-38CE9D496971}"/>
              </a:ext>
            </a:extLst>
          </p:cNvPr>
          <p:cNvSpPr/>
          <p:nvPr/>
        </p:nvSpPr>
        <p:spPr>
          <a:xfrm>
            <a:off x="2999310" y="5189204"/>
            <a:ext cx="2520000" cy="120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dirty="0">
                <a:solidFill>
                  <a:schemeClr val="accent1"/>
                </a:solidFill>
                <a:latin typeface="Segoe UI" panose="020B0502040204020203" pitchFamily="34" charset="0"/>
                <a:cs typeface="Segoe UI" panose="020B0502040204020203" pitchFamily="34" charset="0"/>
              </a:rPr>
              <a:t>Customer preparation</a:t>
            </a:r>
          </a:p>
          <a:p>
            <a:pPr>
              <a:defRPr/>
            </a:pPr>
            <a:r>
              <a:rPr lang="en-US" sz="1400" dirty="0">
                <a:solidFill>
                  <a:srgbClr val="828287"/>
                </a:solidFill>
                <a:latin typeface="Segoe UI Light" panose="020B0502040204020203" pitchFamily="34" charset="0"/>
                <a:cs typeface="Segoe UI Light" panose="020B0502040204020203" pitchFamily="34" charset="0"/>
              </a:rPr>
              <a:t>Secure executive sponsor and align resources to complete the Microsoft GDPR Detailed Assessment</a:t>
            </a:r>
          </a:p>
        </p:txBody>
      </p:sp>
      <p:sp>
        <p:nvSpPr>
          <p:cNvPr id="39" name="Rectangle 38">
            <a:extLst>
              <a:ext uri="{FF2B5EF4-FFF2-40B4-BE49-F238E27FC236}">
                <a16:creationId xmlns:a16="http://schemas.microsoft.com/office/drawing/2014/main" id="{550755C0-AF2E-47BB-9774-EAAE9CB31B4C}"/>
              </a:ext>
            </a:extLst>
          </p:cNvPr>
          <p:cNvSpPr/>
          <p:nvPr/>
        </p:nvSpPr>
        <p:spPr>
          <a:xfrm>
            <a:off x="5502088" y="5189203"/>
            <a:ext cx="2520000" cy="120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dirty="0">
                <a:solidFill>
                  <a:schemeClr val="accent1"/>
                </a:solidFill>
                <a:latin typeface="Segoe UI" panose="020B0502040204020203" pitchFamily="34" charset="0"/>
                <a:cs typeface="Segoe UI" panose="020B0502040204020203" pitchFamily="34" charset="0"/>
              </a:rPr>
              <a:t>On-site assessment</a:t>
            </a:r>
          </a:p>
          <a:p>
            <a:pPr>
              <a:defRPr/>
            </a:pPr>
            <a:r>
              <a:rPr lang="en-US" sz="1400" dirty="0">
                <a:solidFill>
                  <a:srgbClr val="828287"/>
                </a:solidFill>
                <a:latin typeface="Segoe UI Light" panose="020B0502040204020203" pitchFamily="34" charset="0"/>
                <a:cs typeface="Segoe UI Light" panose="020B0502040204020203" pitchFamily="34" charset="0"/>
              </a:rPr>
              <a:t>Complete the Microsoft GDPR Detailed Assessment,</a:t>
            </a:r>
          </a:p>
          <a:p>
            <a:pPr>
              <a:defRPr/>
            </a:pPr>
            <a:r>
              <a:rPr lang="en-US" sz="1400" dirty="0">
                <a:solidFill>
                  <a:srgbClr val="828287"/>
                </a:solidFill>
                <a:latin typeface="Segoe UI Light" panose="020B0502040204020203" pitchFamily="34" charset="0"/>
                <a:cs typeface="Segoe UI Light" panose="020B0502040204020203" pitchFamily="34" charset="0"/>
              </a:rPr>
              <a:t>analyze results and prepare recommendations</a:t>
            </a:r>
          </a:p>
        </p:txBody>
      </p:sp>
      <p:sp>
        <p:nvSpPr>
          <p:cNvPr id="42" name="Rectangle 41">
            <a:extLst>
              <a:ext uri="{FF2B5EF4-FFF2-40B4-BE49-F238E27FC236}">
                <a16:creationId xmlns:a16="http://schemas.microsoft.com/office/drawing/2014/main" id="{0BC32EC0-3BB4-4EBB-8D10-49998F898848}"/>
              </a:ext>
            </a:extLst>
          </p:cNvPr>
          <p:cNvSpPr/>
          <p:nvPr/>
        </p:nvSpPr>
        <p:spPr>
          <a:xfrm>
            <a:off x="8018625" y="5189203"/>
            <a:ext cx="2520000" cy="120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dirty="0">
                <a:solidFill>
                  <a:schemeClr val="accent1"/>
                </a:solidFill>
                <a:latin typeface="Segoe UI" panose="020B0502040204020203" pitchFamily="34" charset="0"/>
                <a:cs typeface="Segoe UI" panose="020B0502040204020203" pitchFamily="34" charset="0"/>
              </a:rPr>
              <a:t>Present &amp; Recommend</a:t>
            </a:r>
          </a:p>
          <a:p>
            <a:pPr>
              <a:defRPr/>
            </a:pPr>
            <a:r>
              <a:rPr lang="en-US" sz="1400" dirty="0">
                <a:solidFill>
                  <a:srgbClr val="828287"/>
                </a:solidFill>
                <a:latin typeface="Segoe UI Light" panose="020B0502040204020203" pitchFamily="34" charset="0"/>
                <a:cs typeface="Segoe UI Light" panose="020B0502040204020203" pitchFamily="34" charset="0"/>
              </a:rPr>
              <a:t>Present the findings, discuss remediation and next steps. Deliver prioritized roadmap</a:t>
            </a:r>
          </a:p>
        </p:txBody>
      </p:sp>
      <p:cxnSp>
        <p:nvCxnSpPr>
          <p:cNvPr id="41" name="Straight Connector 40"/>
          <p:cNvCxnSpPr/>
          <p:nvPr/>
        </p:nvCxnSpPr>
        <p:spPr>
          <a:xfrm>
            <a:off x="5520517" y="4538744"/>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sp>
        <p:nvSpPr>
          <p:cNvPr id="43" name="Shape 5338"/>
          <p:cNvSpPr/>
          <p:nvPr/>
        </p:nvSpPr>
        <p:spPr>
          <a:xfrm>
            <a:off x="10513045" y="3806501"/>
            <a:ext cx="607973" cy="1102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lnTo>
                  <a:pt x="0" y="0"/>
                </a:lnTo>
                <a:lnTo>
                  <a:pt x="0" y="21600"/>
                </a:lnTo>
                <a:lnTo>
                  <a:pt x="21600" y="10800"/>
                </a:lnTo>
                <a:close/>
              </a:path>
            </a:pathLst>
          </a:custGeom>
          <a:solidFill>
            <a:schemeClr val="accent1"/>
          </a:solidFill>
          <a:ln w="12700" cap="flat">
            <a:noFill/>
            <a:miter lim="400000"/>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2800">
                <a:solidFill>
                  <a:srgbClr val="FFFFFF"/>
                </a:solidFill>
                <a:latin typeface="linea-basic-10"/>
                <a:ea typeface="linea-basic-10"/>
                <a:cs typeface="linea-basic-10"/>
                <a:sym typeface="linea-basic-10"/>
              </a:defRPr>
            </a:pPr>
            <a:endParaRPr kumimoji="0" sz="2800" b="0" i="0" u="none" strike="noStrike" kern="1200" cap="none" spc="0" normalizeH="0" baseline="0" noProof="0">
              <a:ln>
                <a:noFill/>
              </a:ln>
              <a:solidFill>
                <a:srgbClr val="FFFFFF"/>
              </a:solidFill>
              <a:effectLst/>
              <a:uLnTx/>
              <a:uFillTx/>
              <a:latin typeface="linea-basic-10"/>
              <a:sym typeface="linea-basic-10"/>
            </a:endParaRPr>
          </a:p>
        </p:txBody>
      </p:sp>
      <p:sp>
        <p:nvSpPr>
          <p:cNvPr id="25" name="Rectangle 24">
            <a:extLst>
              <a:ext uri="{FF2B5EF4-FFF2-40B4-BE49-F238E27FC236}">
                <a16:creationId xmlns:a16="http://schemas.microsoft.com/office/drawing/2014/main" id="{71637CCF-4C31-4040-AC4B-5CF888A1E525}"/>
              </a:ext>
            </a:extLst>
          </p:cNvPr>
          <p:cNvSpPr/>
          <p:nvPr/>
        </p:nvSpPr>
        <p:spPr>
          <a:xfrm>
            <a:off x="5522774" y="4083609"/>
            <a:ext cx="2520000" cy="515484"/>
          </a:xfrm>
          <a:prstGeom prst="rect">
            <a:avLst/>
          </a:prstGeom>
          <a:solidFill>
            <a:schemeClr val="accent4"/>
          </a:solidFill>
          <a:ln w="12700" cap="flat">
            <a:noFill/>
            <a:miter lim="400000"/>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267B0BD0-235F-4E75-9800-BE02C0E3A6EE}"/>
              </a:ext>
            </a:extLst>
          </p:cNvPr>
          <p:cNvSpPr/>
          <p:nvPr/>
        </p:nvSpPr>
        <p:spPr>
          <a:xfrm>
            <a:off x="8022088" y="4083609"/>
            <a:ext cx="2520000" cy="515484"/>
          </a:xfrm>
          <a:prstGeom prst="rect">
            <a:avLst/>
          </a:prstGeom>
          <a:solidFill>
            <a:schemeClr val="accent1"/>
          </a:solidFill>
          <a:ln w="12700" cap="flat">
            <a:noFill/>
            <a:miter lim="400000"/>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linea-basic-10"/>
              <a:ea typeface="+mn-ea"/>
              <a:cs typeface="+mn-cs"/>
            </a:endParaRPr>
          </a:p>
        </p:txBody>
      </p:sp>
      <p:cxnSp>
        <p:nvCxnSpPr>
          <p:cNvPr id="27" name="Straight Connector 26">
            <a:extLst>
              <a:ext uri="{FF2B5EF4-FFF2-40B4-BE49-F238E27FC236}">
                <a16:creationId xmlns:a16="http://schemas.microsoft.com/office/drawing/2014/main" id="{6A643E2A-3C53-49BE-8B30-441603111E94}"/>
              </a:ext>
            </a:extLst>
          </p:cNvPr>
          <p:cNvCxnSpPr/>
          <p:nvPr/>
        </p:nvCxnSpPr>
        <p:spPr>
          <a:xfrm>
            <a:off x="8023709" y="4538744"/>
            <a:ext cx="0" cy="829947"/>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B3E6004B-6682-48C1-A74C-F34A34FA9D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77118" y="4150818"/>
            <a:ext cx="452515" cy="381065"/>
          </a:xfrm>
          <a:prstGeom prst="rect">
            <a:avLst/>
          </a:prstGeom>
        </p:spPr>
      </p:pic>
      <p:pic>
        <p:nvPicPr>
          <p:cNvPr id="32" name="Picture 31">
            <a:extLst>
              <a:ext uri="{FF2B5EF4-FFF2-40B4-BE49-F238E27FC236}">
                <a16:creationId xmlns:a16="http://schemas.microsoft.com/office/drawing/2014/main" id="{7E652B4E-953F-45C9-A4C6-1F3ECACD3C7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72668" y="4150818"/>
            <a:ext cx="452515" cy="381065"/>
          </a:xfrm>
          <a:prstGeom prst="rect">
            <a:avLst/>
          </a:prstGeom>
        </p:spPr>
      </p:pic>
      <p:sp>
        <p:nvSpPr>
          <p:cNvPr id="4" name="TextBox 3">
            <a:extLst>
              <a:ext uri="{FF2B5EF4-FFF2-40B4-BE49-F238E27FC236}">
                <a16:creationId xmlns:a16="http://schemas.microsoft.com/office/drawing/2014/main" id="{32FE9B98-93FE-4176-8589-5940FCF501CD}"/>
              </a:ext>
            </a:extLst>
          </p:cNvPr>
          <p:cNvSpPr txBox="1"/>
          <p:nvPr/>
        </p:nvSpPr>
        <p:spPr>
          <a:xfrm>
            <a:off x="478104" y="4599092"/>
            <a:ext cx="883896" cy="646331"/>
          </a:xfrm>
          <a:prstGeom prst="rect">
            <a:avLst/>
          </a:prstGeom>
          <a:noFill/>
        </p:spPr>
        <p:txBody>
          <a:bodyPr wrap="square" rtlCol="0">
            <a:spAutoFit/>
          </a:bodyPr>
          <a:lstStyle/>
          <a:p>
            <a:pPr>
              <a:defRPr/>
            </a:pPr>
            <a:r>
              <a:rPr lang="en-US" dirty="0">
                <a:solidFill>
                  <a:schemeClr val="accent1"/>
                </a:solidFill>
                <a:latin typeface="Segoe UI" panose="020B0502040204020203" pitchFamily="34" charset="0"/>
                <a:cs typeface="Segoe UI" panose="020B0502040204020203" pitchFamily="34" charset="0"/>
              </a:rPr>
              <a:t>1-2 hrs.</a:t>
            </a:r>
          </a:p>
        </p:txBody>
      </p:sp>
      <p:sp>
        <p:nvSpPr>
          <p:cNvPr id="28" name="TextBox 27">
            <a:extLst>
              <a:ext uri="{FF2B5EF4-FFF2-40B4-BE49-F238E27FC236}">
                <a16:creationId xmlns:a16="http://schemas.microsoft.com/office/drawing/2014/main" id="{D24FC704-20D4-41A1-8D77-D89733146CE0}"/>
              </a:ext>
            </a:extLst>
          </p:cNvPr>
          <p:cNvSpPr txBox="1"/>
          <p:nvPr/>
        </p:nvSpPr>
        <p:spPr>
          <a:xfrm>
            <a:off x="5513465" y="4599092"/>
            <a:ext cx="737702" cy="369332"/>
          </a:xfrm>
          <a:prstGeom prst="rect">
            <a:avLst/>
          </a:prstGeom>
          <a:noFill/>
        </p:spPr>
        <p:txBody>
          <a:bodyPr wrap="none" rtlCol="0">
            <a:spAutoFit/>
          </a:bodyPr>
          <a:lstStyle/>
          <a:p>
            <a:pPr>
              <a:defRPr/>
            </a:pPr>
            <a:r>
              <a:rPr lang="en-US" dirty="0">
                <a:solidFill>
                  <a:schemeClr val="accent1"/>
                </a:solidFill>
                <a:latin typeface="Segoe UI" panose="020B0502040204020203" pitchFamily="34" charset="0"/>
                <a:cs typeface="Segoe UI" panose="020B0502040204020203" pitchFamily="34" charset="0"/>
              </a:rPr>
              <a:t>1 day</a:t>
            </a:r>
          </a:p>
        </p:txBody>
      </p:sp>
      <p:sp>
        <p:nvSpPr>
          <p:cNvPr id="29" name="TextBox 28">
            <a:extLst>
              <a:ext uri="{FF2B5EF4-FFF2-40B4-BE49-F238E27FC236}">
                <a16:creationId xmlns:a16="http://schemas.microsoft.com/office/drawing/2014/main" id="{4641B0F8-181A-467C-9BD7-54669B150866}"/>
              </a:ext>
            </a:extLst>
          </p:cNvPr>
          <p:cNvSpPr txBox="1"/>
          <p:nvPr/>
        </p:nvSpPr>
        <p:spPr>
          <a:xfrm>
            <a:off x="8029955" y="4599092"/>
            <a:ext cx="949299" cy="369332"/>
          </a:xfrm>
          <a:prstGeom prst="rect">
            <a:avLst/>
          </a:prstGeom>
          <a:noFill/>
        </p:spPr>
        <p:txBody>
          <a:bodyPr wrap="none" rtlCol="0">
            <a:spAutoFit/>
          </a:bodyPr>
          <a:lstStyle/>
          <a:p>
            <a:pPr>
              <a:defRPr/>
            </a:pPr>
            <a:r>
              <a:rPr lang="en-US" dirty="0">
                <a:solidFill>
                  <a:schemeClr val="accent1"/>
                </a:solidFill>
                <a:latin typeface="Segoe UI" panose="020B0502040204020203" pitchFamily="34" charset="0"/>
                <a:cs typeface="Segoe UI" panose="020B0502040204020203" pitchFamily="34" charset="0"/>
              </a:rPr>
              <a:t>1-2 hrs.</a:t>
            </a:r>
          </a:p>
        </p:txBody>
      </p:sp>
      <p:sp>
        <p:nvSpPr>
          <p:cNvPr id="7" name="Rectangle 6">
            <a:extLst>
              <a:ext uri="{FF2B5EF4-FFF2-40B4-BE49-F238E27FC236}">
                <a16:creationId xmlns:a16="http://schemas.microsoft.com/office/drawing/2014/main" id="{2ED25A61-EE75-4EA6-9AA7-D461DF290A7D}"/>
              </a:ext>
            </a:extLst>
          </p:cNvPr>
          <p:cNvSpPr/>
          <p:nvPr/>
        </p:nvSpPr>
        <p:spPr>
          <a:xfrm>
            <a:off x="4339844" y="3321177"/>
            <a:ext cx="3195362" cy="369332"/>
          </a:xfrm>
          <a:prstGeom prst="rect">
            <a:avLst/>
          </a:prstGeom>
        </p:spPr>
        <p:txBody>
          <a:bodyPr wrap="none">
            <a:spAutoFit/>
          </a:bodyPr>
          <a:lstStyle/>
          <a:p>
            <a:pPr lvl="0">
              <a:defRPr/>
            </a:pPr>
            <a:r>
              <a:rPr lang="en-US" dirty="0">
                <a:solidFill>
                  <a:schemeClr val="accent1"/>
                </a:solidFill>
                <a:latin typeface="Segoe UI" panose="020B0502040204020203" pitchFamily="34" charset="0"/>
                <a:cs typeface="Segoe UI" panose="020B0502040204020203" pitchFamily="34" charset="0"/>
              </a:rPr>
              <a:t>Estimated duration 2-3 weeks</a:t>
            </a:r>
          </a:p>
        </p:txBody>
      </p:sp>
      <p:cxnSp>
        <p:nvCxnSpPr>
          <p:cNvPr id="9" name="Straight Connector 8">
            <a:extLst>
              <a:ext uri="{FF2B5EF4-FFF2-40B4-BE49-F238E27FC236}">
                <a16:creationId xmlns:a16="http://schemas.microsoft.com/office/drawing/2014/main" id="{74DBBA24-D7B6-47E3-9343-0BFF42C7F623}"/>
              </a:ext>
            </a:extLst>
          </p:cNvPr>
          <p:cNvCxnSpPr>
            <a:cxnSpLocks/>
          </p:cNvCxnSpPr>
          <p:nvPr/>
        </p:nvCxnSpPr>
        <p:spPr>
          <a:xfrm flipV="1">
            <a:off x="494795" y="3414769"/>
            <a:ext cx="0" cy="945436"/>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3D8494-A18D-4267-801B-098B54B0A56B}"/>
              </a:ext>
            </a:extLst>
          </p:cNvPr>
          <p:cNvCxnSpPr>
            <a:cxnSpLocks/>
          </p:cNvCxnSpPr>
          <p:nvPr/>
        </p:nvCxnSpPr>
        <p:spPr>
          <a:xfrm flipV="1">
            <a:off x="11111591" y="3414769"/>
            <a:ext cx="0" cy="945436"/>
          </a:xfrm>
          <a:prstGeom prst="line">
            <a:avLst/>
          </a:prstGeom>
          <a:ln>
            <a:prstDash val="sysDot"/>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6B739D-E0E9-41F5-BBC9-C937002B63EB}"/>
              </a:ext>
            </a:extLst>
          </p:cNvPr>
          <p:cNvCxnSpPr/>
          <p:nvPr/>
        </p:nvCxnSpPr>
        <p:spPr>
          <a:xfrm>
            <a:off x="494795" y="3690509"/>
            <a:ext cx="10626223" cy="0"/>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79DA0C0-38B6-4C3F-AFDB-A2B8AFBAB778}"/>
              </a:ext>
            </a:extLst>
          </p:cNvPr>
          <p:cNvGrpSpPr/>
          <p:nvPr/>
        </p:nvGrpSpPr>
        <p:grpSpPr>
          <a:xfrm>
            <a:off x="436450" y="1299956"/>
            <a:ext cx="4823707" cy="1554272"/>
            <a:chOff x="-6341422" y="6419749"/>
            <a:chExt cx="4201537" cy="1554272"/>
          </a:xfrm>
        </p:grpSpPr>
        <p:sp>
          <p:nvSpPr>
            <p:cNvPr id="13" name="TextBox 12">
              <a:extLst>
                <a:ext uri="{FF2B5EF4-FFF2-40B4-BE49-F238E27FC236}">
                  <a16:creationId xmlns:a16="http://schemas.microsoft.com/office/drawing/2014/main" id="{34C0B127-DA2F-4E4C-8855-E9539B4BBC7D}"/>
                </a:ext>
              </a:extLst>
            </p:cNvPr>
            <p:cNvSpPr txBox="1"/>
            <p:nvPr/>
          </p:nvSpPr>
          <p:spPr>
            <a:xfrm>
              <a:off x="-6341422" y="6419749"/>
              <a:ext cx="4201537" cy="1554272"/>
            </a:xfrm>
            <a:prstGeom prst="rect">
              <a:avLst/>
            </a:prstGeom>
            <a:noFill/>
          </p:spPr>
          <p:txBody>
            <a:bodyPr wrap="square" rtlCol="0">
              <a:spAutoFit/>
            </a:bodyPr>
            <a:lstStyle/>
            <a:p>
              <a:pPr marL="0" lvl="1">
                <a:lnSpc>
                  <a:spcPct val="90000"/>
                </a:lnSpc>
                <a:spcBef>
                  <a:spcPts val="500"/>
                </a:spcBef>
                <a:spcAft>
                  <a:spcPts val="600"/>
                </a:spcAft>
                <a:defRPr/>
              </a:pPr>
              <a:r>
                <a:rPr lang="en-US" sz="2000" dirty="0">
                  <a:solidFill>
                    <a:srgbClr val="2C292A"/>
                  </a:solidFill>
                  <a:latin typeface="Segoe UI" panose="020B0502040204020203" pitchFamily="34" charset="0"/>
                  <a:cs typeface="Segoe UI" panose="020B0502040204020203" pitchFamily="34" charset="0"/>
                </a:rPr>
                <a:t>Total effort</a:t>
              </a:r>
            </a:p>
            <a:p>
              <a:pPr marL="0" lvl="1">
                <a:defRPr/>
              </a:pPr>
              <a:r>
                <a:rPr lang="en-US" dirty="0">
                  <a:solidFill>
                    <a:srgbClr val="2C292A"/>
                  </a:solidFill>
                  <a:latin typeface="Segoe UI Light" panose="020B0502040204020203" pitchFamily="34" charset="0"/>
                  <a:cs typeface="Segoe UI Light" panose="020B0502040204020203" pitchFamily="34" charset="0"/>
                </a:rPr>
                <a:t>Pre-engagement meeting	 	 2 hrs.</a:t>
              </a:r>
            </a:p>
            <a:p>
              <a:pPr marL="0" lvl="1">
                <a:defRPr/>
              </a:pPr>
              <a:r>
                <a:rPr lang="en-US" dirty="0">
                  <a:solidFill>
                    <a:srgbClr val="2C292A"/>
                  </a:solidFill>
                  <a:latin typeface="Segoe UI Light" panose="020B0502040204020203" pitchFamily="34" charset="0"/>
                  <a:cs typeface="Segoe UI Light" panose="020B0502040204020203" pitchFamily="34" charset="0"/>
                </a:rPr>
                <a:t>On-site assessment + write up	 8 hrs.</a:t>
              </a:r>
            </a:p>
            <a:p>
              <a:pPr marL="0" lvl="1">
                <a:defRPr/>
              </a:pPr>
              <a:r>
                <a:rPr lang="en-US" dirty="0">
                  <a:solidFill>
                    <a:srgbClr val="2C292A"/>
                  </a:solidFill>
                  <a:latin typeface="Segoe UI Light" panose="020B0502040204020203" pitchFamily="34" charset="0"/>
                  <a:cs typeface="Segoe UI Light" panose="020B0502040204020203" pitchFamily="34" charset="0"/>
                </a:rPr>
                <a:t>Final presentation		 	 2 hrs.    +</a:t>
              </a:r>
            </a:p>
            <a:p>
              <a:pPr marL="0" lvl="1">
                <a:defRPr/>
              </a:pPr>
              <a:r>
                <a:rPr lang="en-US" b="1" dirty="0">
                  <a:solidFill>
                    <a:srgbClr val="2C292A"/>
                  </a:solidFill>
                  <a:latin typeface="Segoe UI Light" panose="020B0502040204020203" pitchFamily="34" charset="0"/>
                  <a:cs typeface="Segoe UI Light" panose="020B0502040204020203" pitchFamily="34" charset="0"/>
                </a:rPr>
                <a:t>Total				12 hrs</a:t>
              </a:r>
              <a:r>
                <a:rPr lang="en-US" b="1" dirty="0">
                  <a:solidFill>
                    <a:srgbClr val="828287"/>
                  </a:solidFill>
                  <a:latin typeface="Calibri" panose="020F0502020204030204"/>
                </a:rPr>
                <a:t>.</a:t>
              </a:r>
            </a:p>
          </p:txBody>
        </p:sp>
        <p:cxnSp>
          <p:nvCxnSpPr>
            <p:cNvPr id="15" name="Straight Connector 14">
              <a:extLst>
                <a:ext uri="{FF2B5EF4-FFF2-40B4-BE49-F238E27FC236}">
                  <a16:creationId xmlns:a16="http://schemas.microsoft.com/office/drawing/2014/main" id="{BC34A39E-D4D9-432F-8865-E714D1C0973E}"/>
                </a:ext>
              </a:extLst>
            </p:cNvPr>
            <p:cNvCxnSpPr/>
            <p:nvPr/>
          </p:nvCxnSpPr>
          <p:spPr>
            <a:xfrm>
              <a:off x="-3196517" y="7626284"/>
              <a:ext cx="83984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39DA23E-94C8-4D00-9845-BBEB09C0591D}"/>
              </a:ext>
            </a:extLst>
          </p:cNvPr>
          <p:cNvSpPr txBox="1"/>
          <p:nvPr/>
        </p:nvSpPr>
        <p:spPr>
          <a:xfrm>
            <a:off x="5494173" y="1299956"/>
            <a:ext cx="5609503" cy="1258293"/>
          </a:xfrm>
          <a:prstGeom prst="rect">
            <a:avLst/>
          </a:prstGeom>
          <a:noFill/>
        </p:spPr>
        <p:txBody>
          <a:bodyPr wrap="square" rtlCol="0">
            <a:spAutoFit/>
          </a:bodyPr>
          <a:lstStyle/>
          <a:p>
            <a:pPr marL="0" lvl="1">
              <a:lnSpc>
                <a:spcPct val="90000"/>
              </a:lnSpc>
              <a:spcBef>
                <a:spcPts val="500"/>
              </a:spcBef>
              <a:spcAft>
                <a:spcPts val="600"/>
              </a:spcAft>
              <a:defRPr/>
            </a:pPr>
            <a:r>
              <a:rPr lang="en-US" sz="2000" dirty="0">
                <a:solidFill>
                  <a:srgbClr val="2C292A"/>
                </a:solidFill>
                <a:latin typeface="Segoe UI" panose="020B0502040204020203" pitchFamily="34" charset="0"/>
                <a:cs typeface="Segoe UI" panose="020B0502040204020203" pitchFamily="34" charset="0"/>
              </a:rPr>
              <a:t>Important</a:t>
            </a:r>
          </a:p>
          <a:p>
            <a:pPr marL="0" lvl="1">
              <a:lnSpc>
                <a:spcPct val="90000"/>
              </a:lnSpc>
              <a:spcBef>
                <a:spcPts val="500"/>
              </a:spcBef>
              <a:spcAft>
                <a:spcPts val="600"/>
              </a:spcAft>
              <a:defRPr/>
            </a:pPr>
            <a:r>
              <a:rPr lang="en-US" dirty="0">
                <a:solidFill>
                  <a:srgbClr val="2C292A"/>
                </a:solidFill>
                <a:latin typeface="Segoe UI Light" panose="020B0502040204020203" pitchFamily="34" charset="0"/>
                <a:cs typeface="Segoe UI Light" panose="020B0502040204020203" pitchFamily="34" charset="0"/>
              </a:rPr>
              <a:t>Effort &amp; duration may vary depending on the complexity of the customers environment and the maturity of the organization</a:t>
            </a:r>
          </a:p>
        </p:txBody>
      </p:sp>
    </p:spTree>
    <p:extLst>
      <p:ext uri="{BB962C8B-B14F-4D97-AF65-F5344CB8AC3E}">
        <p14:creationId xmlns:p14="http://schemas.microsoft.com/office/powerpoint/2010/main" val="20578423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9A28200-77DB-4ADE-B257-9C752DE66244}"/>
              </a:ext>
            </a:extLst>
          </p:cNvPr>
          <p:cNvSpPr>
            <a:spLocks noGrp="1"/>
          </p:cNvSpPr>
          <p:nvPr>
            <p:ph type="body" sz="quarter" idx="11"/>
          </p:nvPr>
        </p:nvSpPr>
        <p:spPr/>
        <p:txBody>
          <a:bodyPr/>
          <a:lstStyle/>
          <a:p>
            <a:pPr algn="ctr"/>
            <a:r>
              <a:rPr lang="en-US" dirty="0"/>
              <a:t>Please keep this page up to date!</a:t>
            </a:r>
          </a:p>
        </p:txBody>
      </p:sp>
      <p:sp>
        <p:nvSpPr>
          <p:cNvPr id="4" name="Title 3">
            <a:extLst>
              <a:ext uri="{FF2B5EF4-FFF2-40B4-BE49-F238E27FC236}">
                <a16:creationId xmlns:a16="http://schemas.microsoft.com/office/drawing/2014/main" id="{8E226223-49B3-4421-A9B0-46A2861708E6}"/>
              </a:ext>
            </a:extLst>
          </p:cNvPr>
          <p:cNvSpPr>
            <a:spLocks noGrp="1"/>
          </p:cNvSpPr>
          <p:nvPr>
            <p:ph type="title"/>
          </p:nvPr>
        </p:nvSpPr>
        <p:spPr/>
        <p:txBody>
          <a:bodyPr/>
          <a:lstStyle/>
          <a:p>
            <a:r>
              <a:rPr lang="en-US" dirty="0"/>
              <a:t>Version History &amp; Updates</a:t>
            </a:r>
          </a:p>
        </p:txBody>
      </p:sp>
      <p:graphicFrame>
        <p:nvGraphicFramePr>
          <p:cNvPr id="7" name="Table 6">
            <a:extLst>
              <a:ext uri="{FF2B5EF4-FFF2-40B4-BE49-F238E27FC236}">
                <a16:creationId xmlns:a16="http://schemas.microsoft.com/office/drawing/2014/main" id="{605E28D6-CFF3-401A-BD2D-0D833662D1F5}"/>
              </a:ext>
            </a:extLst>
          </p:cNvPr>
          <p:cNvGraphicFramePr>
            <a:graphicFrameLocks noGrp="1"/>
          </p:cNvGraphicFramePr>
          <p:nvPr>
            <p:extLst>
              <p:ext uri="{D42A27DB-BD31-4B8C-83A1-F6EECF244321}">
                <p14:modId xmlns:p14="http://schemas.microsoft.com/office/powerpoint/2010/main" val="1860468455"/>
              </p:ext>
            </p:extLst>
          </p:nvPr>
        </p:nvGraphicFramePr>
        <p:xfrm>
          <a:off x="267748" y="1444561"/>
          <a:ext cx="11654185" cy="2133502"/>
        </p:xfrm>
        <a:graphic>
          <a:graphicData uri="http://schemas.openxmlformats.org/drawingml/2006/table">
            <a:tbl>
              <a:tblPr firstRow="1" bandRow="1">
                <a:tableStyleId>{5C22544A-7EE6-4342-B048-85BDC9FD1C3A}</a:tableStyleId>
              </a:tblPr>
              <a:tblGrid>
                <a:gridCol w="560069">
                  <a:extLst>
                    <a:ext uri="{9D8B030D-6E8A-4147-A177-3AD203B41FA5}">
                      <a16:colId xmlns:a16="http://schemas.microsoft.com/office/drawing/2014/main" val="331605970"/>
                    </a:ext>
                  </a:extLst>
                </a:gridCol>
                <a:gridCol w="1371462">
                  <a:extLst>
                    <a:ext uri="{9D8B030D-6E8A-4147-A177-3AD203B41FA5}">
                      <a16:colId xmlns:a16="http://schemas.microsoft.com/office/drawing/2014/main" val="2535524092"/>
                    </a:ext>
                  </a:extLst>
                </a:gridCol>
                <a:gridCol w="1876962">
                  <a:extLst>
                    <a:ext uri="{9D8B030D-6E8A-4147-A177-3AD203B41FA5}">
                      <a16:colId xmlns:a16="http://schemas.microsoft.com/office/drawing/2014/main" val="2590977232"/>
                    </a:ext>
                  </a:extLst>
                </a:gridCol>
                <a:gridCol w="7845692">
                  <a:extLst>
                    <a:ext uri="{9D8B030D-6E8A-4147-A177-3AD203B41FA5}">
                      <a16:colId xmlns:a16="http://schemas.microsoft.com/office/drawing/2014/main" val="1309980320"/>
                    </a:ext>
                  </a:extLst>
                </a:gridCol>
              </a:tblGrid>
              <a:tr h="0">
                <a:tc>
                  <a:txBody>
                    <a:bodyPr/>
                    <a:lstStyle/>
                    <a:p>
                      <a:r>
                        <a:rPr lang="en-US" sz="1400" dirty="0"/>
                        <a:t>V</a:t>
                      </a:r>
                    </a:p>
                  </a:txBody>
                  <a:tcPr marL="91427" marR="91427" marT="45713" marB="45713"/>
                </a:tc>
                <a:tc>
                  <a:txBody>
                    <a:bodyPr/>
                    <a:lstStyle/>
                    <a:p>
                      <a:r>
                        <a:rPr lang="en-US" sz="1400" dirty="0"/>
                        <a:t>Date</a:t>
                      </a:r>
                    </a:p>
                  </a:txBody>
                  <a:tcPr marL="91427" marR="91427" marT="45713" marB="45713"/>
                </a:tc>
                <a:tc>
                  <a:txBody>
                    <a:bodyPr/>
                    <a:lstStyle/>
                    <a:p>
                      <a:r>
                        <a:rPr lang="en-US" sz="1400"/>
                        <a:t>Who</a:t>
                      </a:r>
                    </a:p>
                  </a:txBody>
                  <a:tcPr marL="91427" marR="91427" marT="45713" marB="45713"/>
                </a:tc>
                <a:tc>
                  <a:txBody>
                    <a:bodyPr/>
                    <a:lstStyle/>
                    <a:p>
                      <a:r>
                        <a:rPr lang="en-US" sz="1400"/>
                        <a:t>What</a:t>
                      </a:r>
                    </a:p>
                  </a:txBody>
                  <a:tcPr marL="91427" marR="91427" marT="45713" marB="45713"/>
                </a:tc>
                <a:extLst>
                  <a:ext uri="{0D108BD9-81ED-4DB2-BD59-A6C34878D82A}">
                    <a16:rowId xmlns:a16="http://schemas.microsoft.com/office/drawing/2014/main" val="954328745"/>
                  </a:ext>
                </a:extLst>
              </a:tr>
              <a:tr h="190606">
                <a:tc>
                  <a:txBody>
                    <a:bodyPr/>
                    <a:lstStyle/>
                    <a:p>
                      <a:r>
                        <a:rPr lang="en-US" sz="1400" dirty="0">
                          <a:latin typeface="Segoe UI" panose="020B0502040204020203" pitchFamily="34" charset="0"/>
                          <a:cs typeface="Segoe UI" panose="020B0502040204020203" pitchFamily="34" charset="0"/>
                        </a:rPr>
                        <a:t>0.1</a:t>
                      </a:r>
                    </a:p>
                  </a:txBody>
                  <a:tcPr marL="91427" marR="91427" marT="45713" marB="45713"/>
                </a:tc>
                <a:tc>
                  <a:txBody>
                    <a:bodyPr/>
                    <a:lstStyle/>
                    <a:p>
                      <a:r>
                        <a:rPr lang="en-US" sz="1400" dirty="0">
                          <a:latin typeface="Segoe UI" panose="020B0502040204020203" pitchFamily="34" charset="0"/>
                          <a:cs typeface="Segoe UI" panose="020B0502040204020203" pitchFamily="34" charset="0"/>
                        </a:rPr>
                        <a:t>13-09-2017</a:t>
                      </a:r>
                    </a:p>
                  </a:txBody>
                  <a:tcPr marL="91427" marR="91427" marT="45713" marB="45713"/>
                </a:tc>
                <a:tc>
                  <a:txBody>
                    <a:bodyPr/>
                    <a:lstStyle/>
                    <a:p>
                      <a:pPr marL="0" algn="l" defTabSz="932563" rtl="0" eaLnBrk="1" latinLnBrk="0" hangingPunct="1"/>
                      <a:r>
                        <a:rPr lang="en-US" sz="1400" kern="1200" dirty="0">
                          <a:solidFill>
                            <a:schemeClr val="dk1"/>
                          </a:solidFill>
                          <a:latin typeface="Segoe UI" panose="020B0502040204020203" pitchFamily="34" charset="0"/>
                          <a:ea typeface="+mn-ea"/>
                          <a:cs typeface="Segoe UI" panose="020B0502040204020203" pitchFamily="34" charset="0"/>
                        </a:rPr>
                        <a:t>François van Hemert</a:t>
                      </a:r>
                    </a:p>
                  </a:txBody>
                  <a:tcPr marL="91427" marR="91427" marT="45713" marB="45713"/>
                </a:tc>
                <a:tc>
                  <a:txBody>
                    <a:bodyPr/>
                    <a:lstStyle/>
                    <a:p>
                      <a:r>
                        <a:rPr lang="en-US" sz="1400" dirty="0">
                          <a:latin typeface="Segoe UI" panose="020B0502040204020203" pitchFamily="34" charset="0"/>
                          <a:cs typeface="Segoe UI" panose="020B0502040204020203" pitchFamily="34" charset="0"/>
                        </a:rPr>
                        <a:t>First Draft</a:t>
                      </a:r>
                    </a:p>
                  </a:txBody>
                  <a:tcPr marL="91427" marR="91427" marT="45713" marB="45713"/>
                </a:tc>
                <a:extLst>
                  <a:ext uri="{0D108BD9-81ED-4DB2-BD59-A6C34878D82A}">
                    <a16:rowId xmlns:a16="http://schemas.microsoft.com/office/drawing/2014/main" val="4138700140"/>
                  </a:ext>
                </a:extLst>
              </a:tr>
              <a:tr h="154338">
                <a:tc>
                  <a:txBody>
                    <a:bodyPr/>
                    <a:lstStyle/>
                    <a:p>
                      <a:pPr marL="0" algn="l" defTabSz="932563" rtl="0" eaLnBrk="1" latinLnBrk="0" hangingPunct="1"/>
                      <a:r>
                        <a:rPr lang="en-US" sz="1400" kern="1200" dirty="0">
                          <a:solidFill>
                            <a:schemeClr val="dk1"/>
                          </a:solidFill>
                          <a:latin typeface="Segoe UI" panose="020B0502040204020203" pitchFamily="34" charset="0"/>
                          <a:ea typeface="+mn-ea"/>
                          <a:cs typeface="Segoe UI" panose="020B0502040204020203" pitchFamily="34" charset="0"/>
                        </a:rPr>
                        <a:t>0.2</a:t>
                      </a:r>
                    </a:p>
                  </a:txBody>
                  <a:tcPr marL="91427" marR="91427" marT="45713" marB="45713"/>
                </a:tc>
                <a:tc>
                  <a:txBody>
                    <a:bodyPr/>
                    <a:lstStyle/>
                    <a:p>
                      <a:pPr marL="0" algn="l" defTabSz="932563" rtl="0" eaLnBrk="1" latinLnBrk="0" hangingPunct="1"/>
                      <a:r>
                        <a:rPr lang="en-US" sz="1400" kern="1200" dirty="0">
                          <a:solidFill>
                            <a:schemeClr val="dk1"/>
                          </a:solidFill>
                          <a:latin typeface="Segoe UI" panose="020B0502040204020203" pitchFamily="34" charset="0"/>
                          <a:ea typeface="+mn-ea"/>
                          <a:cs typeface="Segoe UI" panose="020B0502040204020203" pitchFamily="34" charset="0"/>
                        </a:rPr>
                        <a:t>18-09-2017</a:t>
                      </a:r>
                    </a:p>
                  </a:txBody>
                  <a:tcPr marL="91427" marR="91427" marT="45713" marB="45713"/>
                </a:tc>
                <a:tc>
                  <a:txBody>
                    <a:bodyPr/>
                    <a:lstStyle/>
                    <a:p>
                      <a:pPr marL="0" algn="l" defTabSz="932563" rtl="0" eaLnBrk="1" latinLnBrk="0" hangingPunct="1"/>
                      <a:r>
                        <a:rPr lang="en-US" sz="1400" kern="1200" dirty="0">
                          <a:solidFill>
                            <a:schemeClr val="dk1"/>
                          </a:solidFill>
                          <a:latin typeface="Segoe UI" panose="020B0502040204020203" pitchFamily="34" charset="0"/>
                          <a:ea typeface="+mn-ea"/>
                          <a:cs typeface="Segoe UI" panose="020B0502040204020203" pitchFamily="34" charset="0"/>
                        </a:rPr>
                        <a:t>David Bjurman-Birr</a:t>
                      </a:r>
                    </a:p>
                  </a:txBody>
                  <a:tcPr marL="91427" marR="91427" marT="45713" marB="45713"/>
                </a:tc>
                <a:tc>
                  <a:txBody>
                    <a:bodyPr/>
                    <a:lstStyle/>
                    <a:p>
                      <a:r>
                        <a:rPr lang="en-US" sz="1400" i="0" dirty="0">
                          <a:latin typeface="Segoe UI" panose="020B0502040204020203" pitchFamily="34" charset="0"/>
                          <a:cs typeface="Segoe UI" panose="020B0502040204020203" pitchFamily="34" charset="0"/>
                        </a:rPr>
                        <a:t>Review</a:t>
                      </a:r>
                    </a:p>
                  </a:txBody>
                  <a:tcPr marL="91427" marR="91427" marT="45713" marB="45713"/>
                </a:tc>
                <a:extLst>
                  <a:ext uri="{0D108BD9-81ED-4DB2-BD59-A6C34878D82A}">
                    <a16:rowId xmlns:a16="http://schemas.microsoft.com/office/drawing/2014/main" val="2852784834"/>
                  </a:ext>
                </a:extLst>
              </a:tr>
              <a:tr h="0">
                <a:tc>
                  <a:txBody>
                    <a:bodyPr/>
                    <a:lstStyle/>
                    <a:p>
                      <a:r>
                        <a:rPr lang="en-US" sz="1400" dirty="0">
                          <a:latin typeface="Segoe UI" panose="020B0502040204020203" pitchFamily="34" charset="0"/>
                          <a:cs typeface="Segoe UI" panose="020B0502040204020203" pitchFamily="34" charset="0"/>
                        </a:rPr>
                        <a:t>1.9</a:t>
                      </a:r>
                    </a:p>
                  </a:txBody>
                  <a:tcPr marL="91427" marR="91427" marT="45713" marB="45713"/>
                </a:tc>
                <a:tc>
                  <a:txBody>
                    <a:bodyPr/>
                    <a:lstStyle/>
                    <a:p>
                      <a:r>
                        <a:rPr lang="en-US" sz="1400" dirty="0">
                          <a:latin typeface="Segoe UI" panose="020B0502040204020203" pitchFamily="34" charset="0"/>
                          <a:cs typeface="Segoe UI" panose="020B0502040204020203" pitchFamily="34" charset="0"/>
                        </a:rPr>
                        <a:t>18-09-2017</a:t>
                      </a:r>
                    </a:p>
                  </a:txBody>
                  <a:tcPr marL="91427" marR="91427" marT="45713" marB="45713"/>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François van Hemert</a:t>
                      </a:r>
                    </a:p>
                  </a:txBody>
                  <a:tcPr marL="91427" marR="91427" marT="45713" marB="45713"/>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Submitted for CELA review</a:t>
                      </a:r>
                    </a:p>
                  </a:txBody>
                  <a:tcPr marL="91427" marR="91427" marT="45713" marB="45713"/>
                </a:tc>
                <a:extLst>
                  <a:ext uri="{0D108BD9-81ED-4DB2-BD59-A6C34878D82A}">
                    <a16:rowId xmlns:a16="http://schemas.microsoft.com/office/drawing/2014/main" val="2095259371"/>
                  </a:ext>
                </a:extLst>
              </a:tr>
              <a:tr h="0">
                <a:tc>
                  <a:txBody>
                    <a:bodyPr/>
                    <a:lstStyle/>
                    <a:p>
                      <a:pPr marL="0" algn="l" defTabSz="914400" rtl="0" eaLnBrk="1" latinLnBrk="0" hangingPunct="1"/>
                      <a:r>
                        <a:rPr lang="en-US" sz="1400" kern="1200" dirty="0">
                          <a:solidFill>
                            <a:schemeClr val="dk1"/>
                          </a:solidFill>
                          <a:latin typeface="Segoe UI" panose="020B0502040204020203" pitchFamily="34" charset="0"/>
                          <a:ea typeface="+mn-ea"/>
                          <a:cs typeface="Segoe UI" panose="020B0502040204020203" pitchFamily="34" charset="0"/>
                        </a:rPr>
                        <a:t>2.0</a:t>
                      </a:r>
                    </a:p>
                  </a:txBody>
                  <a:tcPr marL="91427" marR="91427" marT="45713" marB="45713"/>
                </a:tc>
                <a:tc>
                  <a:txBody>
                    <a:bodyPr/>
                    <a:lstStyle/>
                    <a:p>
                      <a:pPr marL="0" algn="l" defTabSz="914400" rtl="0" eaLnBrk="1" latinLnBrk="0" hangingPunct="1"/>
                      <a:r>
                        <a:rPr lang="en-US" sz="1400" kern="1200" dirty="0">
                          <a:solidFill>
                            <a:schemeClr val="dk1"/>
                          </a:solidFill>
                          <a:latin typeface="Segoe UI" panose="020B0502040204020203" pitchFamily="34" charset="0"/>
                          <a:ea typeface="+mn-ea"/>
                          <a:cs typeface="Segoe UI" panose="020B0502040204020203" pitchFamily="34" charset="0"/>
                        </a:rPr>
                        <a:t>04-10-2017</a:t>
                      </a:r>
                    </a:p>
                  </a:txBody>
                  <a:tcPr marL="91427" marR="91427"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François van Hemert</a:t>
                      </a:r>
                    </a:p>
                  </a:txBody>
                  <a:tcPr marL="91427" marR="91427" marT="45713" marB="45713"/>
                </a:tc>
                <a:tc>
                  <a:txBody>
                    <a:bodyPr/>
                    <a:lstStyle/>
                    <a:p>
                      <a:pPr marL="0" algn="l" defTabSz="914400" rtl="0" eaLnBrk="1" latinLnBrk="0" hangingPunct="1"/>
                      <a:r>
                        <a:rPr lang="en-US" sz="1400" kern="1200" dirty="0">
                          <a:solidFill>
                            <a:schemeClr val="dk1"/>
                          </a:solidFill>
                          <a:latin typeface="Segoe UI" panose="020B0502040204020203" pitchFamily="34" charset="0"/>
                          <a:ea typeface="+mn-ea"/>
                          <a:cs typeface="Segoe UI" panose="020B0502040204020203" pitchFamily="34" charset="0"/>
                        </a:rPr>
                        <a:t>Published version</a:t>
                      </a:r>
                    </a:p>
                  </a:txBody>
                  <a:tcPr marL="91427" marR="91427" marT="45713" marB="45713"/>
                </a:tc>
                <a:extLst>
                  <a:ext uri="{0D108BD9-81ED-4DB2-BD59-A6C34878D82A}">
                    <a16:rowId xmlns:a16="http://schemas.microsoft.com/office/drawing/2014/main" val="3790660161"/>
                  </a:ext>
                </a:extLst>
              </a:tr>
              <a:tr h="0">
                <a:tc>
                  <a:txBody>
                    <a:bodyPr/>
                    <a:lstStyle/>
                    <a:p>
                      <a:r>
                        <a:rPr lang="en-US" sz="1400" dirty="0"/>
                        <a:t>2.1</a:t>
                      </a:r>
                    </a:p>
                  </a:txBody>
                  <a:tcPr marL="91427" marR="91427" marT="45713" marB="45713"/>
                </a:tc>
                <a:tc>
                  <a:txBody>
                    <a:bodyPr/>
                    <a:lstStyle/>
                    <a:p>
                      <a:r>
                        <a:rPr lang="en-US" sz="1400" dirty="0"/>
                        <a:t>06-12-2017</a:t>
                      </a:r>
                    </a:p>
                  </a:txBody>
                  <a:tcPr marL="91427" marR="91427" marT="45713" marB="45713"/>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François van Hemert</a:t>
                      </a:r>
                      <a:endParaRPr lang="en-US" sz="1400" dirty="0"/>
                    </a:p>
                  </a:txBody>
                  <a:tcPr marL="91427" marR="91427" marT="45713" marB="45713"/>
                </a:tc>
                <a:tc>
                  <a:txBody>
                    <a:bodyPr/>
                    <a:lstStyle/>
                    <a:p>
                      <a:r>
                        <a:rPr lang="en-US" sz="1400" dirty="0"/>
                        <a:t>Replaced </a:t>
                      </a:r>
                      <a:r>
                        <a:rPr lang="en-US" sz="1400" i="1" dirty="0"/>
                        <a:t>toolkit</a:t>
                      </a:r>
                      <a:r>
                        <a:rPr lang="en-US" sz="1400" dirty="0"/>
                        <a:t> with </a:t>
                      </a:r>
                      <a:r>
                        <a:rPr lang="en-US" sz="1400" i="1" dirty="0"/>
                        <a:t>Toolkit</a:t>
                      </a:r>
                    </a:p>
                  </a:txBody>
                  <a:tcPr marL="91427" marR="91427" marT="45713" marB="45713"/>
                </a:tc>
                <a:extLst>
                  <a:ext uri="{0D108BD9-81ED-4DB2-BD59-A6C34878D82A}">
                    <a16:rowId xmlns:a16="http://schemas.microsoft.com/office/drawing/2014/main" val="3311751417"/>
                  </a:ext>
                </a:extLst>
              </a:tr>
              <a:tr h="0">
                <a:tc>
                  <a:txBody>
                    <a:bodyPr/>
                    <a:lstStyle/>
                    <a:p>
                      <a:r>
                        <a:rPr lang="en-US" sz="1400" dirty="0"/>
                        <a:t>3.0</a:t>
                      </a:r>
                    </a:p>
                  </a:txBody>
                  <a:tcPr marL="91427" marR="91427" marT="45713" marB="45713"/>
                </a:tc>
                <a:tc>
                  <a:txBody>
                    <a:bodyPr/>
                    <a:lstStyle/>
                    <a:p>
                      <a:r>
                        <a:rPr lang="en-US" sz="1400" dirty="0"/>
                        <a:t>29-03-2018</a:t>
                      </a:r>
                    </a:p>
                  </a:txBody>
                  <a:tcPr marL="91427" marR="91427" marT="45713" marB="45713"/>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Segoe UI" panose="020B0502040204020203" pitchFamily="34" charset="0"/>
                          <a:ea typeface="+mn-ea"/>
                          <a:cs typeface="Segoe UI" panose="020B0502040204020203" pitchFamily="34" charset="0"/>
                        </a:rPr>
                        <a:t>François van Hemert</a:t>
                      </a:r>
                      <a:endParaRPr lang="en-US" sz="1400" dirty="0"/>
                    </a:p>
                  </a:txBody>
                  <a:tcPr marL="91427" marR="91427" marT="45713" marB="45713"/>
                </a:tc>
                <a:tc>
                  <a:txBody>
                    <a:bodyPr/>
                    <a:lstStyle/>
                    <a:p>
                      <a:r>
                        <a:rPr lang="en-US" sz="1400" dirty="0"/>
                        <a:t>Added Compliance Manager integration</a:t>
                      </a:r>
                    </a:p>
                  </a:txBody>
                  <a:tcPr marL="91427" marR="91427" marT="45713" marB="45713"/>
                </a:tc>
                <a:extLst>
                  <a:ext uri="{0D108BD9-81ED-4DB2-BD59-A6C34878D82A}">
                    <a16:rowId xmlns:a16="http://schemas.microsoft.com/office/drawing/2014/main" val="4202130073"/>
                  </a:ext>
                </a:extLst>
              </a:tr>
            </a:tbl>
          </a:graphicData>
        </a:graphic>
      </p:graphicFrame>
      <p:grpSp>
        <p:nvGrpSpPr>
          <p:cNvPr id="8" name="Group 7">
            <a:extLst>
              <a:ext uri="{FF2B5EF4-FFF2-40B4-BE49-F238E27FC236}">
                <a16:creationId xmlns:a16="http://schemas.microsoft.com/office/drawing/2014/main" id="{89BABC01-F15D-4E58-92C3-32FD293653AE}"/>
              </a:ext>
            </a:extLst>
          </p:cNvPr>
          <p:cNvGrpSpPr/>
          <p:nvPr/>
        </p:nvGrpSpPr>
        <p:grpSpPr>
          <a:xfrm rot="5400000">
            <a:off x="9745017" y="-11346"/>
            <a:ext cx="2446986" cy="2446986"/>
            <a:chOff x="8538693" y="3309870"/>
            <a:chExt cx="2446986" cy="2446986"/>
          </a:xfrm>
        </p:grpSpPr>
        <p:sp>
          <p:nvSpPr>
            <p:cNvPr id="9" name="Diagonal Stripe 8">
              <a:extLst>
                <a:ext uri="{FF2B5EF4-FFF2-40B4-BE49-F238E27FC236}">
                  <a16:creationId xmlns:a16="http://schemas.microsoft.com/office/drawing/2014/main" id="{72C2795E-0532-4CBD-ADFC-262C9FA97784}"/>
                </a:ext>
              </a:extLst>
            </p:cNvPr>
            <p:cNvSpPr/>
            <p:nvPr/>
          </p:nvSpPr>
          <p:spPr bwMode="auto">
            <a:xfrm>
              <a:off x="8538693" y="3309870"/>
              <a:ext cx="2446986" cy="2446986"/>
            </a:xfrm>
            <a:prstGeom prst="diagStrip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de-AT"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C5504C59-8077-42AA-AFDE-2FAC5ECE01B5}"/>
                </a:ext>
              </a:extLst>
            </p:cNvPr>
            <p:cNvSpPr txBox="1"/>
            <p:nvPr/>
          </p:nvSpPr>
          <p:spPr>
            <a:xfrm rot="18975944">
              <a:off x="8639570" y="4028681"/>
              <a:ext cx="1653979"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70" normalizeH="0" baseline="0" noProof="0">
                  <a:ln>
                    <a:noFill/>
                  </a:ln>
                  <a:solidFill>
                    <a:srgbClr val="FFFFFF"/>
                  </a:solidFill>
                  <a:effectLst/>
                  <a:uLnTx/>
                  <a:uFillTx/>
                  <a:latin typeface="Segoe UI"/>
                  <a:ea typeface="+mn-ea"/>
                  <a:cs typeface="+mn-cs"/>
                </a:rPr>
                <a:t>hidden slide</a:t>
              </a:r>
              <a:endParaRPr kumimoji="0" lang="de-AT" sz="2400" b="1" i="0" u="none" strike="noStrike" kern="1200" cap="none" spc="-7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40750549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mj-lt"/>
              </a:rPr>
              <a:t>Tips and Tricks</a:t>
            </a:r>
            <a:endParaRPr lang="de-AT" sz="4400" dirty="0">
              <a:latin typeface="+mj-lt"/>
            </a:endParaRPr>
          </a:p>
        </p:txBody>
      </p:sp>
    </p:spTree>
    <p:extLst>
      <p:ext uri="{BB962C8B-B14F-4D97-AF65-F5344CB8AC3E}">
        <p14:creationId xmlns:p14="http://schemas.microsoft.com/office/powerpoint/2010/main" val="92876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6B60-F9EE-4C1A-924A-6CD7BC0C854E}"/>
              </a:ext>
            </a:extLst>
          </p:cNvPr>
          <p:cNvSpPr>
            <a:spLocks noGrp="1"/>
          </p:cNvSpPr>
          <p:nvPr>
            <p:ph type="title"/>
          </p:nvPr>
        </p:nvSpPr>
        <p:spPr/>
        <p:txBody>
          <a:bodyPr/>
          <a:lstStyle/>
          <a:p>
            <a:r>
              <a:rPr lang="en-US" dirty="0"/>
              <a:t>Do’s and Don'ts</a:t>
            </a:r>
          </a:p>
        </p:txBody>
      </p:sp>
      <p:sp>
        <p:nvSpPr>
          <p:cNvPr id="4" name="Rectangle 3">
            <a:extLst>
              <a:ext uri="{FF2B5EF4-FFF2-40B4-BE49-F238E27FC236}">
                <a16:creationId xmlns:a16="http://schemas.microsoft.com/office/drawing/2014/main" id="{9CB5F680-86FC-4A65-93AC-ABFB505648F9}"/>
              </a:ext>
            </a:extLst>
          </p:cNvPr>
          <p:cNvSpPr/>
          <p:nvPr/>
        </p:nvSpPr>
        <p:spPr>
          <a:xfrm>
            <a:off x="424205" y="1707196"/>
            <a:ext cx="5344998" cy="489251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A27B0F-46A8-41C6-8032-A45EF7F2C8B1}"/>
              </a:ext>
            </a:extLst>
          </p:cNvPr>
          <p:cNvSpPr/>
          <p:nvPr/>
        </p:nvSpPr>
        <p:spPr>
          <a:xfrm>
            <a:off x="6004874" y="1706252"/>
            <a:ext cx="5344998" cy="489251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9EE1DDD-B9C0-44AC-9E11-96979FA232B3}"/>
              </a:ext>
            </a:extLst>
          </p:cNvPr>
          <p:cNvSpPr/>
          <p:nvPr/>
        </p:nvSpPr>
        <p:spPr>
          <a:xfrm>
            <a:off x="2494173" y="1113339"/>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2D2C3F2F-B832-4B07-B645-E5647E98B6B7}"/>
              </a:ext>
            </a:extLst>
          </p:cNvPr>
          <p:cNvSpPr/>
          <p:nvPr/>
        </p:nvSpPr>
        <p:spPr>
          <a:xfrm>
            <a:off x="8074840" y="1103719"/>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3230ABD3-5EEC-4319-B40A-5AEA9E8A17BC}"/>
              </a:ext>
            </a:extLst>
          </p:cNvPr>
          <p:cNvSpPr txBox="1"/>
          <p:nvPr/>
        </p:nvSpPr>
        <p:spPr>
          <a:xfrm>
            <a:off x="8121190" y="1161873"/>
            <a:ext cx="1112363" cy="1107996"/>
          </a:xfrm>
          <a:prstGeom prst="rect">
            <a:avLst/>
          </a:prstGeom>
          <a:noFill/>
        </p:spPr>
        <p:txBody>
          <a:bodyPr wrap="square" rtlCol="0" anchor="ctr">
            <a:spAutoFit/>
          </a:bodyPr>
          <a:lstStyle/>
          <a:p>
            <a:pPr algn="ctr"/>
            <a:r>
              <a:rPr lang="en-US" sz="6600" dirty="0">
                <a:solidFill>
                  <a:schemeClr val="bg1"/>
                </a:solidFill>
                <a:sym typeface="Wingdings" panose="05000000000000000000" pitchFamily="2" charset="2"/>
              </a:rPr>
              <a:t></a:t>
            </a:r>
            <a:endParaRPr lang="en-US" sz="6600" dirty="0">
              <a:solidFill>
                <a:schemeClr val="bg1"/>
              </a:solidFill>
            </a:endParaRPr>
          </a:p>
        </p:txBody>
      </p:sp>
      <p:sp>
        <p:nvSpPr>
          <p:cNvPr id="9" name="TextBox 8">
            <a:extLst>
              <a:ext uri="{FF2B5EF4-FFF2-40B4-BE49-F238E27FC236}">
                <a16:creationId xmlns:a16="http://schemas.microsoft.com/office/drawing/2014/main" id="{27A19D21-CC12-4F7D-8235-563F2DCC1677}"/>
              </a:ext>
            </a:extLst>
          </p:cNvPr>
          <p:cNvSpPr txBox="1"/>
          <p:nvPr/>
        </p:nvSpPr>
        <p:spPr>
          <a:xfrm>
            <a:off x="2540523" y="1152253"/>
            <a:ext cx="1112363" cy="1107996"/>
          </a:xfrm>
          <a:prstGeom prst="rect">
            <a:avLst/>
          </a:prstGeom>
          <a:noFill/>
        </p:spPr>
        <p:txBody>
          <a:bodyPr wrap="square" rtlCol="0" anchor="ctr">
            <a:spAutoFit/>
          </a:bodyPr>
          <a:lstStyle/>
          <a:p>
            <a:pPr algn="ctr"/>
            <a:r>
              <a:rPr lang="en-US" sz="6600" dirty="0">
                <a:solidFill>
                  <a:schemeClr val="bg1"/>
                </a:solidFill>
                <a:sym typeface="Wingdings" panose="05000000000000000000" pitchFamily="2" charset="2"/>
              </a:rPr>
              <a:t></a:t>
            </a:r>
            <a:endParaRPr lang="en-US" sz="6600" dirty="0">
              <a:solidFill>
                <a:schemeClr val="bg1"/>
              </a:solidFill>
            </a:endParaRPr>
          </a:p>
        </p:txBody>
      </p:sp>
      <p:sp>
        <p:nvSpPr>
          <p:cNvPr id="3" name="TextBox 2">
            <a:extLst>
              <a:ext uri="{FF2B5EF4-FFF2-40B4-BE49-F238E27FC236}">
                <a16:creationId xmlns:a16="http://schemas.microsoft.com/office/drawing/2014/main" id="{23E2955F-3B69-4ED1-B395-4DAF26B04F40}"/>
              </a:ext>
            </a:extLst>
          </p:cNvPr>
          <p:cNvSpPr txBox="1"/>
          <p:nvPr/>
        </p:nvSpPr>
        <p:spPr>
          <a:xfrm>
            <a:off x="6946277" y="96555"/>
            <a:ext cx="4574551"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17E5FB6C-DC51-4670-A189-83771595CFE9}"/>
              </a:ext>
            </a:extLst>
          </p:cNvPr>
          <p:cNvSpPr txBox="1"/>
          <p:nvPr/>
        </p:nvSpPr>
        <p:spPr>
          <a:xfrm>
            <a:off x="6004874" y="2319639"/>
            <a:ext cx="5344998" cy="3616375"/>
          </a:xfrm>
          <a:prstGeom prst="rect">
            <a:avLst/>
          </a:prstGeom>
          <a:noFill/>
        </p:spPr>
        <p:txBody>
          <a:bodyPr wrap="square" rtlCol="0">
            <a:spAutoFit/>
          </a:bodyPr>
          <a:lstStyle/>
          <a:p>
            <a:pPr algn="ctr">
              <a:spcAft>
                <a:spcPts val="600"/>
              </a:spcAft>
            </a:pPr>
            <a:r>
              <a:rPr lang="en-US" sz="2400" dirty="0">
                <a:solidFill>
                  <a:schemeClr val="bg1"/>
                </a:solidFill>
                <a:latin typeface="Segoe UI" panose="020B0502040204020203" pitchFamily="34" charset="0"/>
                <a:cs typeface="Segoe UI" panose="020B0502040204020203" pitchFamily="34" charset="0"/>
              </a:rPr>
              <a:t>Do Not</a:t>
            </a:r>
          </a:p>
          <a:p>
            <a:pPr marL="342900" indent="-342900">
              <a:buFont typeface="Arial" panose="020B0604020202020204" pitchFamily="34" charset="0"/>
              <a:buChar char="•"/>
            </a:pPr>
            <a:r>
              <a:rPr lang="en-US" sz="2000" dirty="0">
                <a:solidFill>
                  <a:schemeClr val="bg1"/>
                </a:solidFill>
                <a:latin typeface="+mj-lt"/>
              </a:rPr>
              <a:t>Over emphasize the penalties</a:t>
            </a:r>
          </a:p>
          <a:p>
            <a:pPr marL="342900" indent="-342900">
              <a:buFont typeface="Arial" panose="020B0604020202020204" pitchFamily="34" charset="0"/>
              <a:buChar char="•"/>
            </a:pPr>
            <a:r>
              <a:rPr lang="en-US" sz="2000" dirty="0">
                <a:solidFill>
                  <a:schemeClr val="bg1"/>
                </a:solidFill>
                <a:latin typeface="+mj-lt"/>
              </a:rPr>
              <a:t>Turn the assessment into a product show</a:t>
            </a:r>
          </a:p>
          <a:p>
            <a:pPr marL="342900" indent="-342900">
              <a:buFont typeface="Arial" panose="020B0604020202020204" pitchFamily="34" charset="0"/>
              <a:buChar char="•"/>
            </a:pPr>
            <a:r>
              <a:rPr lang="en-US" sz="2000" dirty="0">
                <a:solidFill>
                  <a:schemeClr val="bg1"/>
                </a:solidFill>
                <a:latin typeface="+mj-lt"/>
              </a:rPr>
              <a:t>Provide unqualified advice</a:t>
            </a:r>
          </a:p>
          <a:p>
            <a:pPr marL="342900" indent="-342900">
              <a:buFont typeface="Arial" panose="020B0604020202020204" pitchFamily="34" charset="0"/>
              <a:buChar char="•"/>
            </a:pPr>
            <a:r>
              <a:rPr lang="en-US" sz="2000" dirty="0">
                <a:solidFill>
                  <a:schemeClr val="bg1"/>
                </a:solidFill>
                <a:latin typeface="+mj-lt"/>
              </a:rPr>
              <a:t>Frame Microsoft 365 as the “magic bullet”</a:t>
            </a:r>
          </a:p>
          <a:p>
            <a:pPr marL="342900" indent="-342900">
              <a:buFont typeface="Arial" panose="020B0604020202020204" pitchFamily="34" charset="0"/>
              <a:buChar char="•"/>
            </a:pPr>
            <a:r>
              <a:rPr lang="en-US" sz="2000" dirty="0">
                <a:solidFill>
                  <a:schemeClr val="bg1"/>
                </a:solidFill>
                <a:latin typeface="+mj-lt"/>
              </a:rPr>
              <a:t>Make unsubstantiated compliance promises or guarantees</a:t>
            </a:r>
          </a:p>
          <a:p>
            <a:pPr marL="342900" indent="-342900">
              <a:buFont typeface="Arial" panose="020B0604020202020204" pitchFamily="34" charset="0"/>
              <a:buChar char="•"/>
            </a:pPr>
            <a:r>
              <a:rPr lang="en-US" sz="2000" dirty="0">
                <a:solidFill>
                  <a:schemeClr val="bg1"/>
                </a:solidFill>
                <a:latin typeface="+mj-lt"/>
              </a:rPr>
              <a:t>Send the questionnaire to the customer before the workshop</a:t>
            </a:r>
          </a:p>
          <a:p>
            <a:pPr marL="342900" indent="-342900">
              <a:buFont typeface="Arial" panose="020B0604020202020204" pitchFamily="34" charset="0"/>
              <a:buChar char="•"/>
            </a:pPr>
            <a:r>
              <a:rPr lang="en-US" sz="2000" dirty="0">
                <a:solidFill>
                  <a:schemeClr val="bg1"/>
                </a:solidFill>
                <a:latin typeface="+mj-lt"/>
              </a:rPr>
              <a:t>Execute the assessment (step 2) remotely via an on-line meeting</a:t>
            </a:r>
          </a:p>
        </p:txBody>
      </p:sp>
      <p:sp>
        <p:nvSpPr>
          <p:cNvPr id="11" name="TextBox 10">
            <a:extLst>
              <a:ext uri="{FF2B5EF4-FFF2-40B4-BE49-F238E27FC236}">
                <a16:creationId xmlns:a16="http://schemas.microsoft.com/office/drawing/2014/main" id="{B11F8015-1351-43D1-B5F3-E6AC6D3C03F7}"/>
              </a:ext>
            </a:extLst>
          </p:cNvPr>
          <p:cNvSpPr txBox="1"/>
          <p:nvPr/>
        </p:nvSpPr>
        <p:spPr>
          <a:xfrm>
            <a:off x="424205" y="2319639"/>
            <a:ext cx="5344998" cy="4231928"/>
          </a:xfrm>
          <a:prstGeom prst="rect">
            <a:avLst/>
          </a:prstGeom>
          <a:noFill/>
        </p:spPr>
        <p:txBody>
          <a:bodyPr wrap="square" rtlCol="0">
            <a:spAutoFit/>
          </a:bodyPr>
          <a:lstStyle/>
          <a:p>
            <a:pPr algn="ctr">
              <a:spcAft>
                <a:spcPts val="600"/>
              </a:spcAft>
            </a:pPr>
            <a:r>
              <a:rPr lang="en-US" sz="2400" dirty="0">
                <a:solidFill>
                  <a:schemeClr val="bg1"/>
                </a:solidFill>
                <a:latin typeface="Segoe UI" panose="020B0502040204020203" pitchFamily="34" charset="0"/>
                <a:cs typeface="Segoe UI" panose="020B0502040204020203" pitchFamily="34" charset="0"/>
              </a:rPr>
              <a:t>Do</a:t>
            </a:r>
          </a:p>
          <a:p>
            <a:pPr marL="342900" indent="-342900">
              <a:buFont typeface="Arial" panose="020B0604020202020204" pitchFamily="34" charset="0"/>
              <a:buChar char="•"/>
            </a:pPr>
            <a:r>
              <a:rPr lang="en-US" sz="2000" dirty="0">
                <a:solidFill>
                  <a:schemeClr val="bg1"/>
                </a:solidFill>
                <a:latin typeface="+mj-lt"/>
              </a:rPr>
              <a:t>Carefully select the audience and responders</a:t>
            </a:r>
          </a:p>
          <a:p>
            <a:pPr marL="342900" indent="-342900">
              <a:buFont typeface="Arial" panose="020B0604020202020204" pitchFamily="34" charset="0"/>
              <a:buChar char="•"/>
            </a:pPr>
            <a:r>
              <a:rPr lang="en-US" sz="2000" dirty="0">
                <a:solidFill>
                  <a:schemeClr val="bg1"/>
                </a:solidFill>
                <a:latin typeface="+mj-lt"/>
              </a:rPr>
              <a:t>Be customer specific, it is about how the GDPR impacts them</a:t>
            </a:r>
          </a:p>
          <a:p>
            <a:pPr marL="342900" indent="-342900">
              <a:buFont typeface="Arial" panose="020B0604020202020204" pitchFamily="34" charset="0"/>
              <a:buChar char="•"/>
            </a:pPr>
            <a:r>
              <a:rPr lang="en-US" sz="2000" dirty="0">
                <a:solidFill>
                  <a:schemeClr val="bg1"/>
                </a:solidFill>
                <a:latin typeface="+mj-lt"/>
              </a:rPr>
              <a:t>Translate the GDPR into their language and provide scenario’s that apply to them</a:t>
            </a:r>
          </a:p>
          <a:p>
            <a:pPr marL="342900" indent="-342900">
              <a:buFont typeface="Arial" panose="020B0604020202020204" pitchFamily="34" charset="0"/>
              <a:buChar char="•"/>
            </a:pPr>
            <a:r>
              <a:rPr lang="en-US" sz="2000" dirty="0">
                <a:solidFill>
                  <a:schemeClr val="bg1"/>
                </a:solidFill>
                <a:latin typeface="+mj-lt"/>
              </a:rPr>
              <a:t>Realize that technology and automation is not always the right answer</a:t>
            </a:r>
          </a:p>
          <a:p>
            <a:pPr marL="342900" indent="-342900">
              <a:buFont typeface="Arial" panose="020B0604020202020204" pitchFamily="34" charset="0"/>
              <a:buChar char="•"/>
            </a:pPr>
            <a:r>
              <a:rPr lang="en-US" sz="2000" dirty="0">
                <a:solidFill>
                  <a:schemeClr val="bg1"/>
                </a:solidFill>
                <a:latin typeface="+mj-lt"/>
              </a:rPr>
              <a:t>Help, educate and add value to the GDPR discussion</a:t>
            </a:r>
          </a:p>
          <a:p>
            <a:pPr marL="342900" indent="-342900">
              <a:buFont typeface="Arial" panose="020B0604020202020204" pitchFamily="34" charset="0"/>
              <a:buChar char="•"/>
            </a:pPr>
            <a:r>
              <a:rPr lang="en-US" sz="2000" dirty="0">
                <a:solidFill>
                  <a:schemeClr val="bg1"/>
                </a:solidFill>
                <a:latin typeface="+mj-lt"/>
              </a:rPr>
              <a:t>Become the trusted advisor</a:t>
            </a:r>
          </a:p>
          <a:p>
            <a:pPr marL="342900" indent="-342900">
              <a:buFont typeface="Arial" panose="020B0604020202020204" pitchFamily="34" charset="0"/>
              <a:buChar char="•"/>
            </a:pPr>
            <a:r>
              <a:rPr lang="en-US" sz="2000" dirty="0">
                <a:solidFill>
                  <a:schemeClr val="bg1"/>
                </a:solidFill>
                <a:latin typeface="+mj-lt"/>
              </a:rPr>
              <a:t>Define actionable and achievable next steps </a:t>
            </a:r>
          </a:p>
          <a:p>
            <a:pPr marL="342900" indent="-342900">
              <a:buFont typeface="Arial" panose="020B0604020202020204" pitchFamily="34" charset="0"/>
              <a:buChar char="•"/>
            </a:pPr>
            <a:r>
              <a:rPr lang="en-US" sz="2000" dirty="0">
                <a:solidFill>
                  <a:schemeClr val="bg1"/>
                </a:solidFill>
                <a:latin typeface="+mj-lt"/>
              </a:rPr>
              <a:t>Define a roadmap with a realistic timeline</a:t>
            </a:r>
          </a:p>
        </p:txBody>
      </p:sp>
      <p:cxnSp>
        <p:nvCxnSpPr>
          <p:cNvPr id="17" name="Straight Connector 16">
            <a:extLst>
              <a:ext uri="{FF2B5EF4-FFF2-40B4-BE49-F238E27FC236}">
                <a16:creationId xmlns:a16="http://schemas.microsoft.com/office/drawing/2014/main" id="{C813E02D-91CB-4CE0-976C-4B5E5B1FED78}"/>
              </a:ext>
            </a:extLst>
          </p:cNvPr>
          <p:cNvCxnSpPr/>
          <p:nvPr/>
        </p:nvCxnSpPr>
        <p:spPr>
          <a:xfrm>
            <a:off x="216816" y="2743203"/>
            <a:ext cx="1161382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412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mj-lt"/>
              </a:rPr>
              <a:t>Q&amp;A</a:t>
            </a:r>
            <a:endParaRPr lang="de-AT" sz="4400" dirty="0">
              <a:latin typeface="+mj-lt"/>
            </a:endParaRPr>
          </a:p>
        </p:txBody>
      </p:sp>
    </p:spTree>
    <p:extLst>
      <p:ext uri="{BB962C8B-B14F-4D97-AF65-F5344CB8AC3E}">
        <p14:creationId xmlns:p14="http://schemas.microsoft.com/office/powerpoint/2010/main" val="39286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7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1F557-10B4-45BC-A1F5-8E4CD45F4771}"/>
              </a:ext>
            </a:extLst>
          </p:cNvPr>
          <p:cNvSpPr>
            <a:spLocks noGrp="1"/>
          </p:cNvSpPr>
          <p:nvPr>
            <p:ph idx="4294967295"/>
          </p:nvPr>
        </p:nvSpPr>
        <p:spPr>
          <a:xfrm>
            <a:off x="0" y="1"/>
            <a:ext cx="12192000" cy="6858000"/>
          </a:xfrm>
        </p:spPr>
        <p:txBody>
          <a:bodyPr lIns="360000" tIns="360000" rIns="360000" bIns="360000">
            <a:normAutofit fontScale="85000" lnSpcReduction="20000"/>
          </a:bodyPr>
          <a:lstStyle/>
          <a:p>
            <a:pPr marL="0" indent="0" defTabSz="896046">
              <a:spcBef>
                <a:spcPct val="0"/>
              </a:spcBef>
              <a:buNone/>
            </a:pPr>
            <a:r>
              <a:rPr lang="en-US" sz="3300" spc="-147" dirty="0">
                <a:ln w="3175">
                  <a:noFill/>
                </a:ln>
                <a:solidFill>
                  <a:schemeClr val="accent5">
                    <a:lumMod val="50000"/>
                  </a:schemeClr>
                </a:solidFill>
                <a:latin typeface="Segoe UI" panose="020B0502040204020203" pitchFamily="34" charset="0"/>
                <a:cs typeface="Segoe UI" panose="020B0502040204020203" pitchFamily="34" charset="0"/>
              </a:rPr>
              <a:t>Intended usage</a:t>
            </a:r>
          </a:p>
          <a:p>
            <a:pPr marL="0" indent="0">
              <a:lnSpc>
                <a:spcPct val="110000"/>
              </a:lnSpc>
              <a:buNone/>
            </a:pPr>
            <a:r>
              <a:rPr lang="en-US" sz="1800" dirty="0">
                <a:latin typeface="Segoe UI" panose="020B0502040204020203" pitchFamily="34" charset="0"/>
                <a:cs typeface="Segoe UI" panose="020B0502040204020203" pitchFamily="34" charset="0"/>
              </a:rPr>
              <a:t>This model is a question-driven assessment tool for preparing for the General Data Protection Regulation (GDPR) (Regulation (EU) 2016/679). The tool is intended to be used by Microsoft partners to assist customers in identifying where they are on the journey to GDPR readiness. Output from the tool includes identification of gaps in customer readiness and recommendations to consider for closing any gaps. Recommendations are organized into the categories People, Process and Technology.</a:t>
            </a:r>
          </a:p>
          <a:p>
            <a:pPr marL="0" indent="0">
              <a:lnSpc>
                <a:spcPct val="110000"/>
              </a:lnSpc>
              <a:buNone/>
            </a:pPr>
            <a:endParaRPr lang="en-US" sz="1800" dirty="0">
              <a:latin typeface="Segoe UI" panose="020B0502040204020203" pitchFamily="34" charset="0"/>
              <a:cs typeface="Segoe UI" panose="020B0502040204020203" pitchFamily="34" charset="0"/>
            </a:endParaRPr>
          </a:p>
          <a:p>
            <a:pPr marL="0" indent="0" defTabSz="896046">
              <a:spcBef>
                <a:spcPct val="0"/>
              </a:spcBef>
              <a:buNone/>
            </a:pPr>
            <a:r>
              <a:rPr lang="en-US" sz="3300" spc="-147" dirty="0">
                <a:ln w="3175">
                  <a:noFill/>
                </a:ln>
                <a:solidFill>
                  <a:schemeClr val="accent5">
                    <a:lumMod val="50000"/>
                  </a:schemeClr>
                </a:solidFill>
                <a:latin typeface="Segoe UI" panose="020B0502040204020203" pitchFamily="34" charset="0"/>
                <a:cs typeface="Segoe UI" panose="020B0502040204020203" pitchFamily="34" charset="0"/>
              </a:rPr>
              <a:t>Disclaimer</a:t>
            </a:r>
          </a:p>
          <a:p>
            <a:pPr marL="0" indent="0">
              <a:lnSpc>
                <a:spcPct val="110000"/>
              </a:lnSpc>
              <a:buNone/>
            </a:pPr>
            <a:r>
              <a:rPr lang="en-US" sz="1800" dirty="0">
                <a:latin typeface="Segoe UI" panose="020B0502040204020203" pitchFamily="34" charset="0"/>
                <a:cs typeface="Segoe UI" panose="020B0502040204020203" pitchFamily="34" charset="0"/>
              </a:rPr>
              <a:t>This GDPR Detailed Assessment is intended to assist organizations with assessing their GDPR compliance progress.  This GDPR Detailed Assessment is provided for general public informational purposes only.  Any results, scoring or recommendations produced by the GDPR Detailed Assessment should not be relied upon to determine how GDPR applies to an organization or an organization’s compliance with GDPR, and they do not constitute legal advice, certifications or guarantees regarding GDPR compliance.  Instead, we hope the GDPR Detailed Assessment identifies technologies and additional steps that organizations can implement to simplify their GDPR compliance efforts.  The application of GDPR is highly fact-specific. We encourage all organizations using this GDPR Detailed Assessment to work with a legally qualified professional to discuss GDPR, how it applies specifically to their organization, and how best to ensure compliance.</a:t>
            </a:r>
          </a:p>
          <a:p>
            <a:pPr marL="0" indent="0">
              <a:lnSpc>
                <a:spcPct val="110000"/>
              </a:lnSpc>
              <a:buNone/>
            </a:pPr>
            <a:r>
              <a:rPr lang="en-US" sz="1800" dirty="0">
                <a:latin typeface="Segoe UI" panose="020B0502040204020203" pitchFamily="34" charset="0"/>
                <a:cs typeface="Segoe UI" panose="020B0502040204020203" pitchFamily="34" charset="0"/>
              </a:rPr>
              <a:t>MICROSOFT MAKES NO WARRANTIES, EXPRESS, IMPLIED, OR STATUTORY, AS TO THE INFORMATION IN THIS GDPR DETAILED ASSESSMENT. Microsoft disclaims any conditions, express or implied, or other terms that use of the Microsoft products or services will ensure the organization’s compliance with the GDPR.  This GDPR Detailed Assessment is provided “as-is.”  Information and recommendations expressed in this GDPR Detailed Assessment may change without notice.</a:t>
            </a:r>
          </a:p>
          <a:p>
            <a:pPr marL="0" indent="0">
              <a:lnSpc>
                <a:spcPct val="110000"/>
              </a:lnSpc>
              <a:buNone/>
            </a:pPr>
            <a:r>
              <a:rPr lang="en-US" sz="1800" dirty="0">
                <a:latin typeface="Segoe UI" panose="020B0502040204020203" pitchFamily="34" charset="0"/>
                <a:cs typeface="Segoe UI" panose="020B0502040204020203" pitchFamily="34" charset="0"/>
              </a:rPr>
              <a:t>This GDPR Detailed Assessment does not provide the user with any legal rights to any intellectual property in any Microsoft product or service.  Use of the tool is for internal, reference purposes only; however, Microsoft partners may distribute the GDPR Detailed Assessment to their customers for such customers’ internal, reference purposes only. Any distribution of the GDPR Detailed Assessment by a Microsoft partner to its customers must include terms consistent with those set forth in this disclaimer.   </a:t>
            </a:r>
          </a:p>
          <a:p>
            <a:pPr marL="0" indent="0">
              <a:lnSpc>
                <a:spcPct val="110000"/>
              </a:lnSpc>
              <a:buNone/>
            </a:pPr>
            <a:r>
              <a:rPr lang="en-US" sz="1800" dirty="0">
                <a:latin typeface="Segoe UI" panose="020B0502040204020203" pitchFamily="34" charset="0"/>
                <a:cs typeface="Segoe UI" panose="020B0502040204020203" pitchFamily="34" charset="0"/>
              </a:rPr>
              <a:t>© 2017 Microsoft.  All rights reserved</a:t>
            </a:r>
          </a:p>
        </p:txBody>
      </p:sp>
    </p:spTree>
    <p:extLst>
      <p:ext uri="{BB962C8B-B14F-4D97-AF65-F5344CB8AC3E}">
        <p14:creationId xmlns:p14="http://schemas.microsoft.com/office/powerpoint/2010/main" val="82387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23689" y="0"/>
            <a:ext cx="6029798" cy="687121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 name="Title 1"/>
          <p:cNvSpPr>
            <a:spLocks noGrp="1"/>
          </p:cNvSpPr>
          <p:nvPr>
            <p:ph type="title"/>
          </p:nvPr>
        </p:nvSpPr>
        <p:spPr/>
        <p:txBody>
          <a:bodyPr/>
          <a:lstStyle/>
          <a:p>
            <a:r>
              <a:rPr lang="en-US">
                <a:solidFill>
                  <a:schemeClr val="bg2"/>
                </a:solidFill>
              </a:rPr>
              <a:t>Agenda</a:t>
            </a:r>
            <a:endParaRPr lang="nl-NL">
              <a:solidFill>
                <a:schemeClr val="bg2"/>
              </a:solidFill>
            </a:endParaRPr>
          </a:p>
        </p:txBody>
      </p:sp>
      <p:pic>
        <p:nvPicPr>
          <p:cNvPr id="16" name="Picture 15"/>
          <p:cNvPicPr>
            <a:picLocks noChangeAspect="1"/>
          </p:cNvPicPr>
          <p:nvPr/>
        </p:nvPicPr>
        <p:blipFill>
          <a:blip r:embed="rId3">
            <a:biLevel thresh="25000"/>
          </a:blip>
          <a:stretch>
            <a:fillRect/>
          </a:stretch>
        </p:blipFill>
        <p:spPr>
          <a:xfrm>
            <a:off x="1576550" y="2192692"/>
            <a:ext cx="2724017" cy="2499685"/>
          </a:xfrm>
          <a:prstGeom prst="rect">
            <a:avLst/>
          </a:prstGeom>
        </p:spPr>
      </p:pic>
      <p:sp>
        <p:nvSpPr>
          <p:cNvPr id="28" name="Text Placeholder 2"/>
          <p:cNvSpPr txBox="1">
            <a:spLocks/>
          </p:cNvSpPr>
          <p:nvPr/>
        </p:nvSpPr>
        <p:spPr>
          <a:xfrm>
            <a:off x="6308971" y="1269094"/>
            <a:ext cx="5818374" cy="1005840"/>
          </a:xfrm>
          <a:prstGeom prst="rect">
            <a:avLst/>
          </a:prstGeom>
        </p:spPr>
        <p:txBody>
          <a:bodyPr vert="horz" wrap="square" lIns="91427" tIns="45713" rIns="91427" bIns="45713"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98" normalizeH="0" baseline="0" noProof="0" dirty="0">
                <a:ln w="3175">
                  <a:noFill/>
                </a:ln>
                <a:solidFill>
                  <a:srgbClr val="8C8C90"/>
                </a:solidFill>
                <a:effectLst/>
                <a:uLnTx/>
                <a:uFillTx/>
                <a:latin typeface="Calibri Light" panose="020F0302020204030204"/>
                <a:ea typeface="+mn-ea"/>
                <a:cs typeface="Segoe UI Semibold" panose="020B0702040204020203" pitchFamily="34" charset="0"/>
              </a:rPr>
              <a:t>What is the Microsoft GDPR detailed assessment?</a:t>
            </a:r>
          </a:p>
        </p:txBody>
      </p:sp>
      <p:sp>
        <p:nvSpPr>
          <p:cNvPr id="51" name="Text Placeholder 2"/>
          <p:cNvSpPr txBox="1">
            <a:spLocks/>
          </p:cNvSpPr>
          <p:nvPr/>
        </p:nvSpPr>
        <p:spPr>
          <a:xfrm>
            <a:off x="6308971" y="3529190"/>
            <a:ext cx="5818374" cy="1005840"/>
          </a:xfrm>
          <a:prstGeom prst="rect">
            <a:avLst/>
          </a:prstGeom>
        </p:spPr>
        <p:txBody>
          <a:bodyPr vert="horz" wrap="square" lIns="91427" tIns="45713" rIns="91427" bIns="45713" rtlCol="0" anchor="ctr">
            <a:noAutofit/>
          </a:bodyPr>
          <a:lstStyle>
            <a:defPPr>
              <a:defRPr lang="en-US"/>
            </a:defPPr>
            <a:lvl1pPr indent="0">
              <a:lnSpc>
                <a:spcPct val="90000"/>
              </a:lnSpc>
              <a:spcBef>
                <a:spcPts val="1000"/>
              </a:spcBef>
              <a:buFont typeface="Arial" panose="020B0604020202020204" pitchFamily="34" charset="0"/>
              <a:buNone/>
              <a:defRPr kumimoji="0" sz="2353" b="0" i="0" u="none" strike="noStrike" cap="none" spc="-98" normalizeH="0" baseline="0">
                <a:ln w="3175">
                  <a:noFill/>
                </a:ln>
                <a:solidFill>
                  <a:srgbClr val="2C292A"/>
                </a:solidFill>
                <a:effectLst/>
                <a:uLnTx/>
                <a:uFillTx/>
                <a:latin typeface="Segoe UI Semibold" panose="020B0702040204020203" pitchFamily="34" charset="0"/>
                <a:cs typeface="Segoe UI Semibold" panose="020B0702040204020203" pitchFamily="34" charset="0"/>
              </a:defRPr>
            </a:lvl1pPr>
            <a:lvl2pPr marL="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2pPr>
            <a:lvl3pPr marL="4572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3pPr>
            <a:lvl4pPr marL="9144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4pPr>
            <a:lvl5pPr marL="13716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defRPr/>
            </a:pPr>
            <a:r>
              <a:rPr kumimoji="0" lang="en-US" sz="2400" b="0" i="0" u="none" strike="noStrike" kern="1200" cap="none" spc="-98" normalizeH="0" baseline="0" noProof="0" dirty="0">
                <a:ln w="3175">
                  <a:noFill/>
                </a:ln>
                <a:solidFill>
                  <a:srgbClr val="8C8C90"/>
                </a:solidFill>
                <a:effectLst/>
                <a:uLnTx/>
                <a:uFillTx/>
                <a:latin typeface="Calibri Light" panose="020F0302020204030204"/>
                <a:ea typeface="+mn-ea"/>
                <a:cs typeface="Segoe UI Semibold" panose="020B0702040204020203" pitchFamily="34" charset="0"/>
              </a:rPr>
              <a:t>Engagement overview</a:t>
            </a:r>
          </a:p>
        </p:txBody>
      </p:sp>
      <p:sp>
        <p:nvSpPr>
          <p:cNvPr id="52" name="Text Placeholder 2"/>
          <p:cNvSpPr txBox="1">
            <a:spLocks/>
          </p:cNvSpPr>
          <p:nvPr/>
        </p:nvSpPr>
        <p:spPr>
          <a:xfrm>
            <a:off x="6341089" y="4659238"/>
            <a:ext cx="5785834" cy="1005840"/>
          </a:xfrm>
          <a:prstGeom prst="rect">
            <a:avLst/>
          </a:prstGeom>
        </p:spPr>
        <p:txBody>
          <a:bodyPr vert="horz" wrap="square" lIns="91427" tIns="45713" rIns="91427" bIns="45713" rtlCol="0" anchor="ctr">
            <a:noAutofit/>
          </a:bodyPr>
          <a:lstStyle>
            <a:defPPr>
              <a:defRPr lang="en-US"/>
            </a:defPPr>
            <a:lvl1pPr indent="0">
              <a:lnSpc>
                <a:spcPct val="90000"/>
              </a:lnSpc>
              <a:spcBef>
                <a:spcPts val="1000"/>
              </a:spcBef>
              <a:buFont typeface="Arial" panose="020B0604020202020204" pitchFamily="34" charset="0"/>
              <a:buNone/>
              <a:defRPr kumimoji="0" sz="2353" b="0" i="0" u="none" strike="noStrike" cap="none" spc="-98" normalizeH="0" baseline="0">
                <a:ln w="3175">
                  <a:noFill/>
                </a:ln>
                <a:solidFill>
                  <a:srgbClr val="2C292A"/>
                </a:solidFill>
                <a:effectLst/>
                <a:uLnTx/>
                <a:uFillTx/>
                <a:latin typeface="Segoe UI Semibold" panose="020B0702040204020203" pitchFamily="34" charset="0"/>
                <a:cs typeface="Segoe UI Semibold" panose="020B0702040204020203" pitchFamily="34" charset="0"/>
              </a:defRPr>
            </a:lvl1pPr>
            <a:lvl2pPr marL="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2pPr>
            <a:lvl3pPr marL="4572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3pPr>
            <a:lvl4pPr marL="9144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4pPr>
            <a:lvl5pPr marL="13716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srgbClr val="8C8C90"/>
                </a:solidFill>
                <a:latin typeface="Calibri Light" panose="020F0302020204030204"/>
              </a:rPr>
              <a:t>Tips &amp; Tricks</a:t>
            </a:r>
            <a:endParaRPr kumimoji="0" lang="en-US" sz="2400" b="0" i="0" u="none" strike="noStrike" kern="1200" cap="none" spc="-98" normalizeH="0" baseline="0" noProof="0" dirty="0">
              <a:ln w="3175">
                <a:noFill/>
              </a:ln>
              <a:solidFill>
                <a:srgbClr val="8C8C90"/>
              </a:solidFill>
              <a:effectLst/>
              <a:uLnTx/>
              <a:uFillTx/>
              <a:latin typeface="Calibri Light" panose="020F0302020204030204"/>
              <a:ea typeface="+mn-ea"/>
              <a:cs typeface="Segoe UI Semibold" panose="020B0702040204020203" pitchFamily="34" charset="0"/>
            </a:endParaRPr>
          </a:p>
        </p:txBody>
      </p:sp>
      <p:sp>
        <p:nvSpPr>
          <p:cNvPr id="56" name="Text Placeholder 2">
            <a:extLst>
              <a:ext uri="{FF2B5EF4-FFF2-40B4-BE49-F238E27FC236}">
                <a16:creationId xmlns:a16="http://schemas.microsoft.com/office/drawing/2014/main" id="{9C5F8479-FC8F-4528-BD07-485A4128B87E}"/>
              </a:ext>
            </a:extLst>
          </p:cNvPr>
          <p:cNvSpPr txBox="1">
            <a:spLocks/>
          </p:cNvSpPr>
          <p:nvPr/>
        </p:nvSpPr>
        <p:spPr>
          <a:xfrm>
            <a:off x="6308971" y="2399142"/>
            <a:ext cx="5818374" cy="1005839"/>
          </a:xfrm>
          <a:prstGeom prst="rect">
            <a:avLst/>
          </a:prstGeom>
        </p:spPr>
        <p:txBody>
          <a:bodyPr vert="horz" wrap="square" lIns="91427" tIns="45713" rIns="91427" bIns="45713" rtlCol="0" anchor="ctr">
            <a:noAutofit/>
          </a:bodyPr>
          <a:lstStyle>
            <a:defPPr>
              <a:defRPr lang="en-US"/>
            </a:defPPr>
            <a:lvl1pPr indent="0">
              <a:lnSpc>
                <a:spcPct val="90000"/>
              </a:lnSpc>
              <a:spcBef>
                <a:spcPts val="1000"/>
              </a:spcBef>
              <a:buFont typeface="Arial" panose="020B0604020202020204" pitchFamily="34" charset="0"/>
              <a:buNone/>
              <a:defRPr kumimoji="0" sz="2353" b="0" i="0" u="none" strike="noStrike" cap="none" spc="-98" normalizeH="0" baseline="0">
                <a:ln w="3175">
                  <a:noFill/>
                </a:ln>
                <a:solidFill>
                  <a:srgbClr val="2C292A"/>
                </a:solidFill>
                <a:effectLst/>
                <a:uLnTx/>
                <a:uFillTx/>
                <a:latin typeface="Segoe UI Semibold" panose="020B0702040204020203" pitchFamily="34" charset="0"/>
                <a:cs typeface="Segoe UI Semibold" panose="020B0702040204020203" pitchFamily="34" charset="0"/>
              </a:defRPr>
            </a:lvl1pPr>
            <a:lvl2pPr marL="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2pPr>
            <a:lvl3pPr marL="4572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3pPr>
            <a:lvl4pPr marL="9144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4pPr>
            <a:lvl5pPr marL="1371600" indent="0">
              <a:lnSpc>
                <a:spcPct val="90000"/>
              </a:lnSpc>
              <a:spcBef>
                <a:spcPts val="500"/>
              </a:spcBef>
              <a:buFont typeface="Arial" panose="020B0604020202020204" pitchFamily="34" charset="0"/>
              <a:buNone/>
              <a:defRPr>
                <a:solidFill>
                  <a:schemeClr val="bg1"/>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sz="2400" dirty="0">
                <a:solidFill>
                  <a:srgbClr val="8C8C90"/>
                </a:solidFill>
                <a:latin typeface="Calibri Light" panose="020F0302020204030204"/>
              </a:rPr>
              <a:t>The Toolkit</a:t>
            </a:r>
            <a:endParaRPr kumimoji="0" lang="en-US" sz="2400" b="0" i="0" u="none" strike="noStrike" kern="1200" cap="none" spc="-98" normalizeH="0" baseline="0" noProof="0" dirty="0">
              <a:ln w="3175">
                <a:noFill/>
              </a:ln>
              <a:solidFill>
                <a:srgbClr val="8C8C90"/>
              </a:solidFill>
              <a:effectLst/>
              <a:uLnTx/>
              <a:uFillTx/>
              <a:latin typeface="Calibri Light" panose="020F0302020204030204"/>
            </a:endParaRPr>
          </a:p>
        </p:txBody>
      </p:sp>
      <p:sp>
        <p:nvSpPr>
          <p:cNvPr id="9" name="Oval 8">
            <a:extLst>
              <a:ext uri="{FF2B5EF4-FFF2-40B4-BE49-F238E27FC236}">
                <a16:creationId xmlns:a16="http://schemas.microsoft.com/office/drawing/2014/main" id="{1B54B8F2-A34D-4E88-9F9D-AF90D7D78960}"/>
              </a:ext>
            </a:extLst>
          </p:cNvPr>
          <p:cNvSpPr/>
          <p:nvPr/>
        </p:nvSpPr>
        <p:spPr>
          <a:xfrm>
            <a:off x="5688944" y="1464295"/>
            <a:ext cx="620027" cy="615438"/>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5" name="Oval 74">
            <a:extLst>
              <a:ext uri="{FF2B5EF4-FFF2-40B4-BE49-F238E27FC236}">
                <a16:creationId xmlns:a16="http://schemas.microsoft.com/office/drawing/2014/main" id="{E446200A-1521-4E12-98CC-D7B4748BBF27}"/>
              </a:ext>
            </a:extLst>
          </p:cNvPr>
          <p:cNvSpPr/>
          <p:nvPr/>
        </p:nvSpPr>
        <p:spPr>
          <a:xfrm>
            <a:off x="5688944" y="2594342"/>
            <a:ext cx="620027" cy="615438"/>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6" name="Oval 75">
            <a:extLst>
              <a:ext uri="{FF2B5EF4-FFF2-40B4-BE49-F238E27FC236}">
                <a16:creationId xmlns:a16="http://schemas.microsoft.com/office/drawing/2014/main" id="{A549459F-3033-4F4D-81E2-2D7C28E39498}"/>
              </a:ext>
            </a:extLst>
          </p:cNvPr>
          <p:cNvSpPr/>
          <p:nvPr/>
        </p:nvSpPr>
        <p:spPr>
          <a:xfrm>
            <a:off x="5688944" y="3724391"/>
            <a:ext cx="620027" cy="615438"/>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77" name="Oval 76">
            <a:extLst>
              <a:ext uri="{FF2B5EF4-FFF2-40B4-BE49-F238E27FC236}">
                <a16:creationId xmlns:a16="http://schemas.microsoft.com/office/drawing/2014/main" id="{01931F57-DB5B-4204-AACD-68D89CC608DF}"/>
              </a:ext>
            </a:extLst>
          </p:cNvPr>
          <p:cNvSpPr/>
          <p:nvPr/>
        </p:nvSpPr>
        <p:spPr>
          <a:xfrm>
            <a:off x="5688944" y="4854439"/>
            <a:ext cx="620027" cy="615438"/>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Tree>
    <p:extLst>
      <p:ext uri="{BB962C8B-B14F-4D97-AF65-F5344CB8AC3E}">
        <p14:creationId xmlns:p14="http://schemas.microsoft.com/office/powerpoint/2010/main" val="366519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CDF0-E63F-41B2-A543-1F3D91247D15}"/>
              </a:ext>
            </a:extLst>
          </p:cNvPr>
          <p:cNvSpPr>
            <a:spLocks noGrp="1"/>
          </p:cNvSpPr>
          <p:nvPr>
            <p:ph type="title"/>
          </p:nvPr>
        </p:nvSpPr>
        <p:spPr/>
        <p:txBody>
          <a:bodyPr/>
          <a:lstStyle/>
          <a:p>
            <a:pPr defTabSz="913505" fontAlgn="base">
              <a:spcAft>
                <a:spcPct val="0"/>
              </a:spcAft>
            </a:pPr>
            <a:r>
              <a:rPr lang="en-US" sz="4000" spc="-100" dirty="0">
                <a:ln w="3175">
                  <a:noFill/>
                </a:ln>
                <a:solidFill>
                  <a:srgbClr val="6E6E73"/>
                </a:solidFill>
                <a:latin typeface="Segoe UI Light"/>
                <a:ea typeface="ＭＳ Ｐゴシック" charset="0"/>
                <a:cs typeface="Segoe UI" pitchFamily="34" charset="0"/>
              </a:rPr>
              <a:t>What is the Microsoft GDPR Detailed Assessment?</a:t>
            </a:r>
          </a:p>
        </p:txBody>
      </p:sp>
      <p:sp>
        <p:nvSpPr>
          <p:cNvPr id="4" name="Content Placeholder 3">
            <a:extLst>
              <a:ext uri="{FF2B5EF4-FFF2-40B4-BE49-F238E27FC236}">
                <a16:creationId xmlns:a16="http://schemas.microsoft.com/office/drawing/2014/main" id="{3995E78E-87C7-4E0C-9B6D-885FC221273F}"/>
              </a:ext>
            </a:extLst>
          </p:cNvPr>
          <p:cNvSpPr>
            <a:spLocks noGrp="1"/>
          </p:cNvSpPr>
          <p:nvPr>
            <p:ph idx="1"/>
          </p:nvPr>
        </p:nvSpPr>
        <p:spPr>
          <a:xfrm>
            <a:off x="269242" y="1189178"/>
            <a:ext cx="11653521" cy="4084644"/>
          </a:xfrm>
        </p:spPr>
        <p:txBody>
          <a:bodyPr/>
          <a:lstStyle/>
          <a:p>
            <a:r>
              <a:rPr lang="en-US" dirty="0">
                <a:latin typeface="Segoe UI Light" panose="020B0502040204020203" pitchFamily="34" charset="0"/>
              </a:rPr>
              <a:t>A tool that partners can use to help customers assess the maturity of their people, processes, and technology, relevant to the GDPR. </a:t>
            </a:r>
          </a:p>
          <a:p>
            <a:r>
              <a:rPr lang="en-US" dirty="0">
                <a:latin typeface="Segoe UI Light" panose="020B0502040204020203" pitchFamily="34" charset="0"/>
              </a:rPr>
              <a:t>A tool that provides visuals and recommendations to guide customers to appropriate solutions, enabling customers to elevate their GDPR maturity.</a:t>
            </a:r>
          </a:p>
          <a:p>
            <a:endParaRPr lang="en-US" dirty="0">
              <a:latin typeface="Segoe UI Light" panose="020B0502040204020203" pitchFamily="34" charset="0"/>
            </a:endParaRPr>
          </a:p>
          <a:p>
            <a:r>
              <a:rPr lang="en-US" dirty="0">
                <a:latin typeface="Segoe UI" panose="020B0502040204020203" pitchFamily="34" charset="0"/>
                <a:cs typeface="Segoe UI" panose="020B0502040204020203" pitchFamily="34" charset="0"/>
              </a:rPr>
              <a:t>Important</a:t>
            </a:r>
          </a:p>
          <a:p>
            <a:r>
              <a:rPr lang="en-US" dirty="0">
                <a:latin typeface="Segoe UI Light" panose="020B0502040204020203" pitchFamily="34" charset="0"/>
              </a:rPr>
              <a:t>The Microsoft GDPR Detailed Assessment is NOT a tool to certify compliance.</a:t>
            </a:r>
          </a:p>
          <a:p>
            <a:r>
              <a:rPr lang="en-US" dirty="0">
                <a:latin typeface="Segoe UI Light" panose="020B0502040204020203" pitchFamily="34" charset="0"/>
              </a:rPr>
              <a:t>It is the distributed responsibility of the customer and their legal and compliance teams to certify their own GDPR compliance.</a:t>
            </a:r>
          </a:p>
        </p:txBody>
      </p:sp>
    </p:spTree>
    <p:extLst>
      <p:ext uri="{BB962C8B-B14F-4D97-AF65-F5344CB8AC3E}">
        <p14:creationId xmlns:p14="http://schemas.microsoft.com/office/powerpoint/2010/main" val="12149148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 name="Title 1"/>
          <p:cNvSpPr>
            <a:spLocks noGrp="1"/>
          </p:cNvSpPr>
          <p:nvPr>
            <p:ph type="title"/>
          </p:nvPr>
        </p:nvSpPr>
        <p:spPr/>
        <p:txBody>
          <a:bodyPr>
            <a:normAutofit/>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Assessment opportunities</a:t>
            </a:r>
            <a:endParaRPr lang="nl-NL" sz="4000" spc="-100" dirty="0">
              <a:ln w="3175">
                <a:noFill/>
              </a:ln>
              <a:solidFill>
                <a:schemeClr val="bg1"/>
              </a:solidFill>
              <a:latin typeface="Segoe UI Light"/>
              <a:ea typeface="ＭＳ Ｐゴシック" charset="0"/>
              <a:cs typeface="Segoe UI" pitchFamily="34" charset="0"/>
            </a:endParaRPr>
          </a:p>
        </p:txBody>
      </p:sp>
      <p:sp>
        <p:nvSpPr>
          <p:cNvPr id="5" name="Oval 4"/>
          <p:cNvSpPr/>
          <p:nvPr/>
        </p:nvSpPr>
        <p:spPr>
          <a:xfrm>
            <a:off x="5405520" y="1699084"/>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sp>
        <p:nvSpPr>
          <p:cNvPr id="12" name="Oval 11"/>
          <p:cNvSpPr/>
          <p:nvPr/>
        </p:nvSpPr>
        <p:spPr>
          <a:xfrm>
            <a:off x="5405520" y="4277930"/>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sp>
        <p:nvSpPr>
          <p:cNvPr id="25" name="Text Placeholder 2"/>
          <p:cNvSpPr txBox="1">
            <a:spLocks/>
          </p:cNvSpPr>
          <p:nvPr/>
        </p:nvSpPr>
        <p:spPr>
          <a:xfrm>
            <a:off x="6840000" y="4239497"/>
            <a:ext cx="5220000" cy="1273155"/>
          </a:xfrm>
          <a:prstGeom prst="rect">
            <a:avLst/>
          </a:prstGeom>
        </p:spPr>
        <p:txBody>
          <a:bodyPr vert="horz"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sz="2000" dirty="0">
                <a:gradFill>
                  <a:gsLst>
                    <a:gs pos="1250">
                      <a:srgbClr val="6E6E73"/>
                    </a:gs>
                    <a:gs pos="99000">
                      <a:srgbClr val="6E6E73"/>
                    </a:gs>
                  </a:gsLst>
                  <a:lin ang="5400000" scaled="0"/>
                </a:gradFill>
                <a:latin typeface="Segoe UI Light"/>
                <a:ea typeface="ＭＳ Ｐゴシック" charset="0"/>
              </a:rPr>
              <a:t>Identify</a:t>
            </a:r>
            <a:r>
              <a:rPr lang="en-NZ" sz="2000" dirty="0">
                <a:gradFill>
                  <a:gsLst>
                    <a:gs pos="1250">
                      <a:srgbClr val="6E6E73"/>
                    </a:gs>
                    <a:gs pos="99000">
                      <a:srgbClr val="6E6E73"/>
                    </a:gs>
                  </a:gsLst>
                  <a:lin ang="5400000" scaled="0"/>
                </a:gradFill>
                <a:latin typeface="Segoe UI Light"/>
                <a:ea typeface="ＭＳ Ｐゴシック" charset="0"/>
              </a:rPr>
              <a:t> </a:t>
            </a:r>
            <a:r>
              <a:rPr sz="2000" dirty="0">
                <a:gradFill>
                  <a:gsLst>
                    <a:gs pos="1250">
                      <a:srgbClr val="6E6E73"/>
                    </a:gs>
                    <a:gs pos="99000">
                      <a:srgbClr val="6E6E73"/>
                    </a:gs>
                  </a:gsLst>
                  <a:lin ang="5400000" scaled="0"/>
                </a:gradFill>
                <a:latin typeface="Segoe UI Light"/>
                <a:ea typeface="ＭＳ Ｐゴシック" charset="0"/>
              </a:rPr>
              <a:t>potential data </a:t>
            </a:r>
            <a:r>
              <a:rPr lang="en-NZ" sz="2000" dirty="0">
                <a:gradFill>
                  <a:gsLst>
                    <a:gs pos="1250">
                      <a:srgbClr val="6E6E73"/>
                    </a:gs>
                    <a:gs pos="99000">
                      <a:srgbClr val="6E6E73"/>
                    </a:gs>
                  </a:gsLst>
                  <a:lin ang="5400000" scaled="0"/>
                </a:gradFill>
                <a:latin typeface="Segoe UI Light"/>
                <a:ea typeface="ＭＳ Ｐゴシック" charset="0"/>
              </a:rPr>
              <a:t>security and compliance</a:t>
            </a:r>
            <a:r>
              <a:rPr sz="2000" dirty="0">
                <a:gradFill>
                  <a:gsLst>
                    <a:gs pos="1250">
                      <a:srgbClr val="6E6E73"/>
                    </a:gs>
                    <a:gs pos="99000">
                      <a:srgbClr val="6E6E73"/>
                    </a:gs>
                  </a:gsLst>
                  <a:lin ang="5400000" scaled="0"/>
                </a:gradFill>
                <a:latin typeface="Segoe UI Light"/>
                <a:ea typeface="ＭＳ Ｐゴシック" charset="0"/>
              </a:rPr>
              <a:t> challenges</a:t>
            </a:r>
          </a:p>
          <a:p>
            <a:pPr>
              <a:defRPr/>
            </a:pPr>
            <a:r>
              <a:rPr lang="en-US" sz="1800" dirty="0">
                <a:solidFill>
                  <a:srgbClr val="2C292A"/>
                </a:solidFill>
              </a:rPr>
              <a:t>Determine the current state of personal data security. </a:t>
            </a:r>
          </a:p>
        </p:txBody>
      </p:sp>
      <p:sp>
        <p:nvSpPr>
          <p:cNvPr id="28" name="Text Placeholder 2"/>
          <p:cNvSpPr txBox="1">
            <a:spLocks/>
          </p:cNvSpPr>
          <p:nvPr/>
        </p:nvSpPr>
        <p:spPr>
          <a:xfrm>
            <a:off x="6840000" y="1928186"/>
            <a:ext cx="5220000" cy="746857"/>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lang="en-US" sz="2000" dirty="0">
                <a:gradFill>
                  <a:gsLst>
                    <a:gs pos="1250">
                      <a:srgbClr val="6E6E73"/>
                    </a:gs>
                    <a:gs pos="99000">
                      <a:srgbClr val="6E6E73"/>
                    </a:gs>
                  </a:gsLst>
                  <a:lin ang="5400000" scaled="0"/>
                </a:gradFill>
                <a:latin typeface="Segoe UI Light"/>
                <a:ea typeface="ＭＳ Ｐゴシック" charset="0"/>
              </a:rPr>
              <a:t>Identify GDPR compliance gaps</a:t>
            </a:r>
            <a:endParaRPr sz="2000" dirty="0">
              <a:gradFill>
                <a:gsLst>
                  <a:gs pos="1250">
                    <a:srgbClr val="6E6E73"/>
                  </a:gs>
                  <a:gs pos="99000">
                    <a:srgbClr val="6E6E73"/>
                  </a:gs>
                </a:gsLst>
                <a:lin ang="5400000" scaled="0"/>
              </a:gradFill>
              <a:latin typeface="Segoe UI Light"/>
              <a:ea typeface="ＭＳ Ｐゴシック" charset="0"/>
            </a:endParaRPr>
          </a:p>
          <a:p>
            <a:pPr>
              <a:defRPr/>
            </a:pPr>
            <a:r>
              <a:rPr lang="en-US" sz="1800" dirty="0">
                <a:solidFill>
                  <a:srgbClr val="2C292A"/>
                </a:solidFill>
              </a:rPr>
              <a:t>Identify maturity along key GDPR scenarios</a:t>
            </a:r>
          </a:p>
        </p:txBody>
      </p:sp>
      <p:pic>
        <p:nvPicPr>
          <p:cNvPr id="16" name="Picture 15"/>
          <p:cNvPicPr>
            <a:picLocks noChangeAspect="1"/>
          </p:cNvPicPr>
          <p:nvPr/>
        </p:nvPicPr>
        <p:blipFill>
          <a:blip r:embed="rId3" cstate="screen">
            <a:biLevel thresh="2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tretch>
            <a:fillRect/>
          </a:stretch>
        </p:blipFill>
        <p:spPr>
          <a:xfrm rot="18786706">
            <a:off x="5852612" y="1896806"/>
            <a:ext cx="433365" cy="809619"/>
          </a:xfrm>
          <a:prstGeom prst="rect">
            <a:avLst/>
          </a:prstGeom>
        </p:spPr>
      </p:pic>
      <p:grpSp>
        <p:nvGrpSpPr>
          <p:cNvPr id="17" name="Group 16"/>
          <p:cNvGrpSpPr/>
          <p:nvPr/>
        </p:nvGrpSpPr>
        <p:grpSpPr>
          <a:xfrm>
            <a:off x="5674381" y="4503488"/>
            <a:ext cx="690787" cy="753947"/>
            <a:chOff x="7476410" y="2705706"/>
            <a:chExt cx="765868" cy="809514"/>
          </a:xfrm>
          <a:solidFill>
            <a:schemeClr val="bg1"/>
          </a:solidFill>
        </p:grpSpPr>
        <p:sp>
          <p:nvSpPr>
            <p:cNvPr id="18" name="Freeform 220"/>
            <p:cNvSpPr>
              <a:spLocks noEditPoints="1"/>
            </p:cNvSpPr>
            <p:nvPr/>
          </p:nvSpPr>
          <p:spPr bwMode="auto">
            <a:xfrm>
              <a:off x="7701579" y="2895409"/>
              <a:ext cx="300038" cy="420688"/>
            </a:xfrm>
            <a:custGeom>
              <a:avLst/>
              <a:gdLst>
                <a:gd name="T0" fmla="*/ 72 w 80"/>
                <a:gd name="T1" fmla="*/ 48 h 112"/>
                <a:gd name="T2" fmla="*/ 72 w 80"/>
                <a:gd name="T3" fmla="*/ 48 h 112"/>
                <a:gd name="T4" fmla="*/ 72 w 80"/>
                <a:gd name="T5" fmla="*/ 32 h 112"/>
                <a:gd name="T6" fmla="*/ 40 w 80"/>
                <a:gd name="T7" fmla="*/ 0 h 112"/>
                <a:gd name="T8" fmla="*/ 8 w 80"/>
                <a:gd name="T9" fmla="*/ 32 h 112"/>
                <a:gd name="T10" fmla="*/ 8 w 80"/>
                <a:gd name="T11" fmla="*/ 48 h 112"/>
                <a:gd name="T12" fmla="*/ 8 w 80"/>
                <a:gd name="T13" fmla="*/ 48 h 112"/>
                <a:gd name="T14" fmla="*/ 0 w 80"/>
                <a:gd name="T15" fmla="*/ 72 h 112"/>
                <a:gd name="T16" fmla="*/ 40 w 80"/>
                <a:gd name="T17" fmla="*/ 112 h 112"/>
                <a:gd name="T18" fmla="*/ 80 w 80"/>
                <a:gd name="T19" fmla="*/ 72 h 112"/>
                <a:gd name="T20" fmla="*/ 72 w 80"/>
                <a:gd name="T21" fmla="*/ 48 h 112"/>
                <a:gd name="T22" fmla="*/ 16 w 80"/>
                <a:gd name="T23" fmla="*/ 32 h 112"/>
                <a:gd name="T24" fmla="*/ 40 w 80"/>
                <a:gd name="T25" fmla="*/ 8 h 112"/>
                <a:gd name="T26" fmla="*/ 64 w 80"/>
                <a:gd name="T27" fmla="*/ 32 h 112"/>
                <a:gd name="T28" fmla="*/ 64 w 80"/>
                <a:gd name="T29" fmla="*/ 40 h 112"/>
                <a:gd name="T30" fmla="*/ 40 w 80"/>
                <a:gd name="T31" fmla="*/ 32 h 112"/>
                <a:gd name="T32" fmla="*/ 16 w 80"/>
                <a:gd name="T33" fmla="*/ 40 h 112"/>
                <a:gd name="T34" fmla="*/ 16 w 80"/>
                <a:gd name="T35" fmla="*/ 32 h 112"/>
                <a:gd name="T36" fmla="*/ 40 w 80"/>
                <a:gd name="T37" fmla="*/ 104 h 112"/>
                <a:gd name="T38" fmla="*/ 8 w 80"/>
                <a:gd name="T39" fmla="*/ 72 h 112"/>
                <a:gd name="T40" fmla="*/ 40 w 80"/>
                <a:gd name="T41" fmla="*/ 40 h 112"/>
                <a:gd name="T42" fmla="*/ 72 w 80"/>
                <a:gd name="T43" fmla="*/ 72 h 112"/>
                <a:gd name="T44" fmla="*/ 40 w 80"/>
                <a:gd name="T45" fmla="*/ 104 h 112"/>
                <a:gd name="T46" fmla="*/ 48 w 80"/>
                <a:gd name="T47" fmla="*/ 68 h 112"/>
                <a:gd name="T48" fmla="*/ 44 w 80"/>
                <a:gd name="T49" fmla="*/ 75 h 112"/>
                <a:gd name="T50" fmla="*/ 44 w 80"/>
                <a:gd name="T51" fmla="*/ 88 h 112"/>
                <a:gd name="T52" fmla="*/ 36 w 80"/>
                <a:gd name="T53" fmla="*/ 88 h 112"/>
                <a:gd name="T54" fmla="*/ 36 w 80"/>
                <a:gd name="T55" fmla="*/ 75 h 112"/>
                <a:gd name="T56" fmla="*/ 32 w 80"/>
                <a:gd name="T57" fmla="*/ 68 h 112"/>
                <a:gd name="T58" fmla="*/ 40 w 80"/>
                <a:gd name="T59" fmla="*/ 60 h 112"/>
                <a:gd name="T60" fmla="*/ 48 w 80"/>
                <a:gd name="T6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112">
                  <a:moveTo>
                    <a:pt x="72" y="48"/>
                  </a:moveTo>
                  <a:cubicBezTo>
                    <a:pt x="72" y="48"/>
                    <a:pt x="72" y="48"/>
                    <a:pt x="72" y="48"/>
                  </a:cubicBezTo>
                  <a:cubicBezTo>
                    <a:pt x="72" y="32"/>
                    <a:pt x="72" y="32"/>
                    <a:pt x="72" y="32"/>
                  </a:cubicBezTo>
                  <a:cubicBezTo>
                    <a:pt x="72" y="14"/>
                    <a:pt x="58" y="0"/>
                    <a:pt x="40" y="0"/>
                  </a:cubicBezTo>
                  <a:cubicBezTo>
                    <a:pt x="22" y="0"/>
                    <a:pt x="8" y="14"/>
                    <a:pt x="8" y="32"/>
                  </a:cubicBezTo>
                  <a:cubicBezTo>
                    <a:pt x="8" y="48"/>
                    <a:pt x="8" y="48"/>
                    <a:pt x="8" y="48"/>
                  </a:cubicBezTo>
                  <a:cubicBezTo>
                    <a:pt x="8" y="48"/>
                    <a:pt x="8" y="48"/>
                    <a:pt x="8" y="48"/>
                  </a:cubicBezTo>
                  <a:cubicBezTo>
                    <a:pt x="3" y="54"/>
                    <a:pt x="0" y="63"/>
                    <a:pt x="0" y="72"/>
                  </a:cubicBezTo>
                  <a:cubicBezTo>
                    <a:pt x="0" y="94"/>
                    <a:pt x="18" y="112"/>
                    <a:pt x="40" y="112"/>
                  </a:cubicBezTo>
                  <a:cubicBezTo>
                    <a:pt x="62" y="112"/>
                    <a:pt x="80" y="94"/>
                    <a:pt x="80" y="72"/>
                  </a:cubicBezTo>
                  <a:cubicBezTo>
                    <a:pt x="80" y="63"/>
                    <a:pt x="77" y="54"/>
                    <a:pt x="72" y="48"/>
                  </a:cubicBezTo>
                  <a:close/>
                  <a:moveTo>
                    <a:pt x="16" y="32"/>
                  </a:moveTo>
                  <a:cubicBezTo>
                    <a:pt x="16" y="18"/>
                    <a:pt x="27" y="8"/>
                    <a:pt x="40" y="8"/>
                  </a:cubicBezTo>
                  <a:cubicBezTo>
                    <a:pt x="53" y="8"/>
                    <a:pt x="64" y="18"/>
                    <a:pt x="64" y="32"/>
                  </a:cubicBezTo>
                  <a:cubicBezTo>
                    <a:pt x="64" y="40"/>
                    <a:pt x="64" y="40"/>
                    <a:pt x="64" y="40"/>
                  </a:cubicBezTo>
                  <a:cubicBezTo>
                    <a:pt x="57" y="35"/>
                    <a:pt x="49" y="32"/>
                    <a:pt x="40" y="32"/>
                  </a:cubicBezTo>
                  <a:cubicBezTo>
                    <a:pt x="31" y="32"/>
                    <a:pt x="23" y="35"/>
                    <a:pt x="16" y="40"/>
                  </a:cubicBezTo>
                  <a:lnTo>
                    <a:pt x="16" y="32"/>
                  </a:lnTo>
                  <a:close/>
                  <a:moveTo>
                    <a:pt x="40" y="104"/>
                  </a:moveTo>
                  <a:cubicBezTo>
                    <a:pt x="22" y="104"/>
                    <a:pt x="8" y="89"/>
                    <a:pt x="8" y="72"/>
                  </a:cubicBezTo>
                  <a:cubicBezTo>
                    <a:pt x="8" y="54"/>
                    <a:pt x="22" y="40"/>
                    <a:pt x="40" y="40"/>
                  </a:cubicBezTo>
                  <a:cubicBezTo>
                    <a:pt x="58" y="40"/>
                    <a:pt x="72" y="54"/>
                    <a:pt x="72" y="72"/>
                  </a:cubicBezTo>
                  <a:cubicBezTo>
                    <a:pt x="72" y="89"/>
                    <a:pt x="58" y="104"/>
                    <a:pt x="40" y="104"/>
                  </a:cubicBezTo>
                  <a:close/>
                  <a:moveTo>
                    <a:pt x="48" y="68"/>
                  </a:moveTo>
                  <a:cubicBezTo>
                    <a:pt x="48" y="71"/>
                    <a:pt x="46" y="73"/>
                    <a:pt x="44" y="75"/>
                  </a:cubicBezTo>
                  <a:cubicBezTo>
                    <a:pt x="44" y="88"/>
                    <a:pt x="44" y="88"/>
                    <a:pt x="44" y="88"/>
                  </a:cubicBezTo>
                  <a:cubicBezTo>
                    <a:pt x="36" y="88"/>
                    <a:pt x="36" y="88"/>
                    <a:pt x="36" y="88"/>
                  </a:cubicBezTo>
                  <a:cubicBezTo>
                    <a:pt x="36" y="75"/>
                    <a:pt x="36" y="75"/>
                    <a:pt x="36" y="75"/>
                  </a:cubicBezTo>
                  <a:cubicBezTo>
                    <a:pt x="34" y="73"/>
                    <a:pt x="32" y="71"/>
                    <a:pt x="32" y="68"/>
                  </a:cubicBezTo>
                  <a:cubicBezTo>
                    <a:pt x="32" y="63"/>
                    <a:pt x="36" y="60"/>
                    <a:pt x="40" y="60"/>
                  </a:cubicBezTo>
                  <a:cubicBezTo>
                    <a:pt x="45" y="60"/>
                    <a:pt x="48" y="63"/>
                    <a:pt x="48" y="68"/>
                  </a:cubicBezTo>
                  <a:close/>
                </a:path>
              </a:pathLst>
            </a:custGeom>
            <a:grpFill/>
            <a:ln>
              <a:solidFill>
                <a:schemeClr val="bg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 name="Freeform 144"/>
            <p:cNvSpPr>
              <a:spLocks noChangeAspect="1" noEditPoints="1"/>
            </p:cNvSpPr>
            <p:nvPr/>
          </p:nvSpPr>
          <p:spPr bwMode="auto">
            <a:xfrm>
              <a:off x="7476410" y="2705706"/>
              <a:ext cx="765868" cy="809514"/>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grpFill/>
            <a:ln w="12700">
              <a:no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006" y="1449854"/>
            <a:ext cx="4726534" cy="4633358"/>
          </a:xfrm>
          <a:prstGeom prst="rect">
            <a:avLst/>
          </a:prstGeom>
        </p:spPr>
      </p:pic>
    </p:spTree>
    <p:extLst>
      <p:ext uri="{BB962C8B-B14F-4D97-AF65-F5344CB8AC3E}">
        <p14:creationId xmlns:p14="http://schemas.microsoft.com/office/powerpoint/2010/main" val="321584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8" name="Oval 27"/>
          <p:cNvSpPr/>
          <p:nvPr/>
        </p:nvSpPr>
        <p:spPr>
          <a:xfrm>
            <a:off x="5412998" y="700902"/>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pic>
        <p:nvPicPr>
          <p:cNvPr id="18" name="Picture 17"/>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5686375" y="1031844"/>
            <a:ext cx="672974" cy="543727"/>
          </a:xfrm>
          <a:prstGeom prst="rect">
            <a:avLst/>
          </a:prstGeom>
          <a:ln>
            <a:noFill/>
          </a:ln>
        </p:spPr>
      </p:pic>
      <p:pic>
        <p:nvPicPr>
          <p:cNvPr id="17" name="Picture 16"/>
          <p:cNvPicPr>
            <a:picLocks noChangeAspect="1"/>
          </p:cNvPicPr>
          <p:nvPr/>
        </p:nvPicPr>
        <p:blipFill>
          <a:blip r:embed="rId4" cstate="screen">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1725260" y="2292332"/>
            <a:ext cx="2236136" cy="3140105"/>
          </a:xfrm>
          <a:prstGeom prst="rect">
            <a:avLst/>
          </a:prstGeom>
        </p:spPr>
      </p:pic>
      <p:sp>
        <p:nvSpPr>
          <p:cNvPr id="10" name="Oval 9"/>
          <p:cNvSpPr/>
          <p:nvPr/>
        </p:nvSpPr>
        <p:spPr>
          <a:xfrm>
            <a:off x="5412998" y="2838167"/>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pic>
        <p:nvPicPr>
          <p:cNvPr id="7" name="Picture 6"/>
          <p:cNvPicPr>
            <a:picLocks noChangeAspect="1"/>
          </p:cNvPicPr>
          <p:nvPr/>
        </p:nvPicPr>
        <p:blipFill>
          <a:blip r:embed="rId6">
            <a:biLevel thresh="25000"/>
            <a:extLst>
              <a:ext uri="{28A0092B-C50C-407E-A947-70E740481C1C}">
                <a14:useLocalDpi xmlns:a14="http://schemas.microsoft.com/office/drawing/2010/main"/>
              </a:ext>
            </a:extLst>
          </a:blip>
          <a:stretch>
            <a:fillRect/>
          </a:stretch>
        </p:blipFill>
        <p:spPr>
          <a:xfrm>
            <a:off x="5700205" y="3090719"/>
            <a:ext cx="625839" cy="771666"/>
          </a:xfrm>
          <a:prstGeom prst="rect">
            <a:avLst/>
          </a:prstGeom>
          <a:ln>
            <a:noFill/>
          </a:ln>
        </p:spPr>
      </p:pic>
      <p:sp>
        <p:nvSpPr>
          <p:cNvPr id="15" name="Oval 14"/>
          <p:cNvSpPr/>
          <p:nvPr/>
        </p:nvSpPr>
        <p:spPr>
          <a:xfrm>
            <a:off x="5412998" y="4975433"/>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pic>
        <p:nvPicPr>
          <p:cNvPr id="3" name="Picture 2"/>
          <p:cNvPicPr>
            <a:picLocks noChangeAspect="1"/>
          </p:cNvPicPr>
          <p:nvPr/>
        </p:nvPicPr>
        <p:blipFill>
          <a:blip r:embed="rId7">
            <a:biLevel thresh="25000"/>
            <a:extLst>
              <a:ext uri="{28A0092B-C50C-407E-A947-70E740481C1C}">
                <a14:useLocalDpi xmlns:a14="http://schemas.microsoft.com/office/drawing/2010/main"/>
              </a:ext>
            </a:extLst>
          </a:blip>
          <a:stretch>
            <a:fillRect/>
          </a:stretch>
        </p:blipFill>
        <p:spPr>
          <a:xfrm>
            <a:off x="5695674" y="5258109"/>
            <a:ext cx="641449" cy="641449"/>
          </a:xfrm>
          <a:prstGeom prst="rect">
            <a:avLst/>
          </a:prstGeom>
          <a:ln>
            <a:noFill/>
          </a:ln>
        </p:spPr>
      </p:pic>
      <p:sp>
        <p:nvSpPr>
          <p:cNvPr id="59" name="Content Placeholder 2"/>
          <p:cNvSpPr txBox="1">
            <a:spLocks/>
          </p:cNvSpPr>
          <p:nvPr/>
        </p:nvSpPr>
        <p:spPr>
          <a:xfrm>
            <a:off x="6694312" y="805355"/>
            <a:ext cx="5336750" cy="996156"/>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2" indent="0" algn="l" defTabSz="913505" rtl="0" eaLnBrk="1" fontAlgn="base" latinLnBrk="0" hangingPunct="1">
              <a:lnSpc>
                <a:spcPct val="90000"/>
              </a:lnSpc>
              <a:spcBef>
                <a:spcPct val="20000"/>
              </a:spcBef>
              <a:spcAft>
                <a:spcPct val="0"/>
              </a:spcAft>
              <a:buClrTx/>
              <a:buSzPct val="90000"/>
              <a:buFont typeface="Arial" panose="020B0604020202020204" pitchFamily="34" charset="0"/>
              <a:buNone/>
              <a:tabLst/>
              <a:defRPr/>
            </a:pPr>
            <a:r>
              <a:rPr kumimoji="0" sz="2000"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rPr>
              <a:t>Understand </a:t>
            </a:r>
            <a:r>
              <a:rPr kumimoji="0" lang="en-US" sz="2000"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rPr>
              <a:t>GDPR compliance</a:t>
            </a:r>
            <a:r>
              <a:rPr kumimoji="0" sz="2000"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rPr>
              <a:t> objectives</a:t>
            </a:r>
            <a:endParaRPr kumimoji="0" lang="en-US" sz="2000" b="0" i="0" u="none" strike="noStrike" kern="1200" cap="none" spc="0" normalizeH="0" baseline="0" noProof="0" dirty="0">
              <a:ln>
                <a:noFill/>
              </a:ln>
              <a:gradFill>
                <a:gsLst>
                  <a:gs pos="1250">
                    <a:srgbClr val="6E6E73"/>
                  </a:gs>
                  <a:gs pos="99000">
                    <a:srgbClr val="6E6E73"/>
                  </a:gs>
                </a:gsLst>
                <a:lin ang="5400000" scaled="0"/>
              </a:gradFill>
              <a:effectLst/>
              <a:uLnTx/>
              <a:uFillTx/>
              <a:latin typeface="Segoe UI Light"/>
              <a:ea typeface="ＭＳ Ｐゴシック" charset="0"/>
              <a:cs typeface="Segoe UI" panose="020B0502040204020203" pitchFamily="34" charset="0"/>
            </a:endParaRPr>
          </a:p>
          <a:p>
            <a:pPr marR="0" lvl="0" fontAlgn="auto">
              <a:spcAft>
                <a:spcPts val="0"/>
              </a:spcAft>
              <a:buClrTx/>
              <a:buSzTx/>
              <a:tabLst/>
              <a:defRPr/>
            </a:pPr>
            <a:r>
              <a:rPr lang="en-US" sz="1800" dirty="0">
                <a:solidFill>
                  <a:srgbClr val="2C292A"/>
                </a:solidFill>
              </a:rPr>
              <a:t>Gain a common understanding of compliance objectives and GDPR requirements</a:t>
            </a:r>
          </a:p>
        </p:txBody>
      </p:sp>
      <p:sp>
        <p:nvSpPr>
          <p:cNvPr id="2" name="Title 1"/>
          <p:cNvSpPr>
            <a:spLocks noGrp="1"/>
          </p:cNvSpPr>
          <p:nvPr>
            <p:ph type="title"/>
          </p:nvPr>
        </p:nvSpPr>
        <p:spPr/>
        <p:txBody>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Assessment objectives</a:t>
            </a:r>
            <a:endParaRPr lang="nl-NL" sz="4000" spc="-100" dirty="0">
              <a:ln w="3175">
                <a:noFill/>
              </a:ln>
              <a:solidFill>
                <a:schemeClr val="bg1"/>
              </a:solidFill>
              <a:latin typeface="Segoe UI Light"/>
              <a:ea typeface="ＭＳ Ｐゴシック" charset="0"/>
              <a:cs typeface="Segoe UI" pitchFamily="34" charset="0"/>
            </a:endParaRPr>
          </a:p>
        </p:txBody>
      </p:sp>
      <p:sp>
        <p:nvSpPr>
          <p:cNvPr id="24" name="Content Placeholder 2"/>
          <p:cNvSpPr txBox="1">
            <a:spLocks/>
          </p:cNvSpPr>
          <p:nvPr/>
        </p:nvSpPr>
        <p:spPr>
          <a:xfrm>
            <a:off x="6694312" y="2978474"/>
            <a:ext cx="5336750" cy="996156"/>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lang="en-US" sz="2000" dirty="0">
                <a:gradFill>
                  <a:gsLst>
                    <a:gs pos="1250">
                      <a:srgbClr val="6E6E73"/>
                    </a:gs>
                    <a:gs pos="99000">
                      <a:srgbClr val="6E6E73"/>
                    </a:gs>
                  </a:gsLst>
                  <a:lin ang="5400000" scaled="0"/>
                </a:gradFill>
                <a:latin typeface="Segoe UI Light"/>
                <a:ea typeface="ＭＳ Ｐゴシック" charset="0"/>
              </a:rPr>
              <a:t>Assess </a:t>
            </a:r>
            <a:r>
              <a:rPr sz="2000" dirty="0">
                <a:gradFill>
                  <a:gsLst>
                    <a:gs pos="1250">
                      <a:srgbClr val="6E6E73"/>
                    </a:gs>
                    <a:gs pos="99000">
                      <a:srgbClr val="6E6E73"/>
                    </a:gs>
                  </a:gsLst>
                  <a:lin ang="5400000" scaled="0"/>
                </a:gradFill>
                <a:latin typeface="Segoe UI Light"/>
                <a:ea typeface="ＭＳ Ｐゴシック" charset="0"/>
              </a:rPr>
              <a:t>GDPR </a:t>
            </a:r>
            <a:r>
              <a:rPr lang="en-US" sz="2000" dirty="0">
                <a:gradFill>
                  <a:gsLst>
                    <a:gs pos="1250">
                      <a:srgbClr val="6E6E73"/>
                    </a:gs>
                    <a:gs pos="99000">
                      <a:srgbClr val="6E6E73"/>
                    </a:gs>
                  </a:gsLst>
                  <a:lin ang="5400000" scaled="0"/>
                </a:gradFill>
                <a:latin typeface="Segoe UI Light"/>
                <a:ea typeface="ＭＳ Ｐゴシック" charset="0"/>
              </a:rPr>
              <a:t>maturity level</a:t>
            </a:r>
            <a:endParaRPr sz="2000" dirty="0">
              <a:gradFill>
                <a:gsLst>
                  <a:gs pos="1250">
                    <a:srgbClr val="6E6E73"/>
                  </a:gs>
                  <a:gs pos="99000">
                    <a:srgbClr val="6E6E73"/>
                  </a:gs>
                </a:gsLst>
                <a:lin ang="5400000" scaled="0"/>
              </a:gradFill>
              <a:latin typeface="Segoe UI Light"/>
              <a:ea typeface="ＭＳ Ｐゴシック" charset="0"/>
            </a:endParaRPr>
          </a:p>
          <a:p>
            <a:pPr>
              <a:defRPr/>
            </a:pPr>
            <a:r>
              <a:rPr lang="en-US" sz="1800" dirty="0">
                <a:solidFill>
                  <a:srgbClr val="2C292A"/>
                </a:solidFill>
              </a:rPr>
              <a:t>Assess the organization’s preparedness to execute on Discover, Manage, Protect, &amp; Report activities</a:t>
            </a:r>
          </a:p>
        </p:txBody>
      </p:sp>
      <p:sp>
        <p:nvSpPr>
          <p:cNvPr id="25" name="Content Placeholder 2"/>
          <p:cNvSpPr txBox="1">
            <a:spLocks/>
          </p:cNvSpPr>
          <p:nvPr/>
        </p:nvSpPr>
        <p:spPr>
          <a:xfrm>
            <a:off x="6694312" y="5079886"/>
            <a:ext cx="5336750" cy="996156"/>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sz="2000" dirty="0">
                <a:gradFill>
                  <a:gsLst>
                    <a:gs pos="1250">
                      <a:srgbClr val="6E6E73"/>
                    </a:gs>
                    <a:gs pos="99000">
                      <a:srgbClr val="6E6E73"/>
                    </a:gs>
                  </a:gsLst>
                  <a:lin ang="5400000" scaled="0"/>
                </a:gradFill>
                <a:latin typeface="Segoe UI Light"/>
                <a:ea typeface="ＭＳ Ｐゴシック" charset="0"/>
              </a:rPr>
              <a:t>Create a GDPR compliance roadmap</a:t>
            </a:r>
          </a:p>
          <a:p>
            <a:pPr>
              <a:defRPr/>
            </a:pPr>
            <a:r>
              <a:rPr lang="en-US" sz="1800" dirty="0">
                <a:solidFill>
                  <a:srgbClr val="2C292A"/>
                </a:solidFill>
              </a:rPr>
              <a:t>Provide a prioritized and actionable list of next steps and roadmap, ready for legal/advisory review</a:t>
            </a:r>
          </a:p>
        </p:txBody>
      </p:sp>
    </p:spTree>
    <p:extLst>
      <p:ext uri="{BB962C8B-B14F-4D97-AF65-F5344CB8AC3E}">
        <p14:creationId xmlns:p14="http://schemas.microsoft.com/office/powerpoint/2010/main" val="8425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 name="Title 1"/>
          <p:cNvSpPr>
            <a:spLocks noGrp="1"/>
          </p:cNvSpPr>
          <p:nvPr>
            <p:ph type="title"/>
          </p:nvPr>
        </p:nvSpPr>
        <p:spPr/>
        <p:txBody>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Out of Scope</a:t>
            </a:r>
            <a:endParaRPr lang="nl-NL" sz="4000" spc="-100" dirty="0">
              <a:ln w="3175">
                <a:noFill/>
              </a:ln>
              <a:solidFill>
                <a:schemeClr val="bg1"/>
              </a:solidFill>
              <a:latin typeface="Segoe UI Light"/>
              <a:ea typeface="ＭＳ Ｐゴシック" charset="0"/>
              <a:cs typeface="Segoe UI" pitchFamily="34" charset="0"/>
            </a:endParaRPr>
          </a:p>
        </p:txBody>
      </p:sp>
      <p:pic>
        <p:nvPicPr>
          <p:cNvPr id="5" name="Picture 4"/>
          <p:cNvPicPr>
            <a:picLocks noChangeAspect="1"/>
          </p:cNvPicPr>
          <p:nvPr/>
        </p:nvPicPr>
        <p:blipFill>
          <a:blip r:embed="rId3">
            <a:biLevel thresh="25000"/>
            <a:extLst>
              <a:ext uri="{28A0092B-C50C-407E-A947-70E740481C1C}">
                <a14:useLocalDpi xmlns:a14="http://schemas.microsoft.com/office/drawing/2010/main"/>
              </a:ext>
            </a:extLst>
          </a:blip>
          <a:stretch>
            <a:fillRect/>
          </a:stretch>
        </p:blipFill>
        <p:spPr>
          <a:xfrm>
            <a:off x="1345731" y="2029360"/>
            <a:ext cx="2806302" cy="3212644"/>
          </a:xfrm>
          <a:prstGeom prst="rect">
            <a:avLst/>
          </a:prstGeom>
        </p:spPr>
      </p:pic>
      <p:sp>
        <p:nvSpPr>
          <p:cNvPr id="32" name="Content Placeholder 2"/>
          <p:cNvSpPr txBox="1">
            <a:spLocks/>
          </p:cNvSpPr>
          <p:nvPr/>
        </p:nvSpPr>
        <p:spPr>
          <a:xfrm>
            <a:off x="6840000" y="1318803"/>
            <a:ext cx="5220000" cy="369318"/>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sz="2000" dirty="0">
                <a:gradFill>
                  <a:gsLst>
                    <a:gs pos="1250">
                      <a:srgbClr val="6E6E73"/>
                    </a:gs>
                    <a:gs pos="99000">
                      <a:srgbClr val="6E6E73"/>
                    </a:gs>
                  </a:gsLst>
                  <a:lin ang="5400000" scaled="0"/>
                </a:gradFill>
                <a:latin typeface="Segoe UI Light"/>
                <a:ea typeface="ＭＳ Ｐゴシック" charset="0"/>
              </a:rPr>
              <a:t>Technical designs or </a:t>
            </a:r>
            <a:r>
              <a:rPr lang="en-US" sz="2000" dirty="0">
                <a:gradFill>
                  <a:gsLst>
                    <a:gs pos="1250">
                      <a:srgbClr val="6E6E73"/>
                    </a:gs>
                    <a:gs pos="99000">
                      <a:srgbClr val="6E6E73"/>
                    </a:gs>
                  </a:gsLst>
                  <a:lin ang="5400000" scaled="0"/>
                </a:gradFill>
                <a:latin typeface="Segoe UI Light"/>
                <a:ea typeface="ＭＳ Ｐゴシック" charset="0"/>
              </a:rPr>
              <a:t>product </a:t>
            </a:r>
            <a:r>
              <a:rPr sz="2000" dirty="0">
                <a:gradFill>
                  <a:gsLst>
                    <a:gs pos="1250">
                      <a:srgbClr val="6E6E73"/>
                    </a:gs>
                    <a:gs pos="99000">
                      <a:srgbClr val="6E6E73"/>
                    </a:gs>
                  </a:gsLst>
                  <a:lin ang="5400000" scaled="0"/>
                </a:gradFill>
                <a:latin typeface="Segoe UI Light"/>
                <a:ea typeface="ＭＳ Ｐゴシック" charset="0"/>
              </a:rPr>
              <a:t>implementations</a:t>
            </a:r>
          </a:p>
        </p:txBody>
      </p:sp>
      <p:sp>
        <p:nvSpPr>
          <p:cNvPr id="41" name="Content Placeholder 2"/>
          <p:cNvSpPr txBox="1">
            <a:spLocks/>
          </p:cNvSpPr>
          <p:nvPr/>
        </p:nvSpPr>
        <p:spPr>
          <a:xfrm>
            <a:off x="6840000" y="3385669"/>
            <a:ext cx="5220000" cy="369318"/>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sz="2000" dirty="0">
                <a:gradFill>
                  <a:gsLst>
                    <a:gs pos="1250">
                      <a:srgbClr val="6E6E73"/>
                    </a:gs>
                    <a:gs pos="99000">
                      <a:srgbClr val="6E6E73"/>
                    </a:gs>
                  </a:gsLst>
                  <a:lin ang="5400000" scaled="0"/>
                </a:gradFill>
                <a:latin typeface="Segoe UI Light"/>
                <a:ea typeface="ＭＳ Ｐゴシック" charset="0"/>
              </a:rPr>
              <a:t>Proof of </a:t>
            </a:r>
            <a:r>
              <a:rPr lang="en-US" sz="2000" dirty="0">
                <a:gradFill>
                  <a:gsLst>
                    <a:gs pos="1250">
                      <a:srgbClr val="6E6E73"/>
                    </a:gs>
                    <a:gs pos="99000">
                      <a:srgbClr val="6E6E73"/>
                    </a:gs>
                  </a:gsLst>
                  <a:lin ang="5400000" scaled="0"/>
                </a:gradFill>
                <a:latin typeface="Segoe UI Light"/>
                <a:ea typeface="ＭＳ Ｐゴシック" charset="0"/>
              </a:rPr>
              <a:t>c</a:t>
            </a:r>
            <a:r>
              <a:rPr sz="2000" dirty="0">
                <a:gradFill>
                  <a:gsLst>
                    <a:gs pos="1250">
                      <a:srgbClr val="6E6E73"/>
                    </a:gs>
                    <a:gs pos="99000">
                      <a:srgbClr val="6E6E73"/>
                    </a:gs>
                  </a:gsLst>
                  <a:lin ang="5400000" scaled="0"/>
                </a:gradFill>
                <a:latin typeface="Segoe UI Light"/>
                <a:ea typeface="ＭＳ Ｐゴシック" charset="0"/>
              </a:rPr>
              <a:t>oncepts or </a:t>
            </a:r>
            <a:r>
              <a:rPr lang="en-US" sz="2000" dirty="0">
                <a:gradFill>
                  <a:gsLst>
                    <a:gs pos="1250">
                      <a:srgbClr val="6E6E73"/>
                    </a:gs>
                    <a:gs pos="99000">
                      <a:srgbClr val="6E6E73"/>
                    </a:gs>
                  </a:gsLst>
                  <a:lin ang="5400000" scaled="0"/>
                </a:gradFill>
                <a:latin typeface="Segoe UI Light"/>
                <a:ea typeface="ＭＳ Ｐゴシック" charset="0"/>
              </a:rPr>
              <a:t>l</a:t>
            </a:r>
            <a:r>
              <a:rPr sz="2000" dirty="0">
                <a:gradFill>
                  <a:gsLst>
                    <a:gs pos="1250">
                      <a:srgbClr val="6E6E73"/>
                    </a:gs>
                    <a:gs pos="99000">
                      <a:srgbClr val="6E6E73"/>
                    </a:gs>
                  </a:gsLst>
                  <a:lin ang="5400000" scaled="0"/>
                </a:gradFill>
                <a:latin typeface="Segoe UI Light"/>
                <a:ea typeface="ＭＳ Ｐゴシック" charset="0"/>
              </a:rPr>
              <a:t>abs</a:t>
            </a:r>
          </a:p>
        </p:txBody>
      </p:sp>
      <p:sp>
        <p:nvSpPr>
          <p:cNvPr id="34" name="Oval 33"/>
          <p:cNvSpPr/>
          <p:nvPr/>
        </p:nvSpPr>
        <p:spPr>
          <a:xfrm>
            <a:off x="5420871" y="904604"/>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pic>
        <p:nvPicPr>
          <p:cNvPr id="42" name="Picture 41"/>
          <p:cNvPicPr>
            <a:picLocks noChangeAspect="1"/>
          </p:cNvPicPr>
          <p:nvPr/>
        </p:nvPicPr>
        <p:blipFill>
          <a:blip r:embed="rId4">
            <a:biLevel thresh="25000"/>
          </a:blip>
          <a:stretch>
            <a:fillRect/>
          </a:stretch>
        </p:blipFill>
        <p:spPr>
          <a:xfrm>
            <a:off x="5803133" y="1202355"/>
            <a:ext cx="447104" cy="548426"/>
          </a:xfrm>
          <a:prstGeom prst="rect">
            <a:avLst/>
          </a:prstGeom>
          <a:ln>
            <a:noFill/>
          </a:ln>
        </p:spPr>
      </p:pic>
      <p:sp>
        <p:nvSpPr>
          <p:cNvPr id="47" name="Content Placeholder 2"/>
          <p:cNvSpPr txBox="1">
            <a:spLocks/>
          </p:cNvSpPr>
          <p:nvPr/>
        </p:nvSpPr>
        <p:spPr>
          <a:xfrm>
            <a:off x="6840000" y="5113312"/>
            <a:ext cx="5220000" cy="646317"/>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lang="en-US" sz="2000" dirty="0">
                <a:gradFill>
                  <a:gsLst>
                    <a:gs pos="1250">
                      <a:srgbClr val="6E6E73"/>
                    </a:gs>
                    <a:gs pos="99000">
                      <a:srgbClr val="6E6E73"/>
                    </a:gs>
                  </a:gsLst>
                  <a:lin ang="5400000" scaled="0"/>
                </a:gradFill>
                <a:latin typeface="Segoe UI Light"/>
                <a:ea typeface="ＭＳ Ｐゴシック" charset="0"/>
              </a:rPr>
              <a:t>Recommendations </a:t>
            </a:r>
            <a:r>
              <a:rPr sz="2000" dirty="0">
                <a:gradFill>
                  <a:gsLst>
                    <a:gs pos="1250">
                      <a:srgbClr val="6E6E73"/>
                    </a:gs>
                    <a:gs pos="99000">
                      <a:srgbClr val="6E6E73"/>
                    </a:gs>
                  </a:gsLst>
                  <a:lin ang="5400000" scaled="0"/>
                </a:gradFill>
                <a:latin typeface="Segoe UI Light"/>
                <a:ea typeface="ＭＳ Ｐゴシック" charset="0"/>
              </a:rPr>
              <a:t>for</a:t>
            </a:r>
            <a:r>
              <a:rPr lang="en-US" sz="2000" dirty="0">
                <a:gradFill>
                  <a:gsLst>
                    <a:gs pos="1250">
                      <a:srgbClr val="6E6E73"/>
                    </a:gs>
                    <a:gs pos="99000">
                      <a:srgbClr val="6E6E73"/>
                    </a:gs>
                  </a:gsLst>
                  <a:lin ang="5400000" scaled="0"/>
                </a:gradFill>
                <a:latin typeface="Segoe UI Light"/>
                <a:ea typeface="ＭＳ Ｐゴシック" charset="0"/>
              </a:rPr>
              <a:t> non-Microsoft</a:t>
            </a:r>
            <a:r>
              <a:rPr sz="2000" dirty="0">
                <a:gradFill>
                  <a:gsLst>
                    <a:gs pos="1250">
                      <a:srgbClr val="6E6E73"/>
                    </a:gs>
                    <a:gs pos="99000">
                      <a:srgbClr val="6E6E73"/>
                    </a:gs>
                  </a:gsLst>
                  <a:lin ang="5400000" scaled="0"/>
                </a:gradFill>
                <a:latin typeface="Segoe UI Light"/>
                <a:ea typeface="ＭＳ Ｐゴシック" charset="0"/>
              </a:rPr>
              <a:t> </a:t>
            </a:r>
            <a:r>
              <a:rPr lang="en-US" sz="2000" dirty="0">
                <a:gradFill>
                  <a:gsLst>
                    <a:gs pos="1250">
                      <a:srgbClr val="6E6E73"/>
                    </a:gs>
                    <a:gs pos="99000">
                      <a:srgbClr val="6E6E73"/>
                    </a:gs>
                  </a:gsLst>
                  <a:lin ang="5400000" scaled="0"/>
                </a:gradFill>
                <a:latin typeface="Segoe UI Light"/>
                <a:ea typeface="ＭＳ Ｐゴシック" charset="0"/>
              </a:rPr>
              <a:t>technology</a:t>
            </a:r>
            <a:endParaRPr sz="2000" dirty="0">
              <a:gradFill>
                <a:gsLst>
                  <a:gs pos="1250">
                    <a:srgbClr val="6E6E73"/>
                  </a:gs>
                  <a:gs pos="99000">
                    <a:srgbClr val="6E6E73"/>
                  </a:gs>
                </a:gsLst>
                <a:lin ang="5400000" scaled="0"/>
              </a:gradFill>
              <a:latin typeface="Segoe UI Light"/>
              <a:ea typeface="ＭＳ Ｐゴシック" charset="0"/>
            </a:endParaRPr>
          </a:p>
        </p:txBody>
      </p:sp>
      <p:sp>
        <p:nvSpPr>
          <p:cNvPr id="45" name="Oval 44"/>
          <p:cNvSpPr/>
          <p:nvPr/>
        </p:nvSpPr>
        <p:spPr>
          <a:xfrm>
            <a:off x="5420871" y="4833939"/>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pic>
        <p:nvPicPr>
          <p:cNvPr id="48" name="Picture 47"/>
          <p:cNvPicPr>
            <a:picLocks noChangeAspect="1"/>
          </p:cNvPicPr>
          <p:nvPr/>
        </p:nvPicPr>
        <p:blipFill>
          <a:blip r:embed="rId5">
            <a:biLevel thresh="25000"/>
          </a:blip>
          <a:stretch>
            <a:fillRect/>
          </a:stretch>
        </p:blipFill>
        <p:spPr>
          <a:xfrm>
            <a:off x="5732961" y="5165169"/>
            <a:ext cx="598257" cy="542604"/>
          </a:xfrm>
          <a:prstGeom prst="rect">
            <a:avLst/>
          </a:prstGeom>
          <a:ln>
            <a:noFill/>
          </a:ln>
        </p:spPr>
      </p:pic>
      <p:sp>
        <p:nvSpPr>
          <p:cNvPr id="38" name="Oval 37"/>
          <p:cNvSpPr/>
          <p:nvPr/>
        </p:nvSpPr>
        <p:spPr>
          <a:xfrm>
            <a:off x="5420871" y="2967796"/>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pic>
        <p:nvPicPr>
          <p:cNvPr id="49" name="Picture 48"/>
          <p:cNvPicPr>
            <a:picLocks noChangeAspect="1"/>
          </p:cNvPicPr>
          <p:nvPr/>
        </p:nvPicPr>
        <p:blipFill>
          <a:blip r:embed="rId6">
            <a:biLevel thresh="25000"/>
          </a:blip>
          <a:stretch>
            <a:fillRect/>
          </a:stretch>
        </p:blipFill>
        <p:spPr>
          <a:xfrm>
            <a:off x="5835994" y="3302079"/>
            <a:ext cx="392192" cy="536498"/>
          </a:xfrm>
          <a:prstGeom prst="rect">
            <a:avLst/>
          </a:prstGeom>
          <a:ln>
            <a:noFill/>
          </a:ln>
        </p:spPr>
      </p:pic>
    </p:spTree>
    <p:extLst>
      <p:ext uri="{BB962C8B-B14F-4D97-AF65-F5344CB8AC3E}">
        <p14:creationId xmlns:p14="http://schemas.microsoft.com/office/powerpoint/2010/main" val="236725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0-#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par>
                          <p:cTn id="21" fill="hold">
                            <p:stCondLst>
                              <p:cond delay="1750"/>
                            </p:stCondLst>
                            <p:childTnLst>
                              <p:par>
                                <p:cTn id="22" presetID="10" presetClass="entr" presetSubtype="0"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41"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0" y="487"/>
            <a:ext cx="6029798" cy="685702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ctr" anchorCtr="0" forceAA="0" compatLnSpc="1">
            <a:prstTxWarp prst="textNoShape">
              <a:avLst/>
            </a:prstTxWarp>
            <a:noAutofit/>
          </a:bodyPr>
          <a:lstStyle/>
          <a:p>
            <a:pPr marL="0" marR="0" lvl="0" indent="0" algn="ctr" defTabSz="896091" rtl="0" eaLnBrk="1" fontAlgn="base" latinLnBrk="0" hangingPunct="1">
              <a:lnSpc>
                <a:spcPct val="100000"/>
              </a:lnSpc>
              <a:spcBef>
                <a:spcPct val="0"/>
              </a:spcBef>
              <a:spcAft>
                <a:spcPct val="0"/>
              </a:spcAft>
              <a:buClrTx/>
              <a:buSzTx/>
              <a:buFontTx/>
              <a:buNone/>
              <a:tabLst/>
              <a:defRPr/>
            </a:pPr>
            <a:endParaRPr kumimoji="0" lang="en-US" sz="2157"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itle 1"/>
          <p:cNvSpPr>
            <a:spLocks noGrp="1"/>
          </p:cNvSpPr>
          <p:nvPr>
            <p:ph type="title"/>
          </p:nvPr>
        </p:nvSpPr>
        <p:spPr/>
        <p:txBody>
          <a:bodyPr>
            <a:normAutofit/>
          </a:bodyPr>
          <a:lstStyle/>
          <a:p>
            <a:pPr defTabSz="913505" fontAlgn="base">
              <a:spcAft>
                <a:spcPct val="0"/>
              </a:spcAft>
            </a:pPr>
            <a:r>
              <a:rPr lang="en-US" sz="4000" spc="-100" dirty="0">
                <a:ln w="3175">
                  <a:noFill/>
                </a:ln>
                <a:solidFill>
                  <a:schemeClr val="bg1"/>
                </a:solidFill>
                <a:latin typeface="Segoe UI Light"/>
                <a:ea typeface="ＭＳ Ｐゴシック" charset="0"/>
                <a:cs typeface="Segoe UI" pitchFamily="34" charset="0"/>
              </a:rPr>
              <a:t>Outcomes</a:t>
            </a:r>
            <a:endParaRPr lang="de-AT" sz="4000" spc="-100" dirty="0">
              <a:ln w="3175">
                <a:noFill/>
              </a:ln>
              <a:solidFill>
                <a:schemeClr val="bg1"/>
              </a:solidFill>
              <a:latin typeface="Segoe UI Light"/>
              <a:ea typeface="ＭＳ Ｐゴシック" charset="0"/>
              <a:cs typeface="Segoe UI" pitchFamily="34" charset="0"/>
            </a:endParaRPr>
          </a:p>
        </p:txBody>
      </p:sp>
      <p:grpSp>
        <p:nvGrpSpPr>
          <p:cNvPr id="2" name="Group 4"/>
          <p:cNvGrpSpPr>
            <a:grpSpLocks noChangeAspect="1"/>
          </p:cNvGrpSpPr>
          <p:nvPr/>
        </p:nvGrpSpPr>
        <p:grpSpPr bwMode="auto">
          <a:xfrm>
            <a:off x="1245288" y="2692504"/>
            <a:ext cx="2814239" cy="1568228"/>
            <a:chOff x="784" y="1696"/>
            <a:chExt cx="1773" cy="988"/>
          </a:xfrm>
        </p:grpSpPr>
        <p:sp>
          <p:nvSpPr>
            <p:cNvPr id="4" name="AutoShape 3"/>
            <p:cNvSpPr>
              <a:spLocks noChangeAspect="1" noChangeArrowheads="1" noTextEdit="1"/>
            </p:cNvSpPr>
            <p:nvPr/>
          </p:nvSpPr>
          <p:spPr bwMode="auto">
            <a:xfrm>
              <a:off x="784" y="1696"/>
              <a:ext cx="1773" cy="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 name="Rectangle 5"/>
            <p:cNvSpPr>
              <a:spLocks noChangeArrowheads="1"/>
            </p:cNvSpPr>
            <p:nvPr/>
          </p:nvSpPr>
          <p:spPr bwMode="auto">
            <a:xfrm>
              <a:off x="784" y="1746"/>
              <a:ext cx="214" cy="8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Freeform 6"/>
            <p:cNvSpPr>
              <a:spLocks/>
            </p:cNvSpPr>
            <p:nvPr/>
          </p:nvSpPr>
          <p:spPr bwMode="auto">
            <a:xfrm>
              <a:off x="1086" y="1753"/>
              <a:ext cx="968" cy="962"/>
            </a:xfrm>
            <a:custGeom>
              <a:avLst/>
              <a:gdLst>
                <a:gd name="T0" fmla="*/ 1 w 154"/>
                <a:gd name="T1" fmla="*/ 18 h 152"/>
                <a:gd name="T2" fmla="*/ 1 w 154"/>
                <a:gd name="T3" fmla="*/ 99 h 152"/>
                <a:gd name="T4" fmla="*/ 17 w 154"/>
                <a:gd name="T5" fmla="*/ 107 h 152"/>
                <a:gd name="T6" fmla="*/ 71 w 154"/>
                <a:gd name="T7" fmla="*/ 147 h 152"/>
                <a:gd name="T8" fmla="*/ 87 w 154"/>
                <a:gd name="T9" fmla="*/ 136 h 152"/>
                <a:gd name="T10" fmla="*/ 113 w 154"/>
                <a:gd name="T11" fmla="*/ 131 h 152"/>
                <a:gd name="T12" fmla="*/ 127 w 154"/>
                <a:gd name="T13" fmla="*/ 137 h 152"/>
                <a:gd name="T14" fmla="*/ 134 w 154"/>
                <a:gd name="T15" fmla="*/ 122 h 152"/>
                <a:gd name="T16" fmla="*/ 154 w 154"/>
                <a:gd name="T17" fmla="*/ 111 h 152"/>
                <a:gd name="T18" fmla="*/ 95 w 154"/>
                <a:gd name="T19" fmla="*/ 48 h 152"/>
                <a:gd name="T20" fmla="*/ 56 w 154"/>
                <a:gd name="T21" fmla="*/ 68 h 152"/>
                <a:gd name="T22" fmla="*/ 6 w 154"/>
                <a:gd name="T23" fmla="*/ 38 h 152"/>
                <a:gd name="T24" fmla="*/ 27 w 154"/>
                <a:gd name="T25" fmla="*/ 0 h 152"/>
                <a:gd name="T26" fmla="*/ 1 w 154"/>
                <a:gd name="T27" fmla="*/ 1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52">
                  <a:moveTo>
                    <a:pt x="1" y="18"/>
                  </a:moveTo>
                  <a:cubicBezTo>
                    <a:pt x="1" y="99"/>
                    <a:pt x="1" y="99"/>
                    <a:pt x="1" y="99"/>
                  </a:cubicBezTo>
                  <a:cubicBezTo>
                    <a:pt x="1" y="99"/>
                    <a:pt x="9" y="100"/>
                    <a:pt x="17" y="107"/>
                  </a:cubicBezTo>
                  <a:cubicBezTo>
                    <a:pt x="25" y="113"/>
                    <a:pt x="67" y="144"/>
                    <a:pt x="71" y="147"/>
                  </a:cubicBezTo>
                  <a:cubicBezTo>
                    <a:pt x="75" y="150"/>
                    <a:pt x="89" y="147"/>
                    <a:pt x="87" y="136"/>
                  </a:cubicBezTo>
                  <a:cubicBezTo>
                    <a:pt x="87" y="136"/>
                    <a:pt x="110" y="152"/>
                    <a:pt x="113" y="131"/>
                  </a:cubicBezTo>
                  <a:cubicBezTo>
                    <a:pt x="113" y="131"/>
                    <a:pt x="121" y="138"/>
                    <a:pt x="127" y="137"/>
                  </a:cubicBezTo>
                  <a:cubicBezTo>
                    <a:pt x="134" y="135"/>
                    <a:pt x="134" y="122"/>
                    <a:pt x="134" y="122"/>
                  </a:cubicBezTo>
                  <a:cubicBezTo>
                    <a:pt x="134" y="122"/>
                    <a:pt x="148" y="126"/>
                    <a:pt x="154" y="111"/>
                  </a:cubicBezTo>
                  <a:cubicBezTo>
                    <a:pt x="95" y="48"/>
                    <a:pt x="95" y="48"/>
                    <a:pt x="95" y="48"/>
                  </a:cubicBezTo>
                  <a:cubicBezTo>
                    <a:pt x="95" y="48"/>
                    <a:pt x="66" y="63"/>
                    <a:pt x="56" y="68"/>
                  </a:cubicBezTo>
                  <a:cubicBezTo>
                    <a:pt x="46" y="72"/>
                    <a:pt x="16" y="55"/>
                    <a:pt x="6" y="38"/>
                  </a:cubicBezTo>
                  <a:cubicBezTo>
                    <a:pt x="0" y="28"/>
                    <a:pt x="27" y="0"/>
                    <a:pt x="27" y="0"/>
                  </a:cubicBezTo>
                  <a:lnTo>
                    <a:pt x="1"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9" name="Rectangle 7"/>
            <p:cNvSpPr>
              <a:spLocks noChangeArrowheads="1"/>
            </p:cNvSpPr>
            <p:nvPr/>
          </p:nvSpPr>
          <p:spPr bwMode="auto">
            <a:xfrm>
              <a:off x="2331" y="1753"/>
              <a:ext cx="220" cy="86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0" name="Freeform 8"/>
            <p:cNvSpPr>
              <a:spLocks/>
            </p:cNvSpPr>
            <p:nvPr/>
          </p:nvSpPr>
          <p:spPr bwMode="auto">
            <a:xfrm>
              <a:off x="1218" y="1683"/>
              <a:ext cx="1018" cy="735"/>
            </a:xfrm>
            <a:custGeom>
              <a:avLst/>
              <a:gdLst>
                <a:gd name="T0" fmla="*/ 162 w 162"/>
                <a:gd name="T1" fmla="*/ 116 h 116"/>
                <a:gd name="T2" fmla="*/ 152 w 162"/>
                <a:gd name="T3" fmla="*/ 116 h 116"/>
                <a:gd name="T4" fmla="*/ 77 w 162"/>
                <a:gd name="T5" fmla="*/ 34 h 116"/>
                <a:gd name="T6" fmla="*/ 61 w 162"/>
                <a:gd name="T7" fmla="*/ 36 h 116"/>
                <a:gd name="T8" fmla="*/ 20 w 162"/>
                <a:gd name="T9" fmla="*/ 54 h 116"/>
                <a:gd name="T10" fmla="*/ 17 w 162"/>
                <a:gd name="T11" fmla="*/ 31 h 116"/>
                <a:gd name="T12" fmla="*/ 63 w 162"/>
                <a:gd name="T13" fmla="*/ 2 h 116"/>
                <a:gd name="T14" fmla="*/ 102 w 162"/>
                <a:gd name="T15" fmla="*/ 7 h 116"/>
                <a:gd name="T16" fmla="*/ 162 w 162"/>
                <a:gd name="T17" fmla="*/ 29 h 116"/>
                <a:gd name="T18" fmla="*/ 162 w 162"/>
                <a:gd name="T1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16">
                  <a:moveTo>
                    <a:pt x="162" y="116"/>
                  </a:moveTo>
                  <a:cubicBezTo>
                    <a:pt x="152" y="116"/>
                    <a:pt x="152" y="116"/>
                    <a:pt x="152" y="116"/>
                  </a:cubicBezTo>
                  <a:cubicBezTo>
                    <a:pt x="152" y="116"/>
                    <a:pt x="79" y="37"/>
                    <a:pt x="77" y="34"/>
                  </a:cubicBezTo>
                  <a:cubicBezTo>
                    <a:pt x="74" y="31"/>
                    <a:pt x="70" y="29"/>
                    <a:pt x="61" y="36"/>
                  </a:cubicBezTo>
                  <a:cubicBezTo>
                    <a:pt x="52" y="43"/>
                    <a:pt x="34" y="59"/>
                    <a:pt x="20" y="54"/>
                  </a:cubicBezTo>
                  <a:cubicBezTo>
                    <a:pt x="5" y="48"/>
                    <a:pt x="0" y="44"/>
                    <a:pt x="17" y="31"/>
                  </a:cubicBezTo>
                  <a:cubicBezTo>
                    <a:pt x="34" y="18"/>
                    <a:pt x="54" y="3"/>
                    <a:pt x="63" y="2"/>
                  </a:cubicBezTo>
                  <a:cubicBezTo>
                    <a:pt x="72" y="1"/>
                    <a:pt x="91" y="0"/>
                    <a:pt x="102" y="7"/>
                  </a:cubicBezTo>
                  <a:cubicBezTo>
                    <a:pt x="114" y="14"/>
                    <a:pt x="141" y="28"/>
                    <a:pt x="162" y="29"/>
                  </a:cubicBezTo>
                  <a:lnTo>
                    <a:pt x="162" y="1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sp>
        <p:nvSpPr>
          <p:cNvPr id="42" name="Text Placeholder 2"/>
          <p:cNvSpPr txBox="1">
            <a:spLocks/>
          </p:cNvSpPr>
          <p:nvPr/>
        </p:nvSpPr>
        <p:spPr>
          <a:xfrm>
            <a:off x="6383335" y="753277"/>
            <a:ext cx="5565621" cy="801702"/>
          </a:xfrm>
          <a:prstGeom prst="rect">
            <a:avLst/>
          </a:prstGeom>
        </p:spPr>
        <p:txBody>
          <a:bodyPr vert="horz" lIns="91427" tIns="45713" rIns="91427" bIns="45713"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srgbClr val="2C292A"/>
              </a:solidFill>
              <a:effectLst/>
              <a:uLnTx/>
              <a:uFillTx/>
              <a:latin typeface="Segoe UI" panose="020B0502040204020203" pitchFamily="34" charset="0"/>
              <a:ea typeface="+mn-ea"/>
              <a:cs typeface="Segoe UI" panose="020B0502040204020203" pitchFamily="34" charset="0"/>
            </a:endParaRPr>
          </a:p>
        </p:txBody>
      </p:sp>
      <p:sp>
        <p:nvSpPr>
          <p:cNvPr id="43" name="Content Placeholder 2"/>
          <p:cNvSpPr txBox="1">
            <a:spLocks/>
          </p:cNvSpPr>
          <p:nvPr/>
        </p:nvSpPr>
        <p:spPr>
          <a:xfrm>
            <a:off x="6840000" y="834056"/>
            <a:ext cx="5220000" cy="2257014"/>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lang="en-US" sz="2000" dirty="0">
                <a:gradFill>
                  <a:gsLst>
                    <a:gs pos="1250">
                      <a:srgbClr val="6E6E73"/>
                    </a:gs>
                    <a:gs pos="99000">
                      <a:srgbClr val="6E6E73"/>
                    </a:gs>
                  </a:gsLst>
                  <a:lin ang="5400000" scaled="0"/>
                </a:gradFill>
                <a:latin typeface="Segoe UI Light"/>
                <a:ea typeface="ＭＳ Ｐゴシック" charset="0"/>
              </a:rPr>
              <a:t>From here to there</a:t>
            </a:r>
          </a:p>
          <a:p>
            <a:pPr>
              <a:defRPr/>
            </a:pPr>
            <a:r>
              <a:rPr lang="en-US" sz="1800" dirty="0">
                <a:solidFill>
                  <a:srgbClr val="2C292A"/>
                </a:solidFill>
              </a:rPr>
              <a:t>Where are you today?</a:t>
            </a:r>
          </a:p>
          <a:p>
            <a:pPr>
              <a:defRPr/>
            </a:pPr>
            <a:r>
              <a:rPr lang="en-US" sz="1800" dirty="0">
                <a:solidFill>
                  <a:srgbClr val="2C292A"/>
                </a:solidFill>
              </a:rPr>
              <a:t>Where do you want to go?</a:t>
            </a:r>
          </a:p>
          <a:p>
            <a:pPr>
              <a:defRPr/>
            </a:pPr>
            <a:r>
              <a:rPr lang="en-US" sz="1800" dirty="0">
                <a:solidFill>
                  <a:srgbClr val="2C292A"/>
                </a:solidFill>
              </a:rPr>
              <a:t>Where do you need to go?</a:t>
            </a:r>
          </a:p>
          <a:p>
            <a:pPr>
              <a:defRPr/>
            </a:pPr>
            <a:r>
              <a:rPr lang="en-US" sz="1800" dirty="0">
                <a:solidFill>
                  <a:srgbClr val="2C292A"/>
                </a:solidFill>
              </a:rPr>
              <a:t>How will you get there?</a:t>
            </a:r>
          </a:p>
          <a:p>
            <a:pPr>
              <a:defRPr/>
            </a:pPr>
            <a:r>
              <a:rPr lang="en-US" sz="1800" dirty="0">
                <a:solidFill>
                  <a:srgbClr val="2C292A"/>
                </a:solidFill>
              </a:rPr>
              <a:t>What does success mean to you?</a:t>
            </a:r>
          </a:p>
        </p:txBody>
      </p:sp>
      <p:sp>
        <p:nvSpPr>
          <p:cNvPr id="46" name="Oval 45"/>
          <p:cNvSpPr/>
          <p:nvPr/>
        </p:nvSpPr>
        <p:spPr>
          <a:xfrm>
            <a:off x="5415944" y="1395942"/>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pic>
        <p:nvPicPr>
          <p:cNvPr id="48" name="Picture 47"/>
          <p:cNvPicPr>
            <a:picLocks noChangeAspect="1"/>
          </p:cNvPicPr>
          <p:nvPr/>
        </p:nvPicPr>
        <p:blipFill>
          <a:blip r:embed="rId3">
            <a:biLevel thresh="25000"/>
          </a:blip>
          <a:stretch>
            <a:fillRect/>
          </a:stretch>
        </p:blipFill>
        <p:spPr>
          <a:xfrm>
            <a:off x="5701192" y="1606513"/>
            <a:ext cx="722450" cy="712102"/>
          </a:xfrm>
          <a:prstGeom prst="rect">
            <a:avLst/>
          </a:prstGeom>
          <a:solidFill>
            <a:schemeClr val="accent1"/>
          </a:solidFill>
        </p:spPr>
      </p:pic>
      <p:sp>
        <p:nvSpPr>
          <p:cNvPr id="50" name="Oval 49"/>
          <p:cNvSpPr/>
          <p:nvPr/>
        </p:nvSpPr>
        <p:spPr>
          <a:xfrm>
            <a:off x="5415944" y="3707406"/>
            <a:ext cx="1205065" cy="120506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latin typeface="Calibri" panose="020F0502020204030204"/>
            </a:endParaRPr>
          </a:p>
        </p:txBody>
      </p:sp>
      <p:sp>
        <p:nvSpPr>
          <p:cNvPr id="51" name="Oval 50"/>
          <p:cNvSpPr/>
          <p:nvPr/>
        </p:nvSpPr>
        <p:spPr>
          <a:xfrm>
            <a:off x="5494943" y="3786404"/>
            <a:ext cx="1047069" cy="104706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52" name="Picture 51"/>
          <p:cNvPicPr>
            <a:picLocks noChangeAspect="1"/>
          </p:cNvPicPr>
          <p:nvPr/>
        </p:nvPicPr>
        <p:blipFill>
          <a:blip r:embed="rId4">
            <a:biLevel thresh="25000"/>
          </a:blip>
          <a:stretch>
            <a:fillRect/>
          </a:stretch>
        </p:blipFill>
        <p:spPr>
          <a:xfrm>
            <a:off x="5700529" y="4014216"/>
            <a:ext cx="641804" cy="651555"/>
          </a:xfrm>
          <a:prstGeom prst="rect">
            <a:avLst/>
          </a:prstGeom>
          <a:noFill/>
        </p:spPr>
      </p:pic>
      <p:sp>
        <p:nvSpPr>
          <p:cNvPr id="53" name="Content Placeholder 2"/>
          <p:cNvSpPr txBox="1">
            <a:spLocks/>
          </p:cNvSpPr>
          <p:nvPr/>
        </p:nvSpPr>
        <p:spPr>
          <a:xfrm>
            <a:off x="6840000" y="3498441"/>
            <a:ext cx="5220000" cy="1622994"/>
          </a:xfrm>
          <a:prstGeom prst="rect">
            <a:avLst/>
          </a:prstGeom>
        </p:spPr>
        <p:txBody>
          <a:bodyPr vert="horz" wrap="square" lIns="91427" tIns="45713" rIns="91427" bIns="45713"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kumimoji="0" lang="en-US" sz="2800" b="0" i="0" u="none" strike="noStrike" kern="1200" cap="none" spc="0" normalizeH="0" baseline="0">
                <a:ln w="3175">
                  <a:noFill/>
                </a:ln>
                <a:solidFill>
                  <a:schemeClr val="bg1"/>
                </a:solidFill>
                <a:effectLst/>
                <a:uLnTx/>
                <a:uFillTx/>
                <a:latin typeface="Segoe UI Semilight" panose="020B0402040204020203" pitchFamily="34" charset="0"/>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2pPr>
            <a:lvl3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3pPr>
            <a:lvl4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defTabSz="913505" fontAlgn="base">
              <a:spcBef>
                <a:spcPct val="20000"/>
              </a:spcBef>
              <a:spcAft>
                <a:spcPct val="0"/>
              </a:spcAft>
              <a:buSzPct val="90000"/>
              <a:defRPr/>
            </a:pPr>
            <a:r>
              <a:rPr sz="2000" dirty="0">
                <a:gradFill>
                  <a:gsLst>
                    <a:gs pos="1250">
                      <a:srgbClr val="6E6E73"/>
                    </a:gs>
                    <a:gs pos="99000">
                      <a:srgbClr val="6E6E73"/>
                    </a:gs>
                  </a:gsLst>
                  <a:lin ang="5400000" scaled="0"/>
                </a:gradFill>
                <a:latin typeface="Segoe UI Light"/>
                <a:ea typeface="ＭＳ Ｐゴシック" charset="0"/>
              </a:rPr>
              <a:t>Workshop Outcome</a:t>
            </a:r>
          </a:p>
          <a:p>
            <a:pPr>
              <a:defRPr/>
            </a:pPr>
            <a:r>
              <a:rPr lang="en-US" sz="1800" dirty="0">
                <a:solidFill>
                  <a:srgbClr val="2C292A"/>
                </a:solidFill>
              </a:rPr>
              <a:t>Know and understand GDPR maturity based on the Microsoft GDPR Detailed Assessment</a:t>
            </a:r>
          </a:p>
          <a:p>
            <a:pPr>
              <a:defRPr/>
            </a:pPr>
            <a:r>
              <a:rPr lang="en-US" sz="1800" dirty="0">
                <a:solidFill>
                  <a:srgbClr val="2C292A"/>
                </a:solidFill>
              </a:rPr>
              <a:t>Prioritized, actionable next steps and roadmap towards GDPR compliance</a:t>
            </a:r>
          </a:p>
        </p:txBody>
      </p:sp>
    </p:spTree>
    <p:extLst>
      <p:ext uri="{BB962C8B-B14F-4D97-AF65-F5344CB8AC3E}">
        <p14:creationId xmlns:p14="http://schemas.microsoft.com/office/powerpoint/2010/main" val="309246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49A554461C0F44AE2D613AD47A6B64" ma:contentTypeVersion="13" ma:contentTypeDescription="Create a new document." ma:contentTypeScope="" ma:versionID="63570935be03382d14462e44d16d1f31">
  <xsd:schema xmlns:xsd="http://www.w3.org/2001/XMLSchema" xmlns:xs="http://www.w3.org/2001/XMLSchema" xmlns:p="http://schemas.microsoft.com/office/2006/metadata/properties" xmlns:ns1="http://schemas.microsoft.com/sharepoint/v3" xmlns:ns2="2873a11b-9b80-429f-8611-a06ea650fcbe" xmlns:ns3="73d0d8c4-feef-45ef-b4a2-50408c6eb62f" targetNamespace="http://schemas.microsoft.com/office/2006/metadata/properties" ma:root="true" ma:fieldsID="2cc69ef84376ecea20309663c6b08c4d" ns1:_="" ns2:_="" ns3:_="">
    <xsd:import namespace="http://schemas.microsoft.com/sharepoint/v3"/>
    <xsd:import namespace="2873a11b-9b80-429f-8611-a06ea650fcbe"/>
    <xsd:import namespace="73d0d8c4-feef-45ef-b4a2-50408c6eb62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OCR" minOccurs="0"/>
                <xsd:element ref="ns3:MediaServiceDateTaken" minOccurs="0"/>
                <xsd:element ref="ns1:PublishingStartDate" minOccurs="0"/>
                <xsd:element ref="ns1:PublishingExpirationDat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element name="PublishingStartDate" ma:index="19"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73a11b-9b80-429f-8611-a06ea650fcb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3d0d8c4-feef-45ef-b4a2-50408c6eb62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21"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61B803-24DA-4703-A43D-D88AA03C0C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73a11b-9b80-429f-8611-a06ea650fcbe"/>
    <ds:schemaRef ds:uri="73d0d8c4-feef-45ef-b4a2-50408c6eb6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4399F4-C571-43E1-AA03-84003CABB62E}">
  <ds:schemaRefs>
    <ds:schemaRef ds:uri="http://purl.org/dc/elements/1.1/"/>
    <ds:schemaRef ds:uri="http://schemas.microsoft.com/office/infopath/2007/PartnerControls"/>
    <ds:schemaRef ds:uri="http://purl.org/dc/terms/"/>
    <ds:schemaRef ds:uri="2873a11b-9b80-429f-8611-a06ea650fcbe"/>
    <ds:schemaRef ds:uri="http://schemas.openxmlformats.org/package/2006/metadata/core-properties"/>
    <ds:schemaRef ds:uri="http://schemas.microsoft.com/office/2006/documentManagement/types"/>
    <ds:schemaRef ds:uri="http://www.w3.org/XML/1998/namespace"/>
    <ds:schemaRef ds:uri="73d0d8c4-feef-45ef-b4a2-50408c6eb62f"/>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CA99F9F-32F7-43B0-A074-1E4925C39C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3011</Words>
  <Application>Microsoft Office PowerPoint</Application>
  <PresentationFormat>Widescreen</PresentationFormat>
  <Paragraphs>333</Paragraphs>
  <Slides>23</Slides>
  <Notes>23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ＭＳ Ｐゴシック</vt:lpstr>
      <vt:lpstr>Arial</vt:lpstr>
      <vt:lpstr>Bodoni Std Bold Italic</vt:lpstr>
      <vt:lpstr>Calibri</vt:lpstr>
      <vt:lpstr>Calibri Light</vt:lpstr>
      <vt:lpstr>linea-basic-10</vt:lpstr>
      <vt:lpstr>Segoe UI</vt:lpstr>
      <vt:lpstr>Segoe UI Light</vt:lpstr>
      <vt:lpstr>Segoe UI Semibold</vt:lpstr>
      <vt:lpstr>Segoe UI Semilight</vt:lpstr>
      <vt:lpstr>Segoe UI Symbol</vt:lpstr>
      <vt:lpstr>Wingdings</vt:lpstr>
      <vt:lpstr>Office Theme</vt:lpstr>
      <vt:lpstr>PowerPoint Presentation</vt:lpstr>
      <vt:lpstr>Version History &amp; Updates</vt:lpstr>
      <vt:lpstr>PowerPoint Presentation</vt:lpstr>
      <vt:lpstr>Agenda</vt:lpstr>
      <vt:lpstr>What is the Microsoft GDPR Detailed Assessment?</vt:lpstr>
      <vt:lpstr>Assessment opportunities</vt:lpstr>
      <vt:lpstr>Assessment objectives</vt:lpstr>
      <vt:lpstr>Out of Scope</vt:lpstr>
      <vt:lpstr>Outcomes</vt:lpstr>
      <vt:lpstr>The Toolkit</vt:lpstr>
      <vt:lpstr>Contents – what’s in the toolkit?</vt:lpstr>
      <vt:lpstr>Delivery Guide</vt:lpstr>
      <vt:lpstr>Presentation templates</vt:lpstr>
      <vt:lpstr>Assessment tool</vt:lpstr>
      <vt:lpstr>Compliance Manager integration</vt:lpstr>
      <vt:lpstr>Demo</vt:lpstr>
      <vt:lpstr>Engagement overview</vt:lpstr>
      <vt:lpstr>3-step approach</vt:lpstr>
      <vt:lpstr>Timelines, duration and effort</vt:lpstr>
      <vt:lpstr>Tips and Tricks</vt:lpstr>
      <vt:lpstr>Do’s and Don'ts</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2017-06-30T13:29:59Z</dcterms:created>
  <dcterms:modified xsi:type="dcterms:W3CDTF">2018-04-17T19:14:15Z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0x0101008149A554461C0F44AE2D613AD47A6B64</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franvanh@microsoft.com</vt:lpwstr>
  </property>
  <property fmtid="{D5CDD505-2E9C-101B-9397-08002B2CF9AE}" pid="7" name="MSIP_Label_f42aa342-8706-4288-bd11-ebb85995028c_SetDate">
    <vt:lpwstr>2017-09-18T08:30:11.3878886+02:00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