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46785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2906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47967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068523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608305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15554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94865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294192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22657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92461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9909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4054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75575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295043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0294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1271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88890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BA4157-7649-4A71-B6FF-612F5E47DC0D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263812-1F1A-4DB2-9D53-2F4AEC8301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8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nstagra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429000"/>
            <a:ext cx="10517933" cy="891181"/>
          </a:xfrm>
        </p:spPr>
        <p:txBody>
          <a:bodyPr/>
          <a:lstStyle/>
          <a:p>
            <a:r>
              <a:rPr lang="es-MX" sz="4400" dirty="0" smtClean="0">
                <a:latin typeface="BankGothic Md BT" panose="020B0807020203060204" pitchFamily="34" charset="0"/>
              </a:rPr>
              <a:t>INVESTIGACIÓN WEB 1.0 Y 2.0</a:t>
            </a:r>
            <a:endParaRPr lang="es-CL" sz="4400" dirty="0">
              <a:latin typeface="BankGothic Md BT" panose="020B08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MX" sz="5600" dirty="0" smtClean="0"/>
              <a:t>Evaluación N1.</a:t>
            </a:r>
          </a:p>
          <a:p>
            <a:r>
              <a:rPr lang="es-MX" sz="5600" dirty="0" err="1" smtClean="0"/>
              <a:t>Est</a:t>
            </a:r>
            <a:r>
              <a:rPr lang="es-MX" sz="5600" dirty="0" smtClean="0"/>
              <a:t>: Daniela Castillo y KYHARA PASTÉN</a:t>
            </a:r>
          </a:p>
          <a:p>
            <a:r>
              <a:rPr lang="es-MX" sz="5600" dirty="0" smtClean="0"/>
              <a:t>Tecnología web </a:t>
            </a:r>
          </a:p>
          <a:p>
            <a:r>
              <a:rPr lang="es-MX" sz="5600" dirty="0" smtClean="0"/>
              <a:t>PROF: EDGARDO CAYO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3" y="711199"/>
            <a:ext cx="1758616" cy="1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anose="020E0507020206020404" pitchFamily="34" charset="0"/>
              </a:rPr>
              <a:t>Características clave </a:t>
            </a:r>
            <a:endParaRPr lang="es-CL" dirty="0">
              <a:latin typeface="Copperplate Gothic Light" panose="020E0507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5141071" cy="34163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sz="2000" dirty="0" smtClean="0">
                <a:latin typeface="Agency FB" panose="020B0503020202020204" pitchFamily="34" charset="0"/>
              </a:rPr>
              <a:t>Web 1.0:</a:t>
            </a:r>
          </a:p>
          <a:p>
            <a:pPr marL="0" indent="0" algn="just">
              <a:buNone/>
            </a:pPr>
            <a:r>
              <a:rPr lang="es-MX" sz="2000" dirty="0" smtClean="0">
                <a:latin typeface="Agency FB" panose="020B0503020202020204" pitchFamily="34" charset="0"/>
              </a:rPr>
              <a:t>La </a:t>
            </a:r>
            <a:r>
              <a:rPr lang="es-MX" sz="2000" dirty="0">
                <a:latin typeface="Agency FB" panose="020B0503020202020204" pitchFamily="34" charset="0"/>
              </a:rPr>
              <a:t>web 1.0 solo se podía consumir contenido, es decir, se podía acceder, pero sin posibilidad de interactuar; era </a:t>
            </a:r>
            <a:r>
              <a:rPr lang="es-MX" sz="2000" b="1" u="sng" dirty="0">
                <a:latin typeface="Agency FB" panose="020B0503020202020204" pitchFamily="34" charset="0"/>
              </a:rPr>
              <a:t>unidireccional</a:t>
            </a:r>
            <a:r>
              <a:rPr lang="es-MX" sz="2000" dirty="0">
                <a:latin typeface="Agency FB" panose="020B0503020202020204" pitchFamily="34" charset="0"/>
              </a:rPr>
              <a:t> y en su gran parte de carácter informativos.</a:t>
            </a:r>
            <a:endParaRPr lang="es-CL" sz="20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gency FB" panose="020B0503020202020204" pitchFamily="34" charset="0"/>
              </a:rPr>
              <a:t>A fines de la década de 1990 y principios de la década de 2000, las características interactivas del sitio web redefinieron lo que se podía lograr en un navegador web y marcaron un punto importante de evolución en el mundo del desarrollo web.</a:t>
            </a:r>
            <a:endParaRPr lang="es-CL" sz="20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gency FB" panose="020B0503020202020204" pitchFamily="34" charset="0"/>
              </a:rPr>
              <a:t>Páginas estáticas: las páginas no ofrecían funciones interactivas</a:t>
            </a:r>
            <a:r>
              <a:rPr lang="es-MX" sz="2000" dirty="0" smtClean="0">
                <a:latin typeface="Agency FB" panose="020B0503020202020204" pitchFamily="34" charset="0"/>
              </a:rPr>
              <a:t>.</a:t>
            </a:r>
            <a:endParaRPr lang="es-CL" sz="2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Web 1.0, 2.0 y 3.0 :: Periodismo Virtual | @tatmonto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4" y="2603500"/>
            <a:ext cx="5134867" cy="32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2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anose="020E0507020206020404" pitchFamily="34" charset="0"/>
              </a:rPr>
              <a:t>Características clave </a:t>
            </a:r>
            <a:endParaRPr lang="es-CL" dirty="0">
              <a:latin typeface="Copperplate Gothic Light" panose="020E0507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57900" y="2603500"/>
            <a:ext cx="5553075" cy="34163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sz="2300" dirty="0" smtClean="0">
                <a:latin typeface="Agency FB" panose="020B0503020202020204" pitchFamily="34" charset="0"/>
              </a:rPr>
              <a:t>Contenido </a:t>
            </a:r>
            <a:r>
              <a:rPr lang="es-MX" sz="2300" dirty="0">
                <a:latin typeface="Agency FB" panose="020B0503020202020204" pitchFamily="34" charset="0"/>
              </a:rPr>
              <a:t>del sitio web almacenado en archivos: La mayoría del contenido del sitio web se almacenó directamente en los archivos del sitio, no en una base de datos separada.</a:t>
            </a:r>
            <a:endParaRPr lang="es-CL" sz="23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300" dirty="0">
                <a:latin typeface="Agency FB" panose="020B0503020202020204" pitchFamily="34" charset="0"/>
              </a:rPr>
              <a:t>Combinación de contenido y diseño: El estilo se incorporó al marcado de la página, a menudo mediante el mal uso de elementos HTML como las tablas.</a:t>
            </a:r>
            <a:endParaRPr lang="es-CL" sz="23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300" dirty="0">
                <a:latin typeface="Agency FB" panose="020B0503020202020204" pitchFamily="34" charset="0"/>
              </a:rPr>
              <a:t>Etiquetas HTML patentadas: durante la Web 1.0, los navegadores intentaron destacarse ofreciendo soporte para etiquetas </a:t>
            </a:r>
            <a:endParaRPr lang="es-MX" sz="23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300" dirty="0">
                <a:latin typeface="Agency FB" panose="020B0503020202020204" pitchFamily="34" charset="0"/>
              </a:rPr>
              <a:t>Envío de formularios por correo electrónico: Durante la Web 1.0, cuando se hacía clic en el botón “Enviar” un formulario, se iniciaba el cliente de correo electrónico del visitante del sitio web, y el visitante tenía que enviar su formulario a una dirección de correo electrónico proporcionada por el sitio web y no directamente por página.</a:t>
            </a:r>
            <a:endParaRPr lang="es-CL" sz="23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s-CL" sz="1900" dirty="0"/>
          </a:p>
        </p:txBody>
      </p:sp>
      <p:pic>
        <p:nvPicPr>
          <p:cNvPr id="2050" name="Picture 2" descr="La web | Suto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03500"/>
            <a:ext cx="5422900" cy="324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19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Bold" panose="020E0705020206020404" pitchFamily="34" charset="0"/>
              </a:rPr>
              <a:t>CARACTERISTICAS CLAVE</a:t>
            </a:r>
            <a:endParaRPr lang="es-CL" dirty="0">
              <a:latin typeface="Copperplate Gothic Bold" panose="020E0705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5722096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dirty="0" smtClean="0">
                <a:latin typeface="Agency FB" panose="020B0503020202020204" pitchFamily="34" charset="0"/>
              </a:rPr>
              <a:t>Web 2.0:</a:t>
            </a:r>
            <a:endParaRPr lang="es-CL" sz="20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gency FB" panose="020B0503020202020204" pitchFamily="34" charset="0"/>
              </a:rPr>
              <a:t>La Web 2.0 nace como un conjunto de tecnologías de Internet que facilitan, más que nunca, el trabajo colaborativo y abierto. Gracias a ellas, los usuarios pueden interactuar proactivamente para mejorar o transformar situaciones que les afectan.</a:t>
            </a:r>
            <a:endParaRPr lang="es-CL" sz="20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gency FB" panose="020B0503020202020204" pitchFamily="34" charset="0"/>
              </a:rPr>
              <a:t>La naturaleza que tienen las páginas web 2.0 logra animar, bien sea de manera automática, o bien sea a través de campañas de comunicación, a que los visitantes regresen nuevamente y terminen por convertirse en usuarios. Además, logra generar una mayor confianza, ya que no brinda únicamente contenidos que hayan sido publicados por el administrador.</a:t>
            </a:r>
            <a:endParaRPr lang="es-CL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3074" name="Picture 2" descr="La web 2.0: una introducción - Apuntes Gest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040062"/>
            <a:ext cx="4762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1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Bold" panose="020E0705020206020404" pitchFamily="34" charset="0"/>
              </a:rPr>
              <a:t>CARACTERISTICAS CLAVE</a:t>
            </a:r>
            <a:endParaRPr lang="es-CL" dirty="0">
              <a:latin typeface="Copperplate Gothic Bold" panose="020E0705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75425" y="2603500"/>
            <a:ext cx="5149850" cy="34163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 smtClean="0">
                <a:latin typeface="Agency FB" panose="020B0503020202020204" pitchFamily="34" charset="0"/>
              </a:rPr>
              <a:t>Web 2.0:</a:t>
            </a:r>
            <a:endParaRPr lang="es-CL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100" dirty="0" smtClean="0">
                <a:latin typeface="Agency FB" panose="020B0503020202020204" pitchFamily="34" charset="0"/>
              </a:rPr>
              <a:t>Como </a:t>
            </a:r>
            <a:r>
              <a:rPr lang="es-MX" sz="2100" dirty="0">
                <a:latin typeface="Agency FB" panose="020B0503020202020204" pitchFamily="34" charset="0"/>
              </a:rPr>
              <a:t>buen ejemplo de la web 2.0, nos encontramos con las redes sociales y los contenidos. Dichas páginas se suelen nutrir principalmente de las diferentes aportaciones que llevan a cabo los diferentes usuarios. En aquellos casos en los que alguno de los contactos del usuario lo consideren interesante, también lo compartirá. </a:t>
            </a:r>
            <a:endParaRPr lang="es-CL" sz="21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100" dirty="0">
                <a:latin typeface="Agency FB" panose="020B0503020202020204" pitchFamily="34" charset="0"/>
              </a:rPr>
              <a:t>La web 2.0 forma parte de la transformación digital y que según los momentos vividos como por ejemplo la pandemia COVID nos ha hecho adaptarnos y lo que estaba previsto para un futuro más lejano.</a:t>
            </a:r>
            <a:endParaRPr lang="es-CL" sz="21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098" name="Picture 2" descr="Logros de la Web 2.0. La Web 2.0 término creado por Tim… | by Larisa  Noguera Franc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314575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404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Bold" panose="020E0705020206020404" pitchFamily="34" charset="0"/>
              </a:rPr>
              <a:t>SITIO WEB 1.0</a:t>
            </a:r>
            <a:endParaRPr lang="es-CL" dirty="0">
              <a:latin typeface="Copperplate Gothic Bold" panose="020E0705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 err="1" smtClean="0">
                <a:hlinkClick r:id="rId2"/>
              </a:rPr>
              <a:t>Click</a:t>
            </a:r>
            <a:r>
              <a:rPr lang="es-MX" dirty="0" smtClean="0">
                <a:hlinkClick r:id="rId2"/>
              </a:rPr>
              <a:t> aquí para ingresar a la página web 1.0</a:t>
            </a:r>
            <a:endParaRPr lang="es-CL" dirty="0" smtClean="0"/>
          </a:p>
          <a:p>
            <a:pPr marL="0" indent="0">
              <a:buNone/>
            </a:pPr>
            <a:endParaRPr lang="es-MX" dirty="0"/>
          </a:p>
          <a:p>
            <a:r>
              <a:rPr lang="es-MX" b="1" dirty="0" err="1" smtClean="0">
                <a:latin typeface="Agency FB" panose="020B0503020202020204" pitchFamily="34" charset="0"/>
              </a:rPr>
              <a:t>Caracteristicas</a:t>
            </a:r>
            <a:r>
              <a:rPr lang="es-MX" b="1" dirty="0" smtClean="0">
                <a:latin typeface="Agency FB" panose="020B0503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MX" dirty="0" smtClean="0">
                <a:latin typeface="Agency FB" panose="020B0503020202020204" pitchFamily="34" charset="0"/>
              </a:rPr>
              <a:t>Ofrece información acerca de los primeros sitios web. </a:t>
            </a:r>
          </a:p>
          <a:p>
            <a:r>
              <a:rPr lang="es-MX" b="1" dirty="0" smtClean="0">
                <a:latin typeface="Agency FB" panose="020B0503020202020204" pitchFamily="34" charset="0"/>
              </a:rPr>
              <a:t>Diseño:</a:t>
            </a:r>
          </a:p>
          <a:p>
            <a:pPr marL="0" indent="0">
              <a:buNone/>
            </a:pPr>
            <a:r>
              <a:rPr lang="es-MX" dirty="0" smtClean="0">
                <a:latin typeface="Agency FB" panose="020B0503020202020204" pitchFamily="34" charset="0"/>
              </a:rPr>
              <a:t>Es sencillo para la </a:t>
            </a:r>
            <a:r>
              <a:rPr lang="es-MX" dirty="0" err="1" smtClean="0">
                <a:latin typeface="Agency FB" panose="020B0503020202020204" pitchFamily="34" charset="0"/>
              </a:rPr>
              <a:t>busqueda</a:t>
            </a:r>
            <a:r>
              <a:rPr lang="es-MX" dirty="0" smtClean="0">
                <a:latin typeface="Agency FB" panose="020B0503020202020204" pitchFamily="34" charset="0"/>
              </a:rPr>
              <a:t> de información por parte del usuario </a:t>
            </a:r>
          </a:p>
          <a:p>
            <a:r>
              <a:rPr lang="es-MX" b="1" dirty="0" smtClean="0">
                <a:latin typeface="Agency FB" panose="020B0503020202020204" pitchFamily="34" charset="0"/>
              </a:rPr>
              <a:t>Nivel de interactividad:</a:t>
            </a:r>
          </a:p>
          <a:p>
            <a:pPr marL="0" indent="0">
              <a:buNone/>
            </a:pPr>
            <a:r>
              <a:rPr lang="es-MX" dirty="0" smtClean="0">
                <a:latin typeface="Agency FB" panose="020B0503020202020204" pitchFamily="34" charset="0"/>
              </a:rPr>
              <a:t>Cero actividad e interacción con el sitio web </a:t>
            </a:r>
            <a:endParaRPr lang="es-CL" dirty="0">
              <a:latin typeface="Agency FB" panose="020B0503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3872334"/>
            <a:ext cx="5414962" cy="1456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793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Bold" panose="020E0705020206020404" pitchFamily="34" charset="0"/>
              </a:rPr>
              <a:t>SITIO WEB 2.0</a:t>
            </a:r>
            <a:endParaRPr lang="es-CL" dirty="0">
              <a:latin typeface="Copperplate Gothic Bold" panose="020E0705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 err="1" smtClean="0">
                <a:hlinkClick r:id="rId2"/>
              </a:rPr>
              <a:t>Click</a:t>
            </a:r>
            <a:r>
              <a:rPr lang="es-MX" dirty="0" smtClean="0">
                <a:hlinkClick r:id="rId2"/>
              </a:rPr>
              <a:t> aquí para ingresar a la página web 2.0</a:t>
            </a:r>
            <a:endParaRPr lang="es-CL" dirty="0" smtClean="0"/>
          </a:p>
          <a:p>
            <a:pPr marL="0" indent="0">
              <a:buNone/>
            </a:pPr>
            <a:endParaRPr lang="es-MX" dirty="0"/>
          </a:p>
          <a:p>
            <a:r>
              <a:rPr lang="es-MX" b="1" dirty="0" err="1" smtClean="0">
                <a:latin typeface="Agency FB" panose="020B0503020202020204" pitchFamily="34" charset="0"/>
              </a:rPr>
              <a:t>Caracteristicas</a:t>
            </a:r>
            <a:r>
              <a:rPr lang="es-MX" b="1" dirty="0" smtClean="0">
                <a:latin typeface="Agency FB" panose="020B0503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MX" dirty="0" smtClean="0">
                <a:latin typeface="Agency FB" panose="020B0503020202020204" pitchFamily="34" charset="0"/>
              </a:rPr>
              <a:t>Ofrece </a:t>
            </a:r>
            <a:r>
              <a:rPr lang="es-MX" dirty="0" err="1" smtClean="0">
                <a:latin typeface="Agency FB" panose="020B0503020202020204" pitchFamily="34" charset="0"/>
              </a:rPr>
              <a:t>multiples</a:t>
            </a:r>
            <a:r>
              <a:rPr lang="es-MX" dirty="0" smtClean="0">
                <a:latin typeface="Agency FB" panose="020B0503020202020204" pitchFamily="34" charset="0"/>
              </a:rPr>
              <a:t> tareas a modo de compartir con otros usuarios </a:t>
            </a:r>
          </a:p>
          <a:p>
            <a:r>
              <a:rPr lang="es-MX" b="1" dirty="0" smtClean="0">
                <a:latin typeface="Agency FB" panose="020B0503020202020204" pitchFamily="34" charset="0"/>
              </a:rPr>
              <a:t>Diseño:</a:t>
            </a:r>
          </a:p>
          <a:p>
            <a:pPr marL="0" indent="0">
              <a:buNone/>
            </a:pPr>
            <a:r>
              <a:rPr lang="es-MX" dirty="0" smtClean="0">
                <a:latin typeface="Agency FB" panose="020B0503020202020204" pitchFamily="34" charset="0"/>
              </a:rPr>
              <a:t>Posee archivos multimedia y </a:t>
            </a:r>
            <a:r>
              <a:rPr lang="es-MX" dirty="0" err="1" smtClean="0">
                <a:latin typeface="Agency FB" panose="020B0503020202020204" pitchFamily="34" charset="0"/>
              </a:rPr>
              <a:t>mensajeria</a:t>
            </a:r>
            <a:r>
              <a:rPr lang="es-MX" dirty="0" smtClean="0">
                <a:latin typeface="Agency FB" panose="020B0503020202020204" pitchFamily="34" charset="0"/>
              </a:rPr>
              <a:t> </a:t>
            </a:r>
            <a:r>
              <a:rPr lang="es-MX" dirty="0" err="1" smtClean="0">
                <a:latin typeface="Agency FB" panose="020B0503020202020204" pitchFamily="34" charset="0"/>
              </a:rPr>
              <a:t>instantanea</a:t>
            </a:r>
            <a:r>
              <a:rPr lang="es-MX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s-MX" b="1" dirty="0" smtClean="0">
                <a:latin typeface="Agency FB" panose="020B0503020202020204" pitchFamily="34" charset="0"/>
              </a:rPr>
              <a:t>Nivel de interactividad:</a:t>
            </a:r>
          </a:p>
          <a:p>
            <a:pPr marL="0" indent="0">
              <a:buNone/>
            </a:pPr>
            <a:r>
              <a:rPr lang="es-MX" dirty="0" smtClean="0">
                <a:latin typeface="Agency FB" panose="020B0503020202020204" pitchFamily="34" charset="0"/>
              </a:rPr>
              <a:t>Alta ya que permite poder comunicar y compartir información, noticias, momentos, etc</a:t>
            </a:r>
            <a:r>
              <a:rPr lang="es-MX" dirty="0" smtClean="0"/>
              <a:t>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41" y="3024188"/>
            <a:ext cx="3915195" cy="2995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797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Bold" panose="020E0705020206020404" pitchFamily="34" charset="0"/>
              </a:rPr>
              <a:t>WEB 2.0</a:t>
            </a:r>
            <a:endParaRPr lang="es-CL" dirty="0">
              <a:latin typeface="Copperplate Gothic Bold" panose="020E0705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899" y="2252518"/>
            <a:ext cx="8825659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 smtClean="0">
                <a:latin typeface="Agency FB" panose="020B0503020202020204" pitchFamily="34" charset="0"/>
              </a:rPr>
              <a:t>Una de las principales </a:t>
            </a:r>
            <a:r>
              <a:rPr lang="es-MX" sz="2400" dirty="0" smtClean="0">
                <a:latin typeface="Agency FB" panose="020B0503020202020204" pitchFamily="34" charset="0"/>
              </a:rPr>
              <a:t>características </a:t>
            </a:r>
            <a:r>
              <a:rPr lang="es-MX" sz="2400" dirty="0" smtClean="0">
                <a:latin typeface="Agency FB" panose="020B0503020202020204" pitchFamily="34" charset="0"/>
              </a:rPr>
              <a:t>del sitio web 2.0 es la interacción entre usuarios o directamente con el web </a:t>
            </a:r>
            <a:r>
              <a:rPr lang="es-MX" sz="2400" dirty="0" smtClean="0">
                <a:latin typeface="Agency FB" panose="020B0503020202020204" pitchFamily="34" charset="0"/>
              </a:rPr>
              <a:t>master, </a:t>
            </a:r>
            <a:r>
              <a:rPr lang="es-MX" sz="2400" dirty="0" smtClean="0">
                <a:latin typeface="Agency FB" panose="020B0503020202020204" pitchFamily="34" charset="0"/>
              </a:rPr>
              <a:t>por lo cual este tipo de página no </a:t>
            </a:r>
            <a:r>
              <a:rPr lang="es-MX" sz="2400" dirty="0" smtClean="0">
                <a:latin typeface="Agency FB" panose="020B0503020202020204" pitchFamily="34" charset="0"/>
              </a:rPr>
              <a:t>tendría </a:t>
            </a:r>
            <a:r>
              <a:rPr lang="es-MX" sz="2400" dirty="0" smtClean="0">
                <a:latin typeface="Agency FB" panose="020B0503020202020204" pitchFamily="34" charset="0"/>
              </a:rPr>
              <a:t>razón de existir sin el uso del </a:t>
            </a:r>
            <a:r>
              <a:rPr lang="es-MX" sz="2400" dirty="0" smtClean="0">
                <a:latin typeface="Agency FB" panose="020B0503020202020204" pitchFamily="34" charset="0"/>
              </a:rPr>
              <a:t>visitante.</a:t>
            </a:r>
            <a:endParaRPr lang="es-CL" sz="2400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WEB 1.0, 2.0 Y 3.0 timeline | Timetoast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58" y="3678478"/>
            <a:ext cx="6096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4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Bold" panose="020E0705020206020404" pitchFamily="34" charset="0"/>
              </a:rPr>
              <a:t>REFLEXIÓN</a:t>
            </a:r>
            <a:endParaRPr lang="es-CL" dirty="0">
              <a:latin typeface="Copperplate Gothic Bold" panose="020E07050202060204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398621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>
                <a:latin typeface="Agency FB" panose="020B0503020202020204" pitchFamily="34" charset="0"/>
              </a:rPr>
              <a:t>La evolución de la web nos ha permitido poder ejercer tanto en nuestra carrera como en la vida diaria, ya sea en el ámbito de estudio, laboral, ocio, comunicativo, a diferencia de hace muchos años atrás, en los cuales los medios de comunicación eran limitados. </a:t>
            </a:r>
          </a:p>
          <a:p>
            <a:pPr marL="0" indent="0" algn="just">
              <a:buNone/>
            </a:pPr>
            <a:endParaRPr lang="es-MX" sz="20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latin typeface="Agency FB" panose="020B0503020202020204" pitchFamily="34" charset="0"/>
              </a:rPr>
              <a:t>La web 2.0 nos permite estar más conectados y unificados, un gran ejemplo es el uso que se le dio durante la pandemia como las clases en línea y el teletrabajo que permitía continuar nuestra vida diaria</a:t>
            </a:r>
            <a:r>
              <a:rPr lang="es-MX" dirty="0" smtClean="0"/>
              <a:t>.</a:t>
            </a:r>
            <a:endParaRPr lang="es-MX" dirty="0" smtClean="0"/>
          </a:p>
        </p:txBody>
      </p:sp>
      <p:pic>
        <p:nvPicPr>
          <p:cNvPr id="6146" name="Picture 2" descr="Reflexion Sticker GIF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5" y="3716337"/>
            <a:ext cx="2290429" cy="29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696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Agency FB</vt:lpstr>
      <vt:lpstr>Arial</vt:lpstr>
      <vt:lpstr>BankGothic Md BT</vt:lpstr>
      <vt:lpstr>Century Gothic</vt:lpstr>
      <vt:lpstr>Copperplate Gothic Bold</vt:lpstr>
      <vt:lpstr>Copperplate Gothic Light</vt:lpstr>
      <vt:lpstr>Wingdings 3</vt:lpstr>
      <vt:lpstr>Sala de reuniones Ion</vt:lpstr>
      <vt:lpstr>INVESTIGACIÓN WEB 1.0 Y 2.0</vt:lpstr>
      <vt:lpstr>Características clave </vt:lpstr>
      <vt:lpstr>Características clave </vt:lpstr>
      <vt:lpstr>CARACTERISTICAS CLAVE</vt:lpstr>
      <vt:lpstr>CARACTERISTICAS CLAVE</vt:lpstr>
      <vt:lpstr>SITIO WEB 1.0</vt:lpstr>
      <vt:lpstr>SITIO WEB 2.0</vt:lpstr>
      <vt:lpstr>WEB 2.0</vt:lpstr>
      <vt:lpstr>REFLEXIÓN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WEB 1.0 Y 2.0</dc:title>
  <dc:creator>Usuario</dc:creator>
  <cp:lastModifiedBy>Usuario</cp:lastModifiedBy>
  <cp:revision>10</cp:revision>
  <dcterms:created xsi:type="dcterms:W3CDTF">2023-08-22T01:25:01Z</dcterms:created>
  <dcterms:modified xsi:type="dcterms:W3CDTF">2023-08-22T03:06:57Z</dcterms:modified>
</cp:coreProperties>
</file>