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36DDF-174F-403C-AB79-AA55D196FC3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91377C-4BFB-472B-A2FD-B4C95037E600}">
      <dgm:prSet/>
      <dgm:spPr/>
      <dgm:t>
        <a:bodyPr/>
        <a:lstStyle/>
        <a:p>
          <a:r>
            <a:rPr lang="en-US" dirty="0"/>
            <a:t>Current ticket price: $81</a:t>
          </a:r>
        </a:p>
      </dgm:t>
    </dgm:pt>
    <dgm:pt modelId="{763599AC-A199-4EED-931E-8F06BB1473A8}" type="parTrans" cxnId="{1FBDE419-C087-4405-8DD4-5D67FA71AE25}">
      <dgm:prSet/>
      <dgm:spPr/>
      <dgm:t>
        <a:bodyPr/>
        <a:lstStyle/>
        <a:p>
          <a:endParaRPr lang="en-US"/>
        </a:p>
      </dgm:t>
    </dgm:pt>
    <dgm:pt modelId="{18916259-E65C-47C2-869B-B5D253EAC57E}" type="sibTrans" cxnId="{1FBDE419-C087-4405-8DD4-5D67FA71AE25}">
      <dgm:prSet/>
      <dgm:spPr/>
      <dgm:t>
        <a:bodyPr/>
        <a:lstStyle/>
        <a:p>
          <a:endParaRPr lang="en-US"/>
        </a:p>
      </dgm:t>
    </dgm:pt>
    <dgm:pt modelId="{1ABBBA20-E7A3-4631-864C-1734BD016F82}">
      <dgm:prSet/>
      <dgm:spPr/>
      <dgm:t>
        <a:bodyPr/>
        <a:lstStyle/>
        <a:p>
          <a:r>
            <a:rPr lang="en-US"/>
            <a:t>Price suggested by model: $96</a:t>
          </a:r>
        </a:p>
      </dgm:t>
    </dgm:pt>
    <dgm:pt modelId="{B48A2D68-8E1B-4704-B6FF-C5FCCE9208C9}" type="parTrans" cxnId="{8B3B658C-2043-4792-9512-60B7733AD1CF}">
      <dgm:prSet/>
      <dgm:spPr/>
      <dgm:t>
        <a:bodyPr/>
        <a:lstStyle/>
        <a:p>
          <a:endParaRPr lang="en-US"/>
        </a:p>
      </dgm:t>
    </dgm:pt>
    <dgm:pt modelId="{46DA49EB-5439-462C-9B6C-3A4AD0046415}" type="sibTrans" cxnId="{8B3B658C-2043-4792-9512-60B7733AD1CF}">
      <dgm:prSet/>
      <dgm:spPr/>
      <dgm:t>
        <a:bodyPr/>
        <a:lstStyle/>
        <a:p>
          <a:endParaRPr lang="en-US"/>
        </a:p>
      </dgm:t>
    </dgm:pt>
    <dgm:pt modelId="{A1800942-5C5A-46A4-A616-3339D351612B}">
      <dgm:prSet/>
      <dgm:spPr/>
      <dgm:t>
        <a:bodyPr/>
        <a:lstStyle/>
        <a:p>
          <a:r>
            <a:rPr lang="en-US"/>
            <a:t>Most conservative recommended price: $89</a:t>
          </a:r>
        </a:p>
      </dgm:t>
    </dgm:pt>
    <dgm:pt modelId="{2555CF0E-EDE4-4495-8FC2-F29F1793DAB2}" type="parTrans" cxnId="{BE9A075B-2751-41A3-B44F-B1D941C27CED}">
      <dgm:prSet/>
      <dgm:spPr/>
      <dgm:t>
        <a:bodyPr/>
        <a:lstStyle/>
        <a:p>
          <a:endParaRPr lang="en-US"/>
        </a:p>
      </dgm:t>
    </dgm:pt>
    <dgm:pt modelId="{7470A0DD-4759-4F97-9C4A-FEF3DB277B4F}" type="sibTrans" cxnId="{BE9A075B-2751-41A3-B44F-B1D941C27CED}">
      <dgm:prSet/>
      <dgm:spPr/>
      <dgm:t>
        <a:bodyPr/>
        <a:lstStyle/>
        <a:p>
          <a:endParaRPr lang="en-US"/>
        </a:p>
      </dgm:t>
    </dgm:pt>
    <dgm:pt modelId="{C02D0126-8EF6-4DB1-A695-3BA874939256}" type="pres">
      <dgm:prSet presAssocID="{69436DDF-174F-403C-AB79-AA55D196FC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448A11-4F74-4EA8-AE3D-D0F1FE67166E}" type="pres">
      <dgm:prSet presAssocID="{BE91377C-4BFB-472B-A2FD-B4C95037E600}" presName="hierRoot1" presStyleCnt="0"/>
      <dgm:spPr/>
    </dgm:pt>
    <dgm:pt modelId="{7FF2F2CB-CEE9-4985-A6BA-1B035563925F}" type="pres">
      <dgm:prSet presAssocID="{BE91377C-4BFB-472B-A2FD-B4C95037E600}" presName="composite" presStyleCnt="0"/>
      <dgm:spPr/>
    </dgm:pt>
    <dgm:pt modelId="{7333B12C-3308-4772-A3D3-62973743490C}" type="pres">
      <dgm:prSet presAssocID="{BE91377C-4BFB-472B-A2FD-B4C95037E600}" presName="background" presStyleLbl="node0" presStyleIdx="0" presStyleCnt="3"/>
      <dgm:spPr/>
    </dgm:pt>
    <dgm:pt modelId="{E264B583-F9C2-4BC2-82E2-E6DE3F0EF20B}" type="pres">
      <dgm:prSet presAssocID="{BE91377C-4BFB-472B-A2FD-B4C95037E600}" presName="text" presStyleLbl="fgAcc0" presStyleIdx="0" presStyleCnt="3">
        <dgm:presLayoutVars>
          <dgm:chPref val="3"/>
        </dgm:presLayoutVars>
      </dgm:prSet>
      <dgm:spPr/>
    </dgm:pt>
    <dgm:pt modelId="{8661ACA4-33A8-488C-9D31-BF5443E61BAC}" type="pres">
      <dgm:prSet presAssocID="{BE91377C-4BFB-472B-A2FD-B4C95037E600}" presName="hierChild2" presStyleCnt="0"/>
      <dgm:spPr/>
    </dgm:pt>
    <dgm:pt modelId="{A8D2B03D-26F3-4282-A434-C6FC2C04E40F}" type="pres">
      <dgm:prSet presAssocID="{1ABBBA20-E7A3-4631-864C-1734BD016F82}" presName="hierRoot1" presStyleCnt="0"/>
      <dgm:spPr/>
    </dgm:pt>
    <dgm:pt modelId="{E2EB8CA7-4CDA-4C00-BF37-83C5499233E4}" type="pres">
      <dgm:prSet presAssocID="{1ABBBA20-E7A3-4631-864C-1734BD016F82}" presName="composite" presStyleCnt="0"/>
      <dgm:spPr/>
    </dgm:pt>
    <dgm:pt modelId="{412BD2EE-987B-4BAE-8FAA-B6D99E6C5096}" type="pres">
      <dgm:prSet presAssocID="{1ABBBA20-E7A3-4631-864C-1734BD016F82}" presName="background" presStyleLbl="node0" presStyleIdx="1" presStyleCnt="3"/>
      <dgm:spPr/>
    </dgm:pt>
    <dgm:pt modelId="{6C6BEC8B-4972-4A29-8CA6-2278A8684252}" type="pres">
      <dgm:prSet presAssocID="{1ABBBA20-E7A3-4631-864C-1734BD016F82}" presName="text" presStyleLbl="fgAcc0" presStyleIdx="1" presStyleCnt="3">
        <dgm:presLayoutVars>
          <dgm:chPref val="3"/>
        </dgm:presLayoutVars>
      </dgm:prSet>
      <dgm:spPr/>
    </dgm:pt>
    <dgm:pt modelId="{8BB0085A-4D52-49B8-896E-3A2F17B568A2}" type="pres">
      <dgm:prSet presAssocID="{1ABBBA20-E7A3-4631-864C-1734BD016F82}" presName="hierChild2" presStyleCnt="0"/>
      <dgm:spPr/>
    </dgm:pt>
    <dgm:pt modelId="{AD559E29-A971-42FB-8FD6-B816E0C3DBCF}" type="pres">
      <dgm:prSet presAssocID="{A1800942-5C5A-46A4-A616-3339D351612B}" presName="hierRoot1" presStyleCnt="0"/>
      <dgm:spPr/>
    </dgm:pt>
    <dgm:pt modelId="{EC1E0698-2D20-455D-BE6B-3BC02581F6E6}" type="pres">
      <dgm:prSet presAssocID="{A1800942-5C5A-46A4-A616-3339D351612B}" presName="composite" presStyleCnt="0"/>
      <dgm:spPr/>
    </dgm:pt>
    <dgm:pt modelId="{C3A71A3F-0F31-4AA0-BBE4-BA57446225FA}" type="pres">
      <dgm:prSet presAssocID="{A1800942-5C5A-46A4-A616-3339D351612B}" presName="background" presStyleLbl="node0" presStyleIdx="2" presStyleCnt="3"/>
      <dgm:spPr/>
    </dgm:pt>
    <dgm:pt modelId="{ED2EBE06-1B7B-4F1D-8332-E3C3339FA0EC}" type="pres">
      <dgm:prSet presAssocID="{A1800942-5C5A-46A4-A616-3339D351612B}" presName="text" presStyleLbl="fgAcc0" presStyleIdx="2" presStyleCnt="3">
        <dgm:presLayoutVars>
          <dgm:chPref val="3"/>
        </dgm:presLayoutVars>
      </dgm:prSet>
      <dgm:spPr/>
    </dgm:pt>
    <dgm:pt modelId="{559073BD-2DA0-4D4A-97E2-817CAA02A94E}" type="pres">
      <dgm:prSet presAssocID="{A1800942-5C5A-46A4-A616-3339D351612B}" presName="hierChild2" presStyleCnt="0"/>
      <dgm:spPr/>
    </dgm:pt>
  </dgm:ptLst>
  <dgm:cxnLst>
    <dgm:cxn modelId="{D8E70D10-8773-4930-B7C4-79DE6B6D8CE7}" type="presOf" srcId="{BE91377C-4BFB-472B-A2FD-B4C95037E600}" destId="{E264B583-F9C2-4BC2-82E2-E6DE3F0EF20B}" srcOrd="0" destOrd="0" presId="urn:microsoft.com/office/officeart/2005/8/layout/hierarchy1"/>
    <dgm:cxn modelId="{1FBDE419-C087-4405-8DD4-5D67FA71AE25}" srcId="{69436DDF-174F-403C-AB79-AA55D196FC3A}" destId="{BE91377C-4BFB-472B-A2FD-B4C95037E600}" srcOrd="0" destOrd="0" parTransId="{763599AC-A199-4EED-931E-8F06BB1473A8}" sibTransId="{18916259-E65C-47C2-869B-B5D253EAC57E}"/>
    <dgm:cxn modelId="{C8A46638-C711-45BE-A813-5FD7BB6AD599}" type="presOf" srcId="{69436DDF-174F-403C-AB79-AA55D196FC3A}" destId="{C02D0126-8EF6-4DB1-A695-3BA874939256}" srcOrd="0" destOrd="0" presId="urn:microsoft.com/office/officeart/2005/8/layout/hierarchy1"/>
    <dgm:cxn modelId="{BE9A075B-2751-41A3-B44F-B1D941C27CED}" srcId="{69436DDF-174F-403C-AB79-AA55D196FC3A}" destId="{A1800942-5C5A-46A4-A616-3339D351612B}" srcOrd="2" destOrd="0" parTransId="{2555CF0E-EDE4-4495-8FC2-F29F1793DAB2}" sibTransId="{7470A0DD-4759-4F97-9C4A-FEF3DB277B4F}"/>
    <dgm:cxn modelId="{26569267-E98D-4284-9E11-EBD1F7AFE28B}" type="presOf" srcId="{1ABBBA20-E7A3-4631-864C-1734BD016F82}" destId="{6C6BEC8B-4972-4A29-8CA6-2278A8684252}" srcOrd="0" destOrd="0" presId="urn:microsoft.com/office/officeart/2005/8/layout/hierarchy1"/>
    <dgm:cxn modelId="{8B3B658C-2043-4792-9512-60B7733AD1CF}" srcId="{69436DDF-174F-403C-AB79-AA55D196FC3A}" destId="{1ABBBA20-E7A3-4631-864C-1734BD016F82}" srcOrd="1" destOrd="0" parTransId="{B48A2D68-8E1B-4704-B6FF-C5FCCE9208C9}" sibTransId="{46DA49EB-5439-462C-9B6C-3A4AD0046415}"/>
    <dgm:cxn modelId="{1709DDFD-EB4C-4D03-948B-D0FD55885805}" type="presOf" srcId="{A1800942-5C5A-46A4-A616-3339D351612B}" destId="{ED2EBE06-1B7B-4F1D-8332-E3C3339FA0EC}" srcOrd="0" destOrd="0" presId="urn:microsoft.com/office/officeart/2005/8/layout/hierarchy1"/>
    <dgm:cxn modelId="{CAD5FBA0-84A6-43BB-B32E-BBB09D3D73DA}" type="presParOf" srcId="{C02D0126-8EF6-4DB1-A695-3BA874939256}" destId="{4E448A11-4F74-4EA8-AE3D-D0F1FE67166E}" srcOrd="0" destOrd="0" presId="urn:microsoft.com/office/officeart/2005/8/layout/hierarchy1"/>
    <dgm:cxn modelId="{E7BC7E22-1E8F-453C-8C51-F9B9749B0FC3}" type="presParOf" srcId="{4E448A11-4F74-4EA8-AE3D-D0F1FE67166E}" destId="{7FF2F2CB-CEE9-4985-A6BA-1B035563925F}" srcOrd="0" destOrd="0" presId="urn:microsoft.com/office/officeart/2005/8/layout/hierarchy1"/>
    <dgm:cxn modelId="{68F179B0-85E4-4B5A-BD32-2887636EBB0C}" type="presParOf" srcId="{7FF2F2CB-CEE9-4985-A6BA-1B035563925F}" destId="{7333B12C-3308-4772-A3D3-62973743490C}" srcOrd="0" destOrd="0" presId="urn:microsoft.com/office/officeart/2005/8/layout/hierarchy1"/>
    <dgm:cxn modelId="{036865CA-51D5-4302-92C7-8A127F999A35}" type="presParOf" srcId="{7FF2F2CB-CEE9-4985-A6BA-1B035563925F}" destId="{E264B583-F9C2-4BC2-82E2-E6DE3F0EF20B}" srcOrd="1" destOrd="0" presId="urn:microsoft.com/office/officeart/2005/8/layout/hierarchy1"/>
    <dgm:cxn modelId="{A3320997-66DF-4D6B-BFC7-6372508170EB}" type="presParOf" srcId="{4E448A11-4F74-4EA8-AE3D-D0F1FE67166E}" destId="{8661ACA4-33A8-488C-9D31-BF5443E61BAC}" srcOrd="1" destOrd="0" presId="urn:microsoft.com/office/officeart/2005/8/layout/hierarchy1"/>
    <dgm:cxn modelId="{BC3FF5BB-D3DE-40B3-B341-567789C9AEE7}" type="presParOf" srcId="{C02D0126-8EF6-4DB1-A695-3BA874939256}" destId="{A8D2B03D-26F3-4282-A434-C6FC2C04E40F}" srcOrd="1" destOrd="0" presId="urn:microsoft.com/office/officeart/2005/8/layout/hierarchy1"/>
    <dgm:cxn modelId="{795CB5F7-D62F-4F09-A339-FCCBF5449AC6}" type="presParOf" srcId="{A8D2B03D-26F3-4282-A434-C6FC2C04E40F}" destId="{E2EB8CA7-4CDA-4C00-BF37-83C5499233E4}" srcOrd="0" destOrd="0" presId="urn:microsoft.com/office/officeart/2005/8/layout/hierarchy1"/>
    <dgm:cxn modelId="{CFE8A53D-5CC9-417B-8B95-42B8B9D0A28A}" type="presParOf" srcId="{E2EB8CA7-4CDA-4C00-BF37-83C5499233E4}" destId="{412BD2EE-987B-4BAE-8FAA-B6D99E6C5096}" srcOrd="0" destOrd="0" presId="urn:microsoft.com/office/officeart/2005/8/layout/hierarchy1"/>
    <dgm:cxn modelId="{C8359A1E-6C1F-4672-919F-51FD45F64CB8}" type="presParOf" srcId="{E2EB8CA7-4CDA-4C00-BF37-83C5499233E4}" destId="{6C6BEC8B-4972-4A29-8CA6-2278A8684252}" srcOrd="1" destOrd="0" presId="urn:microsoft.com/office/officeart/2005/8/layout/hierarchy1"/>
    <dgm:cxn modelId="{28A71B59-08C7-4C26-9067-CF4CB578B565}" type="presParOf" srcId="{A8D2B03D-26F3-4282-A434-C6FC2C04E40F}" destId="{8BB0085A-4D52-49B8-896E-3A2F17B568A2}" srcOrd="1" destOrd="0" presId="urn:microsoft.com/office/officeart/2005/8/layout/hierarchy1"/>
    <dgm:cxn modelId="{78354C20-CD74-4BDE-B066-F3BD4813DA9A}" type="presParOf" srcId="{C02D0126-8EF6-4DB1-A695-3BA874939256}" destId="{AD559E29-A971-42FB-8FD6-B816E0C3DBCF}" srcOrd="2" destOrd="0" presId="urn:microsoft.com/office/officeart/2005/8/layout/hierarchy1"/>
    <dgm:cxn modelId="{2F1791D4-4C5B-482D-8EDB-64A65683E60F}" type="presParOf" srcId="{AD559E29-A971-42FB-8FD6-B816E0C3DBCF}" destId="{EC1E0698-2D20-455D-BE6B-3BC02581F6E6}" srcOrd="0" destOrd="0" presId="urn:microsoft.com/office/officeart/2005/8/layout/hierarchy1"/>
    <dgm:cxn modelId="{4536DEE4-548E-4D6C-8D12-03682323F1B6}" type="presParOf" srcId="{EC1E0698-2D20-455D-BE6B-3BC02581F6E6}" destId="{C3A71A3F-0F31-4AA0-BBE4-BA57446225FA}" srcOrd="0" destOrd="0" presId="urn:microsoft.com/office/officeart/2005/8/layout/hierarchy1"/>
    <dgm:cxn modelId="{79EC42A5-AB79-4212-B295-18E3892AC358}" type="presParOf" srcId="{EC1E0698-2D20-455D-BE6B-3BC02581F6E6}" destId="{ED2EBE06-1B7B-4F1D-8332-E3C3339FA0EC}" srcOrd="1" destOrd="0" presId="urn:microsoft.com/office/officeart/2005/8/layout/hierarchy1"/>
    <dgm:cxn modelId="{270672A2-F03A-4662-B248-1CD194A1E974}" type="presParOf" srcId="{AD559E29-A971-42FB-8FD6-B816E0C3DBCF}" destId="{559073BD-2DA0-4D4A-97E2-817CAA02A9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3B12C-3308-4772-A3D3-62973743490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B583-F9C2-4BC2-82E2-E6DE3F0EF20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Current ticket price: $81</a:t>
          </a:r>
        </a:p>
      </dsp:txBody>
      <dsp:txXfrm>
        <a:off x="378614" y="886531"/>
        <a:ext cx="2810360" cy="1744948"/>
      </dsp:txXfrm>
    </dsp:sp>
    <dsp:sp modelId="{412BD2EE-987B-4BAE-8FAA-B6D99E6C5096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EC8B-4972-4A29-8CA6-2278A86842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Price suggested by model: $96</a:t>
          </a:r>
        </a:p>
      </dsp:txBody>
      <dsp:txXfrm>
        <a:off x="3946203" y="886531"/>
        <a:ext cx="2810360" cy="1744948"/>
      </dsp:txXfrm>
    </dsp:sp>
    <dsp:sp modelId="{C3A71A3F-0F31-4AA0-BBE4-BA57446225F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EBE06-1B7B-4F1D-8332-E3C3339FA0E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Most conservative recommended price: $89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553-DE2A-2AD8-209D-774FBF23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AA50-E32C-D61B-4DF3-4DD506058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33ED-C700-DE4E-331F-8AE735D4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4E54-B474-53FD-D3AC-B1D809C0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D229-2E9F-13B6-E0EF-C32C131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CFE-764E-BF23-C41E-2DF53678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7B8C8-1A4C-1098-506A-254A4F59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B584-678C-E47E-A4B2-EBBAE14B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14D6-CB3A-8E49-2679-BC8F24E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65F4-E7BB-2214-1976-AEC259B3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761B7-212C-E2EE-A4F6-3C2676022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A79B-9171-D858-F131-116FCA7BB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A1E4-3DA4-0E72-9115-2B4725A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C564-1339-0010-2EC7-5A94AE61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CEDA-7E4C-5212-4F3E-18EABD30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7B04-2D19-8BC8-3148-E6B3A6FA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829A-7015-B451-B533-30C50B8A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C2BF-8632-BF1C-4A17-A17256BE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9845-E192-E421-0490-D4170DF5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C2F5-2063-DE05-649E-2BD58819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0728-E782-9AA9-0D97-240D1125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C24CE-4FFF-8B11-0A4C-F75138DF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8EF5-B942-6203-2E5C-AC898D9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9054-586A-1F0F-1075-B9CDB10F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C5AC-43BE-DDD4-9315-69F3AA76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4A93-D8AD-E32F-5DA3-B255D106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42F7-E6D1-C72A-321C-4D8A6B60C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2BA6-A91F-1EFC-12A9-3885EFA2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07E6-D2A5-6B6B-B6F1-E43570AC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0C2A-D357-F0A0-348E-A6D68B02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978A6-09D2-1059-4FC9-91F4B6F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AC1-E4F7-C80C-6DBA-67A11B9A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9CAA2-AC91-AD49-1689-7B16EEA9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B2C6-0F8D-DF50-57CD-B9C06FE4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AE900-A20A-1737-71F9-B9ECF3997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CFA5C-9D96-35D3-8C9A-A13CF736B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92E74-06DF-067A-552D-49775A93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CFC73-F749-B8EA-7D0F-1FAD901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09B4F-361C-E5B0-D9C3-417D6ECA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5168-63A5-8ED5-39F4-164219E1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6B101-A4C8-64C0-6DB5-3160309A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78556-A67D-8FB0-A2C0-87B5C3CC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7808F-C68A-F05B-E1B3-71C761EF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A22A-0CC1-2EE3-7422-4139944C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AD93C-3DF8-0A5D-250C-F2593178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8263-74D9-9F97-D4D6-4C3EB49A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A2E5-5A5E-A267-F6BB-713C92FD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D47C-0C86-B728-A40A-41F9F6F8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C656B-0CFC-8EAA-2043-57B175709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18C91-2629-9275-7703-647622D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644DE-1A1D-D52F-6CE4-BF8B2CFD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63ECD-8162-CB05-2BD8-E1D2E66E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461C-BBB7-85C6-2486-33204613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4D9D6-419B-C6C2-1244-AD658E2B0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7C1C6-F5D9-F560-D8EC-05B482E2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F291-CB4B-EF64-8B3C-3F779D7D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AE66-57BE-08C7-C7AA-F753118A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1324C-0F95-FECA-6F10-B6B56C58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D8B8D-42B9-456B-3428-D97AD7BC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687E-A2B5-CF7A-6C6A-C31A4260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7325-EEAF-6D7F-DCD4-9AFD6B2E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C5EF-9D0E-4BBC-98E9-7A10901D32A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5910-3DA6-0246-107D-59F625831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DBF2-71AE-1126-107B-3A4B4A90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2A32-D4F9-4580-ACB9-0D5BA26B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79769-A4E0-8211-7453-C51B9C27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8" b="339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0E2FD-3515-8DE3-B11A-DC448817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Big Mountain Budget Recommendations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05F2B-30F3-49D8-381A-DF26C69B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model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54E57-61F7-6567-6B9A-FE80CE11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Goals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D4E54-02EA-CAC2-F6C5-22748036E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5" r="3198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4C42-EA2C-751F-D3D9-787AF005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Big Mountain Resort has installed a new chairlift </a:t>
            </a:r>
          </a:p>
          <a:p>
            <a:r>
              <a:rPr lang="en-US" sz="2200" dirty="0"/>
              <a:t>Operating costs are projected to reach $1.5 million over the season</a:t>
            </a:r>
          </a:p>
          <a:p>
            <a:r>
              <a:rPr lang="en-US" sz="2200" dirty="0"/>
              <a:t>How can we increase profit to offset this cost?</a:t>
            </a:r>
          </a:p>
          <a:p>
            <a:r>
              <a:rPr lang="en-US" sz="2200" dirty="0"/>
              <a:t>Ticket prices at Big Mountain are at a premium, but are they still lower than they could be?</a:t>
            </a:r>
          </a:p>
          <a:p>
            <a:r>
              <a:rPr lang="en-US" sz="2200" dirty="0"/>
              <a:t>We compared Big Mountain’s amenities and prices to those of other resorts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30774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1E93-E0C6-7BDF-1A1B-E41A51E7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Recommendation: Raise prices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AA3259-B44E-7E3D-79E6-A2CCC8128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75174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7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E2A26F-8737-47F4-E6AE-8AECC354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Important features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93E3-5BCB-599F-74DB-8FF75BE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Best mode found to relate amenities to ticket prices: </a:t>
            </a:r>
          </a:p>
          <a:p>
            <a:pPr lvl="1"/>
            <a:r>
              <a:rPr lang="en-US" sz="1800"/>
              <a:t>Random Forest</a:t>
            </a:r>
          </a:p>
          <a:p>
            <a:r>
              <a:rPr lang="en-US" sz="1800" dirty="0"/>
              <a:t>Top features relevant to ticket price:</a:t>
            </a:r>
          </a:p>
          <a:p>
            <a:pPr lvl="1"/>
            <a:r>
              <a:rPr lang="en-US" sz="1800" dirty="0"/>
              <a:t>Number of Fast Quads</a:t>
            </a:r>
          </a:p>
          <a:p>
            <a:pPr lvl="1"/>
            <a:r>
              <a:rPr lang="en-US" sz="1800" dirty="0"/>
              <a:t>Number of runs</a:t>
            </a:r>
          </a:p>
          <a:p>
            <a:pPr lvl="1"/>
            <a:r>
              <a:rPr lang="en-US" sz="1800" dirty="0"/>
              <a:t>Amount of snow-making land</a:t>
            </a:r>
          </a:p>
          <a:p>
            <a:pPr lvl="1"/>
            <a:r>
              <a:rPr lang="en-US" sz="1800" dirty="0"/>
              <a:t>Vertical drop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F80476A-A6B2-B5C6-A751-785B0A0C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6" b="2"/>
          <a:stretch/>
        </p:blipFill>
        <p:spPr>
          <a:xfrm>
            <a:off x="6131628" y="650494"/>
            <a:ext cx="5340237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1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0DE81-8B10-4B11-FDCD-07A5B947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Big Mountain is well above average on all these features</a:t>
            </a:r>
            <a:endParaRPr lang="en-US" sz="3100" dirty="0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577D67A-865B-BBC4-9C4D-9B2705B5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1117664"/>
            <a:ext cx="3703320" cy="205534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54F1F37-9F60-061B-DF0B-5FD23212B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117664"/>
            <a:ext cx="3703320" cy="205534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2350BD0-CFBC-E257-727C-505EE5EDD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808433"/>
            <a:ext cx="3703320" cy="203682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9A0A2CC-DC2C-7239-4131-161677F4A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808432"/>
            <a:ext cx="3703320" cy="20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0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89AC0AF8-B5CD-9F26-989E-BC8307F3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752FD-DDA1-240A-7A92-1F841D8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BE1D-380A-93E1-A909-A6CE69FF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Without making any changes to the resort itself, Big Mountain could justify a price increase of around $15.</a:t>
            </a:r>
          </a:p>
          <a:p>
            <a:r>
              <a:rPr lang="en-US" sz="2000" dirty="0"/>
              <a:t>This would create a projected revenue increase of $26.2 million over the course of the season</a:t>
            </a:r>
          </a:p>
          <a:p>
            <a:r>
              <a:rPr lang="en-US" sz="2000" dirty="0"/>
              <a:t>This would recoup the cost of the new chairlift 17.5 times over</a:t>
            </a:r>
          </a:p>
        </p:txBody>
      </p:sp>
    </p:spTree>
    <p:extLst>
      <p:ext uri="{BB962C8B-B14F-4D97-AF65-F5344CB8AC3E}">
        <p14:creationId xmlns:p14="http://schemas.microsoft.com/office/powerpoint/2010/main" val="69861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Big Mountain Budget Recommendations </vt:lpstr>
      <vt:lpstr>Goals</vt:lpstr>
      <vt:lpstr>Recommendation: Raise prices</vt:lpstr>
      <vt:lpstr>Important features</vt:lpstr>
      <vt:lpstr>Big Mountain is well above average on all these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Budget Recommendations </dc:title>
  <dc:creator>Emily M</dc:creator>
  <cp:lastModifiedBy>Emily M</cp:lastModifiedBy>
  <cp:revision>1</cp:revision>
  <dcterms:created xsi:type="dcterms:W3CDTF">2023-03-03T18:40:49Z</dcterms:created>
  <dcterms:modified xsi:type="dcterms:W3CDTF">2023-03-03T19:12:36Z</dcterms:modified>
</cp:coreProperties>
</file>