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210 동네책방" charset="1" panose="02020603020101020101"/>
      <p:regular r:id="rId10"/>
    </p:embeddedFont>
    <p:embeddedFont>
      <p:font typeface="210 네버랜드" charset="1" panose="02020503020101020101"/>
      <p:regular r:id="rId11"/>
    </p:embeddedFont>
    <p:embeddedFont>
      <p:font typeface="210 네버랜드 Bold" charset="1" panose="02020503020101020101"/>
      <p:regular r:id="rId12"/>
    </p:embeddedFont>
    <p:embeddedFont>
      <p:font typeface="210 네버랜드 Light" charset="1" panose="02020503020101020101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 Italics" charset="1" panose="00000500000000000000"/>
      <p:regular r:id="rId16"/>
    </p:embeddedFont>
    <p:embeddedFont>
      <p:font typeface="Open Sauce Bold Italics" charset="1" panose="00000800000000000000"/>
      <p:regular r:id="rId17"/>
    </p:embeddedFont>
    <p:embeddedFont>
      <p:font typeface="Open Sauce Light" charset="1" panose="00000400000000000000"/>
      <p:regular r:id="rId18"/>
    </p:embeddedFont>
    <p:embeddedFont>
      <p:font typeface="Open Sauce Light Italics" charset="1" panose="00000400000000000000"/>
      <p:regular r:id="rId19"/>
    </p:embeddedFont>
    <p:embeddedFont>
      <p:font typeface="Open Sauce Medium" charset="1" panose="00000600000000000000"/>
      <p:regular r:id="rId20"/>
    </p:embeddedFont>
    <p:embeddedFont>
      <p:font typeface="Open Sauce Medium Italics" charset="1" panose="00000600000000000000"/>
      <p:regular r:id="rId21"/>
    </p:embeddedFont>
    <p:embeddedFont>
      <p:font typeface="Open Sauce Semi-Bold" charset="1" panose="00000700000000000000"/>
      <p:regular r:id="rId22"/>
    </p:embeddedFont>
    <p:embeddedFont>
      <p:font typeface="Open Sauce Semi-Bold Italics" charset="1" panose="00000700000000000000"/>
      <p:regular r:id="rId23"/>
    </p:embeddedFont>
    <p:embeddedFont>
      <p:font typeface="Open Sauce Heavy" charset="1" panose="00000A00000000000000"/>
      <p:regular r:id="rId24"/>
    </p:embeddedFont>
    <p:embeddedFont>
      <p:font typeface="Open Sauce Heavy Italics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2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2.png" Type="http://schemas.openxmlformats.org/officeDocument/2006/relationships/image"/><Relationship Id="rId6" Target="../media/image15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3370" y="-5432219"/>
            <a:ext cx="21151438" cy="21151438"/>
          </a:xfrm>
          <a:custGeom>
            <a:avLst/>
            <a:gdLst/>
            <a:ahLst/>
            <a:cxnLst/>
            <a:rect r="r" b="b" t="t" l="l"/>
            <a:pathLst>
              <a:path h="21151438" w="21151438">
                <a:moveTo>
                  <a:pt x="0" y="0"/>
                </a:moveTo>
                <a:lnTo>
                  <a:pt x="21151438" y="0"/>
                </a:lnTo>
                <a:lnTo>
                  <a:pt x="21151438" y="21151438"/>
                </a:lnTo>
                <a:lnTo>
                  <a:pt x="0" y="2115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42623" y="2890845"/>
            <a:ext cx="876779" cy="420854"/>
          </a:xfrm>
          <a:custGeom>
            <a:avLst/>
            <a:gdLst/>
            <a:ahLst/>
            <a:cxnLst/>
            <a:rect r="r" b="b" t="t" l="l"/>
            <a:pathLst>
              <a:path h="420854" w="876779">
                <a:moveTo>
                  <a:pt x="0" y="0"/>
                </a:moveTo>
                <a:lnTo>
                  <a:pt x="876779" y="0"/>
                </a:lnTo>
                <a:lnTo>
                  <a:pt x="876779" y="420854"/>
                </a:lnTo>
                <a:lnTo>
                  <a:pt x="0" y="4208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02475" y="4271987"/>
            <a:ext cx="9815307" cy="278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00BF63"/>
                </a:solidFill>
                <a:ea typeface="210 네버랜드"/>
              </a:rPr>
              <a:t>미림</a:t>
            </a:r>
            <a:r>
              <a:rPr lang="en-US" sz="16437" spc="1610">
                <a:solidFill>
                  <a:srgbClr val="A6A6A6"/>
                </a:solidFill>
                <a:ea typeface="210 네버랜드"/>
              </a:rPr>
              <a:t>장터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73359" y="3557812"/>
            <a:ext cx="9815307" cy="823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4800" spc="470">
                <a:solidFill>
                  <a:srgbClr val="231F20"/>
                </a:solidFill>
                <a:ea typeface="210 네버랜드"/>
              </a:rPr>
              <a:t>중고 거래 시장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23073" y="7272018"/>
            <a:ext cx="4715879" cy="38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2"/>
              </a:lnSpc>
            </a:pPr>
            <a:r>
              <a:rPr lang="en-US" sz="2306" spc="226">
                <a:solidFill>
                  <a:srgbClr val="231F20"/>
                </a:solidFill>
                <a:latin typeface="210 네버랜드"/>
              </a:rPr>
              <a:t>2105 김혜승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3370" y="-5432219"/>
            <a:ext cx="21151438" cy="21151438"/>
          </a:xfrm>
          <a:custGeom>
            <a:avLst/>
            <a:gdLst/>
            <a:ahLst/>
            <a:cxnLst/>
            <a:rect r="r" b="b" t="t" l="l"/>
            <a:pathLst>
              <a:path h="21151438" w="21151438">
                <a:moveTo>
                  <a:pt x="0" y="0"/>
                </a:moveTo>
                <a:lnTo>
                  <a:pt x="21151438" y="0"/>
                </a:lnTo>
                <a:lnTo>
                  <a:pt x="21151438" y="21151438"/>
                </a:lnTo>
                <a:lnTo>
                  <a:pt x="0" y="2115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4124282" y="419238"/>
            <a:ext cx="14731407" cy="5516999"/>
          </a:xfrm>
          <a:custGeom>
            <a:avLst/>
            <a:gdLst/>
            <a:ahLst/>
            <a:cxnLst/>
            <a:rect r="r" b="b" t="t" l="l"/>
            <a:pathLst>
              <a:path h="5516999" w="14731407">
                <a:moveTo>
                  <a:pt x="0" y="5516999"/>
                </a:moveTo>
                <a:lnTo>
                  <a:pt x="14731407" y="5516999"/>
                </a:lnTo>
                <a:lnTo>
                  <a:pt x="14731407" y="0"/>
                </a:lnTo>
                <a:lnTo>
                  <a:pt x="0" y="0"/>
                </a:lnTo>
                <a:lnTo>
                  <a:pt x="0" y="55169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95976" y="1449072"/>
            <a:ext cx="10738148" cy="554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000000"/>
                </a:solidFill>
                <a:ea typeface="210 네버랜드"/>
              </a:rPr>
              <a:t>번개장터와 비슷한</a:t>
            </a:r>
          </a:p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000000"/>
                </a:solidFill>
                <a:latin typeface="210 네버랜드"/>
              </a:rPr>
              <a:t> 중고 거래 시장을</a:t>
            </a:r>
          </a:p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000000"/>
                </a:solidFill>
                <a:latin typeface="210 네버랜드"/>
              </a:rPr>
              <a:t> </a:t>
            </a:r>
            <a:r>
              <a:rPr lang="en-US" sz="6399" spc="627">
                <a:solidFill>
                  <a:srgbClr val="00BF63"/>
                </a:solidFill>
                <a:ea typeface="210 네버랜드"/>
              </a:rPr>
              <a:t>미림</a:t>
            </a:r>
            <a:r>
              <a:rPr lang="en-US" sz="6399" spc="627">
                <a:solidFill>
                  <a:srgbClr val="000000"/>
                </a:solidFill>
                <a:ea typeface="210 네버랜드"/>
              </a:rPr>
              <a:t>에서 활용하면 어떨까</a:t>
            </a:r>
          </a:p>
          <a:p>
            <a:pPr algn="ctr">
              <a:lnSpc>
                <a:spcPts val="8831"/>
              </a:lnSpc>
            </a:pPr>
          </a:p>
          <a:p>
            <a:pPr algn="ctr">
              <a:lnSpc>
                <a:spcPts val="8831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462904" y="3939965"/>
            <a:ext cx="7241901" cy="9551668"/>
          </a:xfrm>
          <a:custGeom>
            <a:avLst/>
            <a:gdLst/>
            <a:ahLst/>
            <a:cxnLst/>
            <a:rect r="r" b="b" t="t" l="l"/>
            <a:pathLst>
              <a:path h="9551668" w="7241901">
                <a:moveTo>
                  <a:pt x="0" y="0"/>
                </a:moveTo>
                <a:lnTo>
                  <a:pt x="7241901" y="0"/>
                </a:lnTo>
                <a:lnTo>
                  <a:pt x="7241901" y="9551668"/>
                </a:lnTo>
                <a:lnTo>
                  <a:pt x="0" y="95516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3370" y="-5432219"/>
            <a:ext cx="21151438" cy="21151438"/>
          </a:xfrm>
          <a:custGeom>
            <a:avLst/>
            <a:gdLst/>
            <a:ahLst/>
            <a:cxnLst/>
            <a:rect r="r" b="b" t="t" l="l"/>
            <a:pathLst>
              <a:path h="21151438" w="21151438">
                <a:moveTo>
                  <a:pt x="0" y="0"/>
                </a:moveTo>
                <a:lnTo>
                  <a:pt x="21151438" y="0"/>
                </a:lnTo>
                <a:lnTo>
                  <a:pt x="21151438" y="21151438"/>
                </a:lnTo>
                <a:lnTo>
                  <a:pt x="0" y="2115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516" y="2777748"/>
            <a:ext cx="9650968" cy="6480552"/>
          </a:xfrm>
          <a:custGeom>
            <a:avLst/>
            <a:gdLst/>
            <a:ahLst/>
            <a:cxnLst/>
            <a:rect r="r" b="b" t="t" l="l"/>
            <a:pathLst>
              <a:path h="6480552" w="9650968">
                <a:moveTo>
                  <a:pt x="0" y="0"/>
                </a:moveTo>
                <a:lnTo>
                  <a:pt x="9650968" y="0"/>
                </a:lnTo>
                <a:lnTo>
                  <a:pt x="9650968" y="6480552"/>
                </a:lnTo>
                <a:lnTo>
                  <a:pt x="0" y="6480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82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909427">
            <a:off x="13110194" y="4520225"/>
            <a:ext cx="2915908" cy="1246551"/>
          </a:xfrm>
          <a:custGeom>
            <a:avLst/>
            <a:gdLst/>
            <a:ahLst/>
            <a:cxnLst/>
            <a:rect r="r" b="b" t="t" l="l"/>
            <a:pathLst>
              <a:path h="1246551" w="2915908">
                <a:moveTo>
                  <a:pt x="0" y="0"/>
                </a:moveTo>
                <a:lnTo>
                  <a:pt x="2915908" y="0"/>
                </a:lnTo>
                <a:lnTo>
                  <a:pt x="2915908" y="1246550"/>
                </a:lnTo>
                <a:lnTo>
                  <a:pt x="0" y="1246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71305" y="1186036"/>
            <a:ext cx="8142089" cy="108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000000"/>
                </a:solidFill>
                <a:ea typeface="210 네버랜드"/>
              </a:rPr>
              <a:t>시나리오 : 메인화면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50236" y="9558634"/>
            <a:ext cx="2384227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 spc="235">
                <a:solidFill>
                  <a:srgbClr val="CCCCCC"/>
                </a:solidFill>
                <a:ea typeface="210 네버랜드"/>
              </a:rPr>
              <a:t>참고 : 번개장터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2503106">
            <a:off x="2162803" y="6830202"/>
            <a:ext cx="2915908" cy="1246551"/>
          </a:xfrm>
          <a:custGeom>
            <a:avLst/>
            <a:gdLst/>
            <a:ahLst/>
            <a:cxnLst/>
            <a:rect r="r" b="b" t="t" l="l"/>
            <a:pathLst>
              <a:path h="1246551" w="2915908">
                <a:moveTo>
                  <a:pt x="2915908" y="0"/>
                </a:moveTo>
                <a:lnTo>
                  <a:pt x="0" y="0"/>
                </a:lnTo>
                <a:lnTo>
                  <a:pt x="0" y="1246551"/>
                </a:lnTo>
                <a:lnTo>
                  <a:pt x="2915908" y="1246551"/>
                </a:lnTo>
                <a:lnTo>
                  <a:pt x="29159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7157" y="5670660"/>
            <a:ext cx="2115344" cy="46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sz="2685" spc="263">
                <a:solidFill>
                  <a:srgbClr val="000000"/>
                </a:solidFill>
                <a:ea typeface="210 동네책방"/>
              </a:rPr>
              <a:t>오늘의 상품 추천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50872" y="3676796"/>
            <a:ext cx="2048743" cy="46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sz="2685" spc="263">
                <a:solidFill>
                  <a:srgbClr val="000000"/>
                </a:solidFill>
                <a:ea typeface="210 동네책방"/>
              </a:rPr>
              <a:t>최근 본 상품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71148" y="745022"/>
            <a:ext cx="1542404" cy="442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3"/>
              </a:lnSpc>
            </a:pPr>
            <a:r>
              <a:rPr lang="en-US" sz="2546" spc="249">
                <a:solidFill>
                  <a:srgbClr val="00BF63"/>
                </a:solidFill>
                <a:ea typeface="210 네버랜드"/>
              </a:rPr>
              <a:t>핵심 기능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3370" y="-5432219"/>
            <a:ext cx="21151438" cy="21151438"/>
          </a:xfrm>
          <a:custGeom>
            <a:avLst/>
            <a:gdLst/>
            <a:ahLst/>
            <a:cxnLst/>
            <a:rect r="r" b="b" t="t" l="l"/>
            <a:pathLst>
              <a:path h="21151438" w="21151438">
                <a:moveTo>
                  <a:pt x="0" y="0"/>
                </a:moveTo>
                <a:lnTo>
                  <a:pt x="21151438" y="0"/>
                </a:lnTo>
                <a:lnTo>
                  <a:pt x="21151438" y="21151438"/>
                </a:lnTo>
                <a:lnTo>
                  <a:pt x="0" y="2115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516" y="2714136"/>
            <a:ext cx="9650968" cy="6663523"/>
          </a:xfrm>
          <a:custGeom>
            <a:avLst/>
            <a:gdLst/>
            <a:ahLst/>
            <a:cxnLst/>
            <a:rect r="r" b="b" t="t" l="l"/>
            <a:pathLst>
              <a:path h="6663523" w="9650968">
                <a:moveTo>
                  <a:pt x="0" y="0"/>
                </a:moveTo>
                <a:lnTo>
                  <a:pt x="9650968" y="0"/>
                </a:lnTo>
                <a:lnTo>
                  <a:pt x="9650968" y="6663523"/>
                </a:lnTo>
                <a:lnTo>
                  <a:pt x="0" y="666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32435" y="2714136"/>
            <a:ext cx="10219829" cy="6663523"/>
          </a:xfrm>
          <a:custGeom>
            <a:avLst/>
            <a:gdLst/>
            <a:ahLst/>
            <a:cxnLst/>
            <a:rect r="r" b="b" t="t" l="l"/>
            <a:pathLst>
              <a:path h="6663523" w="10219829">
                <a:moveTo>
                  <a:pt x="0" y="0"/>
                </a:moveTo>
                <a:lnTo>
                  <a:pt x="10219829" y="0"/>
                </a:lnTo>
                <a:lnTo>
                  <a:pt x="10219829" y="6663523"/>
                </a:lnTo>
                <a:lnTo>
                  <a:pt x="0" y="66635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1882231">
            <a:off x="2233959" y="6801000"/>
            <a:ext cx="2915908" cy="1246551"/>
          </a:xfrm>
          <a:custGeom>
            <a:avLst/>
            <a:gdLst/>
            <a:ahLst/>
            <a:cxnLst/>
            <a:rect r="r" b="b" t="t" l="l"/>
            <a:pathLst>
              <a:path h="1246551" w="2915908">
                <a:moveTo>
                  <a:pt x="2915908" y="0"/>
                </a:moveTo>
                <a:lnTo>
                  <a:pt x="0" y="0"/>
                </a:lnTo>
                <a:lnTo>
                  <a:pt x="0" y="1246551"/>
                </a:lnTo>
                <a:lnTo>
                  <a:pt x="2915908" y="1246551"/>
                </a:lnTo>
                <a:lnTo>
                  <a:pt x="291590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218101">
            <a:off x="8780860" y="3423594"/>
            <a:ext cx="6261805" cy="2676922"/>
          </a:xfrm>
          <a:custGeom>
            <a:avLst/>
            <a:gdLst/>
            <a:ahLst/>
            <a:cxnLst/>
            <a:rect r="r" b="b" t="t" l="l"/>
            <a:pathLst>
              <a:path h="2676922" w="6261805">
                <a:moveTo>
                  <a:pt x="0" y="0"/>
                </a:moveTo>
                <a:lnTo>
                  <a:pt x="6261805" y="0"/>
                </a:lnTo>
                <a:lnTo>
                  <a:pt x="6261805" y="2676921"/>
                </a:lnTo>
                <a:lnTo>
                  <a:pt x="0" y="26769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4587" y="6535374"/>
            <a:ext cx="3349232" cy="3373769"/>
          </a:xfrm>
          <a:custGeom>
            <a:avLst/>
            <a:gdLst/>
            <a:ahLst/>
            <a:cxnLst/>
            <a:rect r="r" b="b" t="t" l="l"/>
            <a:pathLst>
              <a:path h="3373769" w="3349232">
                <a:moveTo>
                  <a:pt x="0" y="0"/>
                </a:moveTo>
                <a:lnTo>
                  <a:pt x="3349233" y="0"/>
                </a:lnTo>
                <a:lnTo>
                  <a:pt x="3349233" y="3373769"/>
                </a:lnTo>
                <a:lnTo>
                  <a:pt x="0" y="3373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25118" y="1200150"/>
            <a:ext cx="9034462" cy="108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000000"/>
                </a:solidFill>
                <a:ea typeface="210 네버랜드"/>
              </a:rPr>
              <a:t>시나리오 : 상품페이지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6" y="9541005"/>
            <a:ext cx="2384227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 spc="235">
                <a:solidFill>
                  <a:srgbClr val="CCCCCC"/>
                </a:solidFill>
                <a:ea typeface="210 네버랜드"/>
              </a:rPr>
              <a:t>참고 : 번개장터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199243"/>
            <a:ext cx="1275656" cy="46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sz="2685" spc="263">
                <a:solidFill>
                  <a:srgbClr val="000000"/>
                </a:solidFill>
                <a:ea typeface="210 동네책방"/>
              </a:rPr>
              <a:t>연관 상품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27502" y="2883922"/>
            <a:ext cx="3421026" cy="46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sz="2685" spc="263">
                <a:solidFill>
                  <a:srgbClr val="000000"/>
                </a:solidFill>
                <a:ea typeface="210 동네책방"/>
              </a:rPr>
              <a:t>찜 및 바로 구매 기능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71148" y="759136"/>
            <a:ext cx="1542404" cy="442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3"/>
              </a:lnSpc>
            </a:pPr>
            <a:r>
              <a:rPr lang="en-US" sz="2546" spc="249">
                <a:solidFill>
                  <a:srgbClr val="00BF63"/>
                </a:solidFill>
                <a:ea typeface="210 네버랜드"/>
              </a:rPr>
              <a:t>핵심 기능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03457" y="6842377"/>
            <a:ext cx="2636795" cy="292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9"/>
              </a:lnSpc>
            </a:pPr>
            <a:r>
              <a:rPr lang="en-US" sz="1869" spc="183">
                <a:solidFill>
                  <a:srgbClr val="000000"/>
                </a:solidFill>
                <a:latin typeface="210 동네책방"/>
              </a:rPr>
              <a:t>  </a:t>
            </a:r>
          </a:p>
          <a:p>
            <a:pPr algn="ctr">
              <a:lnSpc>
                <a:spcPts val="2579"/>
              </a:lnSpc>
            </a:pPr>
            <a:r>
              <a:rPr lang="en-US" sz="1869" spc="183">
                <a:solidFill>
                  <a:srgbClr val="000000"/>
                </a:solidFill>
                <a:latin typeface="210 동네책방"/>
              </a:rPr>
              <a:t>  - 무슨 물건을 클릭했는지 일일이 다 </a:t>
            </a:r>
          </a:p>
          <a:p>
            <a:pPr algn="ctr">
              <a:lnSpc>
                <a:spcPts val="2579"/>
              </a:lnSpc>
            </a:pPr>
            <a:r>
              <a:rPr lang="en-US" sz="1869" spc="183">
                <a:solidFill>
                  <a:srgbClr val="000000"/>
                </a:solidFill>
                <a:ea typeface="210 동네책방"/>
              </a:rPr>
              <a:t>알아야 하는 문제</a:t>
            </a:r>
          </a:p>
          <a:p>
            <a:pPr algn="ctr">
              <a:lnSpc>
                <a:spcPts val="2579"/>
              </a:lnSpc>
            </a:pPr>
          </a:p>
          <a:p>
            <a:pPr algn="ctr">
              <a:lnSpc>
                <a:spcPts val="2579"/>
              </a:lnSpc>
            </a:pPr>
            <a:r>
              <a:rPr lang="en-US" sz="1869" spc="183">
                <a:solidFill>
                  <a:srgbClr val="000000"/>
                </a:solidFill>
                <a:latin typeface="210 동네책방"/>
              </a:rPr>
              <a:t>- 연관상품은 </a:t>
            </a:r>
          </a:p>
          <a:p>
            <a:pPr algn="ctr">
              <a:lnSpc>
                <a:spcPts val="2579"/>
              </a:lnSpc>
            </a:pPr>
            <a:r>
              <a:rPr lang="en-US" sz="1869" spc="183">
                <a:solidFill>
                  <a:srgbClr val="000000"/>
                </a:solidFill>
                <a:ea typeface="210 동네책방"/>
              </a:rPr>
              <a:t>무슨 기준으로 띄우게 할지</a:t>
            </a:r>
          </a:p>
          <a:p>
            <a:pPr algn="ctr">
              <a:lnSpc>
                <a:spcPts val="2579"/>
              </a:lnSpc>
            </a:pPr>
            <a:r>
              <a:rPr lang="en-US" sz="1869" spc="183">
                <a:solidFill>
                  <a:srgbClr val="000000"/>
                </a:solidFill>
                <a:latin typeface="210 동네책방"/>
              </a:rPr>
              <a:t> 정해야 하는 문제</a:t>
            </a:r>
          </a:p>
          <a:p>
            <a:pPr algn="ctr">
              <a:lnSpc>
                <a:spcPts val="2579"/>
              </a:lnSpc>
            </a:pPr>
          </a:p>
          <a:p>
            <a:pPr algn="ctr">
              <a:lnSpc>
                <a:spcPts val="25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3370" y="-5432219"/>
            <a:ext cx="21151438" cy="21151438"/>
          </a:xfrm>
          <a:custGeom>
            <a:avLst/>
            <a:gdLst/>
            <a:ahLst/>
            <a:cxnLst/>
            <a:rect r="r" b="b" t="t" l="l"/>
            <a:pathLst>
              <a:path h="21151438" w="21151438">
                <a:moveTo>
                  <a:pt x="0" y="0"/>
                </a:moveTo>
                <a:lnTo>
                  <a:pt x="21151438" y="0"/>
                </a:lnTo>
                <a:lnTo>
                  <a:pt x="21151438" y="21151438"/>
                </a:lnTo>
                <a:lnTo>
                  <a:pt x="0" y="2115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516" y="2714136"/>
            <a:ext cx="9650968" cy="6663523"/>
          </a:xfrm>
          <a:custGeom>
            <a:avLst/>
            <a:gdLst/>
            <a:ahLst/>
            <a:cxnLst/>
            <a:rect r="r" b="b" t="t" l="l"/>
            <a:pathLst>
              <a:path h="6663523" w="9650968">
                <a:moveTo>
                  <a:pt x="0" y="0"/>
                </a:moveTo>
                <a:lnTo>
                  <a:pt x="9650968" y="0"/>
                </a:lnTo>
                <a:lnTo>
                  <a:pt x="9650968" y="6663523"/>
                </a:lnTo>
                <a:lnTo>
                  <a:pt x="0" y="666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32435" y="2714136"/>
            <a:ext cx="10219829" cy="6663523"/>
          </a:xfrm>
          <a:custGeom>
            <a:avLst/>
            <a:gdLst/>
            <a:ahLst/>
            <a:cxnLst/>
            <a:rect r="r" b="b" t="t" l="l"/>
            <a:pathLst>
              <a:path h="6663523" w="10219829">
                <a:moveTo>
                  <a:pt x="0" y="0"/>
                </a:moveTo>
                <a:lnTo>
                  <a:pt x="10219829" y="0"/>
                </a:lnTo>
                <a:lnTo>
                  <a:pt x="10219829" y="6663523"/>
                </a:lnTo>
                <a:lnTo>
                  <a:pt x="0" y="66635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64035" y="2639759"/>
            <a:ext cx="10276583" cy="6812276"/>
          </a:xfrm>
          <a:custGeom>
            <a:avLst/>
            <a:gdLst/>
            <a:ahLst/>
            <a:cxnLst/>
            <a:rect r="r" b="b" t="t" l="l"/>
            <a:pathLst>
              <a:path h="6812276" w="10276583">
                <a:moveTo>
                  <a:pt x="0" y="0"/>
                </a:moveTo>
                <a:lnTo>
                  <a:pt x="10276582" y="0"/>
                </a:lnTo>
                <a:lnTo>
                  <a:pt x="10276582" y="6812276"/>
                </a:lnTo>
                <a:lnTo>
                  <a:pt x="0" y="6812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882231">
            <a:off x="2559241" y="5429911"/>
            <a:ext cx="2915908" cy="1246551"/>
          </a:xfrm>
          <a:custGeom>
            <a:avLst/>
            <a:gdLst/>
            <a:ahLst/>
            <a:cxnLst/>
            <a:rect r="r" b="b" t="t" l="l"/>
            <a:pathLst>
              <a:path h="1246551" w="2915908">
                <a:moveTo>
                  <a:pt x="2915908" y="0"/>
                </a:moveTo>
                <a:lnTo>
                  <a:pt x="0" y="0"/>
                </a:lnTo>
                <a:lnTo>
                  <a:pt x="0" y="1246551"/>
                </a:lnTo>
                <a:lnTo>
                  <a:pt x="2915908" y="1246551"/>
                </a:lnTo>
                <a:lnTo>
                  <a:pt x="291590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25464" y="1138238"/>
            <a:ext cx="11433771" cy="108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000000"/>
                </a:solidFill>
                <a:ea typeface="210 네버랜드"/>
              </a:rPr>
              <a:t>시나리오 : 상품 등록 페이지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50236" y="9565049"/>
            <a:ext cx="2384227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 spc="235">
                <a:solidFill>
                  <a:srgbClr val="CCCCCC"/>
                </a:solidFill>
                <a:ea typeface="210 네버랜드"/>
              </a:rPr>
              <a:t>참고 : 번개장터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276" y="4883683"/>
            <a:ext cx="1782465" cy="46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sz="2685" spc="263">
                <a:solidFill>
                  <a:srgbClr val="000000"/>
                </a:solidFill>
                <a:ea typeface="210 동네책방"/>
              </a:rPr>
              <a:t>카테고리 분류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71148" y="697224"/>
            <a:ext cx="1542404" cy="442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3"/>
              </a:lnSpc>
            </a:pPr>
            <a:r>
              <a:rPr lang="en-US" sz="2546" spc="249">
                <a:solidFill>
                  <a:srgbClr val="00BF63"/>
                </a:solidFill>
                <a:ea typeface="210 네버랜드"/>
              </a:rPr>
              <a:t>핵심 기능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452791" y="6595874"/>
            <a:ext cx="3175653" cy="3198918"/>
          </a:xfrm>
          <a:custGeom>
            <a:avLst/>
            <a:gdLst/>
            <a:ahLst/>
            <a:cxnLst/>
            <a:rect r="r" b="b" t="t" l="l"/>
            <a:pathLst>
              <a:path h="3198918" w="3175653">
                <a:moveTo>
                  <a:pt x="0" y="0"/>
                </a:moveTo>
                <a:lnTo>
                  <a:pt x="3175653" y="0"/>
                </a:lnTo>
                <a:lnTo>
                  <a:pt x="3175653" y="3198918"/>
                </a:lnTo>
                <a:lnTo>
                  <a:pt x="0" y="31989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468605" y="7865956"/>
            <a:ext cx="2999106" cy="822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1"/>
              </a:lnSpc>
            </a:pPr>
            <a:r>
              <a:rPr lang="en-US" sz="2385" spc="233">
                <a:solidFill>
                  <a:srgbClr val="000000"/>
                </a:solidFill>
                <a:latin typeface="210 동네책방"/>
              </a:rPr>
              <a:t>- 카테고리에 따른 물건 분류 기능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3370" y="-5432219"/>
            <a:ext cx="21151438" cy="21151438"/>
          </a:xfrm>
          <a:custGeom>
            <a:avLst/>
            <a:gdLst/>
            <a:ahLst/>
            <a:cxnLst/>
            <a:rect r="r" b="b" t="t" l="l"/>
            <a:pathLst>
              <a:path h="21151438" w="21151438">
                <a:moveTo>
                  <a:pt x="0" y="0"/>
                </a:moveTo>
                <a:lnTo>
                  <a:pt x="21151438" y="0"/>
                </a:lnTo>
                <a:lnTo>
                  <a:pt x="21151438" y="21151438"/>
                </a:lnTo>
                <a:lnTo>
                  <a:pt x="0" y="2115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4611" y="3183785"/>
            <a:ext cx="6700789" cy="6369302"/>
          </a:xfrm>
          <a:custGeom>
            <a:avLst/>
            <a:gdLst/>
            <a:ahLst/>
            <a:cxnLst/>
            <a:rect r="r" b="b" t="t" l="l"/>
            <a:pathLst>
              <a:path h="6369302" w="6700789">
                <a:moveTo>
                  <a:pt x="0" y="0"/>
                </a:moveTo>
                <a:lnTo>
                  <a:pt x="6700789" y="0"/>
                </a:lnTo>
                <a:lnTo>
                  <a:pt x="6700789" y="6369302"/>
                </a:lnTo>
                <a:lnTo>
                  <a:pt x="0" y="636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08127" y="3273690"/>
            <a:ext cx="7515348" cy="6189492"/>
          </a:xfrm>
          <a:custGeom>
            <a:avLst/>
            <a:gdLst/>
            <a:ahLst/>
            <a:cxnLst/>
            <a:rect r="r" b="b" t="t" l="l"/>
            <a:pathLst>
              <a:path h="6189492" w="7515348">
                <a:moveTo>
                  <a:pt x="0" y="0"/>
                </a:moveTo>
                <a:lnTo>
                  <a:pt x="7515347" y="0"/>
                </a:lnTo>
                <a:lnTo>
                  <a:pt x="7515347" y="6189492"/>
                </a:lnTo>
                <a:lnTo>
                  <a:pt x="0" y="61894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244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57726" y="528768"/>
            <a:ext cx="4769247" cy="108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00BF63"/>
                </a:solidFill>
                <a:ea typeface="210 네버랜드"/>
              </a:rPr>
              <a:t>서비스</a:t>
            </a:r>
            <a:r>
              <a:rPr lang="en-US" sz="6399" spc="627">
                <a:solidFill>
                  <a:srgbClr val="000000"/>
                </a:solidFill>
                <a:latin typeface="210 네버랜드"/>
              </a:rPr>
              <a:t> 분석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82373" y="1701769"/>
            <a:ext cx="6719953" cy="10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ea typeface="Open Sauce"/>
              </a:rPr>
              <a:t>번개장터 기능 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+ </a:t>
            </a:r>
            <a:r>
              <a:rPr lang="en-US" sz="2199">
                <a:solidFill>
                  <a:srgbClr val="000000"/>
                </a:solidFill>
                <a:ea typeface="Open Sauce"/>
              </a:rPr>
              <a:t>관리자(선생님)가 빠른 시장의 흐름을 파악하기 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ea typeface="Open Sauce"/>
              </a:rPr>
              <a:t>위해 </a:t>
            </a:r>
            <a:r>
              <a:rPr lang="en-US" sz="2199">
                <a:solidFill>
                  <a:srgbClr val="00BF63"/>
                </a:solidFill>
                <a:ea typeface="Open Sauce"/>
              </a:rPr>
              <a:t>차트</a:t>
            </a:r>
            <a:r>
              <a:rPr lang="en-US" sz="2199">
                <a:solidFill>
                  <a:srgbClr val="000000"/>
                </a:solidFill>
                <a:ea typeface="Open Sauce"/>
              </a:rPr>
              <a:t>를 확인시킴으로써 보다 빠른 통계 관리 가능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72333" y="5770075"/>
            <a:ext cx="972145" cy="108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 spc="627">
                <a:solidFill>
                  <a:srgbClr val="000000"/>
                </a:solidFill>
                <a:latin typeface="210 네버랜드"/>
              </a:rPr>
              <a:t>+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3370" y="-5432219"/>
            <a:ext cx="21151438" cy="21151438"/>
          </a:xfrm>
          <a:custGeom>
            <a:avLst/>
            <a:gdLst/>
            <a:ahLst/>
            <a:cxnLst/>
            <a:rect r="r" b="b" t="t" l="l"/>
            <a:pathLst>
              <a:path h="21151438" w="21151438">
                <a:moveTo>
                  <a:pt x="0" y="0"/>
                </a:moveTo>
                <a:lnTo>
                  <a:pt x="21151438" y="0"/>
                </a:lnTo>
                <a:lnTo>
                  <a:pt x="21151438" y="21151438"/>
                </a:lnTo>
                <a:lnTo>
                  <a:pt x="0" y="2115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064213" y="2679498"/>
          <a:ext cx="10159574" cy="6080956"/>
        </p:xfrm>
        <a:graphic>
          <a:graphicData uri="http://schemas.openxmlformats.org/drawingml/2006/table">
            <a:tbl>
              <a:tblPr/>
              <a:tblGrid>
                <a:gridCol w="3310423"/>
                <a:gridCol w="6849151"/>
              </a:tblGrid>
              <a:tr h="10124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ea typeface="210 네버랜드"/>
                        </a:rPr>
                        <a:t>일정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ea typeface="210 네버랜드"/>
                        </a:rPr>
                        <a:t>구현 계획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</a:tr>
              <a:tr h="10124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210 네버랜드"/>
                        </a:rPr>
                        <a:t>9월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ea typeface="210 네버랜드"/>
                        </a:rPr>
                        <a:t>화면 설계 및 디자인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C"/>
                    </a:solidFill>
                  </a:tcPr>
                </a:tc>
              </a:tr>
              <a:tr h="10400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210 네버랜드"/>
                        </a:rPr>
                        <a:t>10.01 ~ 10.15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ea typeface="210 네버랜드"/>
                        </a:rPr>
                        <a:t>화면 디자인 UI 구현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C"/>
                    </a:solidFill>
                  </a:tcPr>
                </a:tc>
              </a:tr>
              <a:tr h="9911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210 네버랜드"/>
                        </a:rPr>
                        <a:t>10.16 ~ 11.06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210 네버랜드"/>
                        </a:rPr>
                        <a:t>CRUD 기능 및 로그인 작업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C"/>
                    </a:solidFill>
                  </a:tcPr>
                </a:tc>
              </a:tr>
              <a:tr h="10124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210 네버랜드"/>
                        </a:rPr>
                        <a:t>11.07 ~ 11.14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ea typeface="210 네버랜드"/>
                        </a:rPr>
                        <a:t>프로그램 완성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C"/>
                    </a:solidFill>
                  </a:tcPr>
                </a:tc>
              </a:tr>
              <a:tr h="10124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210 네버랜드"/>
                        </a:rPr>
                        <a:t>11.15 ~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ea typeface="210 네버랜드"/>
                        </a:rPr>
                        <a:t>테스트 및 디버깅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C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7103913" y="914400"/>
            <a:ext cx="3876874" cy="108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00BF63"/>
                </a:solidFill>
                <a:ea typeface="210 네버랜드"/>
              </a:rPr>
              <a:t>개발</a:t>
            </a:r>
            <a:r>
              <a:rPr lang="en-US" sz="6399" spc="627">
                <a:solidFill>
                  <a:srgbClr val="000000"/>
                </a:solidFill>
                <a:latin typeface="210 네버랜드"/>
              </a:rPr>
              <a:t> 일정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3370" y="-5432219"/>
            <a:ext cx="21151438" cy="21151438"/>
          </a:xfrm>
          <a:custGeom>
            <a:avLst/>
            <a:gdLst/>
            <a:ahLst/>
            <a:cxnLst/>
            <a:rect r="r" b="b" t="t" l="l"/>
            <a:pathLst>
              <a:path h="21151438" w="21151438">
                <a:moveTo>
                  <a:pt x="0" y="0"/>
                </a:moveTo>
                <a:lnTo>
                  <a:pt x="21151438" y="0"/>
                </a:lnTo>
                <a:lnTo>
                  <a:pt x="21151438" y="21151438"/>
                </a:lnTo>
                <a:lnTo>
                  <a:pt x="0" y="2115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42623" y="3287282"/>
            <a:ext cx="876779" cy="420854"/>
          </a:xfrm>
          <a:custGeom>
            <a:avLst/>
            <a:gdLst/>
            <a:ahLst/>
            <a:cxnLst/>
            <a:rect r="r" b="b" t="t" l="l"/>
            <a:pathLst>
              <a:path h="420854" w="876779">
                <a:moveTo>
                  <a:pt x="0" y="0"/>
                </a:moveTo>
                <a:lnTo>
                  <a:pt x="876779" y="0"/>
                </a:lnTo>
                <a:lnTo>
                  <a:pt x="876779" y="420854"/>
                </a:lnTo>
                <a:lnTo>
                  <a:pt x="0" y="4208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50120" y="3774768"/>
            <a:ext cx="12061785" cy="278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00BF63"/>
                </a:solidFill>
                <a:ea typeface="210 네버랜드"/>
              </a:rPr>
              <a:t>감사</a:t>
            </a:r>
            <a:r>
              <a:rPr lang="en-US" sz="16437" spc="1610">
                <a:solidFill>
                  <a:srgbClr val="000000"/>
                </a:solidFill>
                <a:ea typeface="210 네버랜드"/>
              </a:rPr>
              <a:t>합니다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86060" y="6702775"/>
            <a:ext cx="4715879" cy="38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2"/>
              </a:lnSpc>
            </a:pPr>
            <a:r>
              <a:rPr lang="en-US" sz="2306" spc="226">
                <a:solidFill>
                  <a:srgbClr val="231F20"/>
                </a:solidFill>
                <a:latin typeface="210 네버랜드"/>
              </a:rPr>
              <a:t>2105 김혜승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DAFsvBqgvAs</dc:identifier>
  <dcterms:modified xsi:type="dcterms:W3CDTF">2011-08-01T06:04:30Z</dcterms:modified>
  <cp:revision>1</cp:revision>
  <dc:title>키오스크</dc:title>
</cp:coreProperties>
</file>