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347" r:id="rId2"/>
    <p:sldId id="287" r:id="rId3"/>
    <p:sldId id="257" r:id="rId4"/>
    <p:sldId id="340" r:id="rId5"/>
    <p:sldId id="351" r:id="rId6"/>
    <p:sldId id="361" r:id="rId7"/>
    <p:sldId id="357" r:id="rId8"/>
    <p:sldId id="343" r:id="rId9"/>
    <p:sldId id="344" r:id="rId10"/>
    <p:sldId id="358" r:id="rId11"/>
    <p:sldId id="354" r:id="rId12"/>
    <p:sldId id="360" r:id="rId13"/>
    <p:sldId id="356" r:id="rId14"/>
    <p:sldId id="359" r:id="rId15"/>
    <p:sldId id="275" r:id="rId16"/>
    <p:sldId id="352" r:id="rId17"/>
    <p:sldId id="346" r:id="rId18"/>
    <p:sldId id="270" r:id="rId19"/>
    <p:sldId id="32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9822" autoAdjust="0"/>
  </p:normalViewPr>
  <p:slideViewPr>
    <p:cSldViewPr>
      <p:cViewPr varScale="1">
        <p:scale>
          <a:sx n="113" d="100"/>
          <a:sy n="113" d="100"/>
        </p:scale>
        <p:origin x="1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dicting-used" TargetMode="External"/><Relationship Id="rId2" Type="http://schemas.openxmlformats.org/officeDocument/2006/relationships/hyperlink" Target="https://www.academia.edu/77140370/Used_Car_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6" y="3095941"/>
            <a:ext cx="12192000" cy="1068649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 PREDICTION</a:t>
            </a:r>
            <a:b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41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– 98</a:t>
            </a:r>
          </a:p>
          <a:p>
            <a:pPr algn="ctr">
              <a:defRPr/>
            </a:pPr>
            <a:endParaRPr lang="en-US" sz="2400" b="1" cap="all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400" b="1" cap="all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4482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5640" y="252893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97CAC-0A16-D0B0-E57E-9E889F1A1E0E}"/>
              </a:ext>
            </a:extLst>
          </p:cNvPr>
          <p:cNvSpPr txBox="1"/>
          <p:nvPr/>
        </p:nvSpPr>
        <p:spPr>
          <a:xfrm>
            <a:off x="3529946" y="5604513"/>
            <a:ext cx="503745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>
              <a:defRPr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Internal Guide</a:t>
            </a:r>
          </a:p>
          <a:p>
            <a:pPr algn="ctr">
              <a:defRPr sz="2000"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Ms. </a:t>
            </a:r>
            <a:r>
              <a:rPr lang="en-IN" dirty="0"/>
              <a:t>Chaitra</a:t>
            </a:r>
            <a:r>
              <a:rPr dirty="0"/>
              <a:t> </a:t>
            </a:r>
            <a:r>
              <a:rPr lang="en-IN" dirty="0"/>
              <a:t>s</a:t>
            </a:r>
            <a:endParaRPr dirty="0"/>
          </a:p>
          <a:p>
            <a:pPr algn="ctr">
              <a:defRPr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Ass</a:t>
            </a:r>
            <a:r>
              <a:rPr lang="en-IN" dirty="0"/>
              <a:t>t</a:t>
            </a:r>
            <a:r>
              <a:rPr dirty="0"/>
              <a:t>. Prof, Dept of  ISE, RNSIT</a:t>
            </a:r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344B93EA-8EC3-81F9-5E64-48D2219060C2}"/>
              </a:ext>
            </a:extLst>
          </p:cNvPr>
          <p:cNvSpPr txBox="1">
            <a:spLocks noGrp="1"/>
          </p:cNvSpPr>
          <p:nvPr/>
        </p:nvSpPr>
        <p:spPr>
          <a:xfrm>
            <a:off x="3819820" y="4207738"/>
            <a:ext cx="4457704" cy="82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spcBef>
                <a:spcPts val="0"/>
              </a:spcBef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MANIT S HEGDE</a:t>
            </a:r>
          </a:p>
          <a:p>
            <a:pPr>
              <a:spcBef>
                <a:spcPts val="0"/>
              </a:spcBef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USN: 1RN20IS0</a:t>
            </a:r>
            <a:r>
              <a:rPr lang="en-IN" dirty="0"/>
              <a:t>84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1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7C9-1EDC-85FC-FCEF-70A5470D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879002"/>
            <a:ext cx="10515600" cy="509999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 INTO TRAINING AND TESTING DATASETS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MANUFACTURER’S COLUMN PRE-PROCESSING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5D72-C2F7-B506-92AC-CE743A64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59ED-9C94-E00C-9A34-A33BBE5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57FF-F418-280A-D75F-18FBA9CE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02AB3-A492-2715-D9BD-DA6C95D87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6550"/>
            <a:ext cx="7315200" cy="13422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FA7BC6-B22A-E8DB-C8F5-2FCA7BE17AA7}"/>
              </a:ext>
            </a:extLst>
          </p:cNvPr>
          <p:cNvSpPr txBox="1">
            <a:spLocks/>
          </p:cNvSpPr>
          <p:nvPr/>
        </p:nvSpPr>
        <p:spPr>
          <a:xfrm>
            <a:off x="842809" y="18484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DAA6A-A2B8-D334-B33D-5DFC56BA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9" y="3075940"/>
            <a:ext cx="3547775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308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842410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ENGINE AND POWER COLUMN PRE-PROCESSING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0F591-6744-901F-877E-D538A702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9" y="1423841"/>
            <a:ext cx="5792336" cy="258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1F549-934E-4B80-C83D-F48FF68C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9" y="4509120"/>
            <a:ext cx="5906736" cy="14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71ED-6164-62D7-5577-09873664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322E-5B42-A12F-F935-FE990998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2023 - 2024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5B14-83FF-F033-43AA-BF954A3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CDF8EA-6E73-1441-6395-A40D129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33CB0F-E49A-DDDE-A164-6B28B1F31450}"/>
              </a:ext>
            </a:extLst>
          </p:cNvPr>
          <p:cNvSpPr txBox="1">
            <a:spLocks/>
          </p:cNvSpPr>
          <p:nvPr/>
        </p:nvSpPr>
        <p:spPr>
          <a:xfrm>
            <a:off x="479376" y="809727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 LINEAR REGRESSION MODEL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TRAINING RANDOM FOREST MODEL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96D9D-E6EF-40F7-B86C-050D7A9A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21" y="1484784"/>
            <a:ext cx="7735831" cy="151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D55FF9-6CB3-3406-BF43-97003F4D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1" y="4005064"/>
            <a:ext cx="6400035" cy="17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44" y="19408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2B3D2-5AEB-EC08-862A-295A79A06F5B}"/>
              </a:ext>
            </a:extLst>
          </p:cNvPr>
          <p:cNvSpPr txBox="1"/>
          <p:nvPr/>
        </p:nvSpPr>
        <p:spPr>
          <a:xfrm>
            <a:off x="1055440" y="754636"/>
            <a:ext cx="10298360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score of linear regression model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R2 Score </a:t>
            </a:r>
            <a:r>
              <a:rPr lang="en-US" dirty="0"/>
              <a:t>: The Linear Regression model scored approximately 0.698, explaining 69.8% variance in used car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Goodness of Fit </a:t>
            </a:r>
            <a:r>
              <a:rPr lang="en-US" dirty="0"/>
              <a:t>: R2 indicates how well the model approximates actual data, gauging its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Visualization </a:t>
            </a:r>
            <a:r>
              <a:rPr lang="en-US" dirty="0"/>
              <a:t>: A scatter plot illustrates the model's predictive relationship between </a:t>
            </a:r>
            <a:r>
              <a:rPr lang="en-US" dirty="0" err="1"/>
              <a:t>y_pred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AD9E19-A4AF-4522-AAA3-5B4BE4DD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64" y="3040390"/>
            <a:ext cx="7848872" cy="30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7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F763-C900-958E-EF9A-ACF196E8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866-1E6D-D503-48F7-6AFBEE9E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2023 - 2024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85A4-B2D0-5FC4-A217-A517A89B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D90DC-FB4B-7B75-90E5-AD3EE90BEAE3}"/>
              </a:ext>
            </a:extLst>
          </p:cNvPr>
          <p:cNvSpPr txBox="1"/>
          <p:nvPr/>
        </p:nvSpPr>
        <p:spPr>
          <a:xfrm>
            <a:off x="1055440" y="842745"/>
            <a:ext cx="1029836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score of random forest model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R2 Score : </a:t>
            </a:r>
            <a:r>
              <a:rPr lang="en-US" dirty="0"/>
              <a:t>Random Forest achieved a remarkable 0.868, signifying 86.8% variance explanation.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Outperformance : </a:t>
            </a:r>
            <a:r>
              <a:rPr lang="en-US" dirty="0"/>
              <a:t>Surpassing Linear Regression, it excelled in predicting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 Insight : </a:t>
            </a:r>
            <a:r>
              <a:rPr lang="en-US" dirty="0"/>
              <a:t>A scatter plot illustrates the predictive relationship.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6FFF0B-2EFD-CA0F-61D9-0DDBE5DD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7450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0B475-1A12-5AA9-C500-8160EF48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06" y="2921913"/>
            <a:ext cx="4831419" cy="34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6597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762"/>
            <a:ext cx="10441160" cy="52925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project's central goal was to predict used car prices, involving thorough exploration, data preprocessing, and model building.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Two machine learning models, Linear Regression and Random Forest Regression, were trained and evaluated based on the R2 score—a metric measuring the goodness of fit.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Results indicated that the </a:t>
            </a:r>
            <a:r>
              <a:rPr lang="en-US" sz="1800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Forest Regression model outperformed Linear Regression</a:t>
            </a: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achieving a higher R2 score of around 86.7%, while the Linear Regression model achieved approximately 69.7%.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The findings suggest that the </a:t>
            </a:r>
            <a:r>
              <a:rPr lang="en-US" sz="1800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Random Forest model is more effective in predicting used car prices, </a:t>
            </a: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providing </a:t>
            </a:r>
            <a:r>
              <a:rPr lang="en-US" sz="1800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robust foundation </a:t>
            </a:r>
            <a:r>
              <a:rPr lang="en-US" sz="18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future optimization and insights into critical features influencing prices.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884"/>
            <a:ext cx="10515600" cy="5033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Challenges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Inherent inaccuracies or biases in the dataset could impact the models' accuracy, requiring thorough validation and cleaning processes.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 Consideration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models heavily rely on selected features, potentially overlooking crucial factors influencing used car prices and limiting the scope of predictions.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of Linearity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assumes a linear relationship between variables; if the true relationship is nonlinear, predictions may deviate from actual values.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Concerns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trained on specific data may face challenges when applied to new, unseen data, raising questions about the broader generalizability of predictions.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379B04-EF20-3A7A-1827-E5CC6E3B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7739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1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1540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03" y="1246324"/>
            <a:ext cx="11317394" cy="5292588"/>
          </a:xfrm>
        </p:spPr>
        <p:txBody>
          <a:bodyPr>
            <a:normAutofit/>
          </a:bodyPr>
          <a:lstStyle/>
          <a:p>
            <a:pPr marL="342900" marR="4330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mobile app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Creating a user-friendly mobile app that allows users to input car details and receive an instant price prediction on the go.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with online platforms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 Integrating the price prediction model with online car buying and selling platforms can provide sellers with realistic price estimates and buyers with insights into market trends.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32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Localized Price Trends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Incorporate regional or city-wise price trends to provide more accurate predictions based on the local market conditions.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33070" lvl="0" indent="-342900" algn="just">
              <a:lnSpc>
                <a:spcPct val="132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671185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 Price Analysis: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 users with historical price trends for specific car models. This feature could help users make more informed decisions by understanding how prices have changed over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56509"/>
            <a:ext cx="10370368" cy="13482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E7F9A-E55F-BFAB-289B-47EE71C786AF}"/>
              </a:ext>
            </a:extLst>
          </p:cNvPr>
          <p:cNvSpPr txBox="1"/>
          <p:nvPr/>
        </p:nvSpPr>
        <p:spPr>
          <a:xfrm>
            <a:off x="551384" y="1124744"/>
            <a:ext cx="11017224" cy="28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https://ieeexplore.ieee.org/document/9995772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 marR="39179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https://www.academia.edu/77140370/Used_Car_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Price_Prediction_using_      		  </a:t>
            </a:r>
            <a:r>
              <a:rPr lang="en-IN" sz="1800" spc="3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Different_Machine_Learning_Algorithms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https://towardsdatascience.com/predicting-used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-car-prices-with-machine- learning-techniques-8a9d8313952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700"/>
              </a:lnSpc>
              <a:spcAft>
                <a:spcPts val="15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58775">
              <a:lnSpc>
                <a:spcPct val="107000"/>
              </a:lnSpc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IN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https://scikit-learn.org/stable/modules/classes.html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01849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48" y="980728"/>
            <a:ext cx="7886700" cy="5125273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Terminologies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60" y="1268760"/>
            <a:ext cx="9721080" cy="45919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used car prices using Linear Regression and Random Forest models. Pre-processing includes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collection, cleaning, feature engineering, scaling, and encoding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Training and testing datasets are split, and models are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metrics like MAE and RMSE.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outperforms Linear Regression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its ability to handle nonlinearity and complexity. Overall, the project demonstrates machine learning's application in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 prices, emphasizing 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pre-processing and model selection to enhance accuracy and inform decision-making in the used car market. Industries can offers valuable insights for stakeholders in the automotive industry, enabling informed and data-driven decision-making for buyers, sellers, and dealers navigating the dynamic used car market.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260648"/>
            <a:ext cx="7467600" cy="108012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8716"/>
            <a:ext cx="10945216" cy="53229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serves as a baseline model, offering interpretability, while Random Forest captures intricate relationships in the data, providing a comprehensive comparative analysis.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evaluation includes key metrics like accuracy, precision, recall, and feature importance, ensuring a thorough assessment of predictive capabilities.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Scope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project's findings offer valuable guidance for stakeholders in the automotive industry, enabling informed decision-making and enhancing efficiency in the used car market.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robust exploration of the dataset involves critical steps such as data cleaning, handling missing values, and feature engineering to ensure the quality of input for machine learning models.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52736"/>
            <a:ext cx="10800828" cy="481625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machine learning task where the model learns to predict a continuous output variable (e.g., price) based on given input features (e.g., car characteristics).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most relevant features for the model.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features from existing data or modifying existing features to improve model performance.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preparing the data for model training.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feeding the data to the machine learning model and allowing it to learn the relationship between features and the target variable.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performance of the trained model on unseen data.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35760" y="576752"/>
            <a:ext cx="3932237" cy="6480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TERMINOLOGIES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8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35760" y="576752"/>
            <a:ext cx="3932237" cy="64807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28794-BC7D-4B19-A998-133124F0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45" y="797024"/>
            <a:ext cx="4658055" cy="55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362F-050B-D856-88E9-144A4A8F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803E-4572-861D-194A-D0BC32C9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models the linear relationship between one or more independent variables (x) and a dependent variable (y).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relationship as a linear equation: y = mx + b, where m is the slope and b is the y-intercept.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the "best fit" line by minimizing the sum of squared errors between predicted and actual values of y.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certain assumptions like linearity, homoscedasticity (constant variance), and independent errors. 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Error: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by finding the line that minimizes the difference between predicted and actual values.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for prediction, analysis, and understanding trends in various fields like economics, finance, science, and engineering.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4DC0-0D11-8FDA-3282-E04CA363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A340-E201-4837-9BD8-E2E64FB7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D5C5-91D9-B036-046C-DCBD80E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838200" y="1236384"/>
            <a:ext cx="1051560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Ensemble Learning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Combines multiple decision trees to improve accuracy and reduce overfitting.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Diversity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Each tree is trained on a different random subset of data with features randomly selected at each split, leading to diverse predictions.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Voting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Predictions are made by averaging the predictions of all individual trees, making the model more robust to outliers and noise.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Strengths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Highly accurate for both classification and regression tasks, handles complex relationships, and provides feature importance insights.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Weaknesses : 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Requires more computational resources than single decision trees, prone to overfitting with high number of trees, and less interpretable compared to linear models.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182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2023 - 2024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692696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IMPORTING THE HEADERS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LOAD THE DATA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F2F5A-A172-EA32-D4A1-058F5F39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3233"/>
            <a:ext cx="4085425" cy="191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0CC7D-7D2B-129F-51B6-24A81CB49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0"/>
          <a:stretch/>
        </p:blipFill>
        <p:spPr bwMode="auto">
          <a:xfrm>
            <a:off x="838200" y="3863915"/>
            <a:ext cx="6742188" cy="2301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1494</Words>
  <Application>Microsoft Office PowerPoint</Application>
  <PresentationFormat>Widescreen</PresentationFormat>
  <Paragraphs>199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USED CAR PRICE PREDICTION </vt:lpstr>
      <vt:lpstr>AGENDA</vt:lpstr>
      <vt:lpstr>ABSTRACT </vt:lpstr>
      <vt:lpstr>INTRODUCTION </vt:lpstr>
      <vt:lpstr>TERMINOLOGIES </vt:lpstr>
      <vt:lpstr>SYSTEM DESIGN </vt:lpstr>
      <vt:lpstr>LINEAR REGRESSION</vt:lpstr>
      <vt:lpstr>RANDOM FOREST</vt:lpstr>
      <vt:lpstr>IMPLEMENTATION</vt:lpstr>
      <vt:lpstr>PowerPoint Presentation</vt:lpstr>
      <vt:lpstr>IMPLEMENTATION</vt:lpstr>
      <vt:lpstr>IMPLEMENTATION</vt:lpstr>
      <vt:lpstr>RESULTS </vt:lpstr>
      <vt:lpstr>RESULTS </vt:lpstr>
      <vt:lpstr>CONCLUSIONS</vt:lpstr>
      <vt:lpstr>LIMITATIONS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Manit S hegde</cp:lastModifiedBy>
  <cp:revision>329</cp:revision>
  <dcterms:created xsi:type="dcterms:W3CDTF">2015-10-29T14:36:38Z</dcterms:created>
  <dcterms:modified xsi:type="dcterms:W3CDTF">2024-05-28T20:04:35Z</dcterms:modified>
</cp:coreProperties>
</file>