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21"/>
  </p:notesMasterIdLst>
  <p:sldIdLst>
    <p:sldId id="347" r:id="rId2"/>
    <p:sldId id="287" r:id="rId3"/>
    <p:sldId id="257" r:id="rId4"/>
    <p:sldId id="340" r:id="rId5"/>
    <p:sldId id="351" r:id="rId6"/>
    <p:sldId id="361" r:id="rId7"/>
    <p:sldId id="357" r:id="rId8"/>
    <p:sldId id="343" r:id="rId9"/>
    <p:sldId id="344" r:id="rId10"/>
    <p:sldId id="358" r:id="rId11"/>
    <p:sldId id="354" r:id="rId12"/>
    <p:sldId id="360" r:id="rId13"/>
    <p:sldId id="356" r:id="rId14"/>
    <p:sldId id="359" r:id="rId15"/>
    <p:sldId id="275" r:id="rId16"/>
    <p:sldId id="352" r:id="rId17"/>
    <p:sldId id="346" r:id="rId18"/>
    <p:sldId id="270" r:id="rId19"/>
    <p:sldId id="320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5FF3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28" autoAdjust="0"/>
    <p:restoredTop sz="99822" autoAdjust="0"/>
  </p:normalViewPr>
  <p:slideViewPr>
    <p:cSldViewPr>
      <p:cViewPr varScale="1">
        <p:scale>
          <a:sx n="85" d="100"/>
          <a:sy n="85" d="100"/>
        </p:scale>
        <p:origin x="341" y="6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-2736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F9B3BC-7FCA-4166-96E5-654288EED0B0}" type="datetimeFigureOut">
              <a:rPr lang="en-US" smtClean="0"/>
              <a:pPr/>
              <a:t>5/29/2024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96B92D-2A32-4C16-979B-071562DB20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847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6B92D-2A32-4C16-979B-071562DB202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7119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6B92D-2A32-4C16-979B-071562DB202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3192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6B92D-2A32-4C16-979B-071562DB202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4426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6B92D-2A32-4C16-979B-071562DB202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7394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6B92D-2A32-4C16-979B-071562DB202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745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6B92D-2A32-4C16-979B-071562DB202E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6B92D-2A32-4C16-979B-071562DB202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588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2023 - 2024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802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2023 - 2024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900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2023 - 2024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940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2023 - 2024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666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2023 - 2024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906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2023 - 2024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808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2023 - 2024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574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2023 - 2024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670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2023 - 2024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99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2023 - 2024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983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2023 - 2024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644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41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190898"/>
            <a:ext cx="10515600" cy="50338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rgbClr val="2B5FF3"/>
                </a:solidFill>
              </a:defRPr>
            </a:lvl1pPr>
          </a:lstStyle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rgbClr val="2B5FF3"/>
                </a:solidFill>
              </a:defRPr>
            </a:lvl1pPr>
          </a:lstStyle>
          <a:p>
            <a:r>
              <a:rPr lang="en-US" dirty="0"/>
              <a:t>2023 - 2024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2B5FF3"/>
                </a:solidFill>
              </a:defRPr>
            </a:lvl1pPr>
          </a:lstStyle>
          <a:p>
            <a:fld id="{5B4F5413-E548-45A8-B9DD-11B71454D5C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AFC93F2D-9111-4E77-98B1-F1ACD37A82CA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38094" cy="548680"/>
          </a:xfrm>
          <a:prstGeom prst="rect">
            <a:avLst/>
          </a:prstGeom>
        </p:spPr>
      </p:pic>
      <p:pic>
        <p:nvPicPr>
          <p:cNvPr id="8" name="Picture 7" descr="A picture containing calendar&#10;&#10;Description automatically generated">
            <a:extLst>
              <a:ext uri="{FF2B5EF4-FFF2-40B4-BE49-F238E27FC236}">
                <a16:creationId xmlns:a16="http://schemas.microsoft.com/office/drawing/2014/main" id="{937059C3-335C-47D5-99C1-8813DA15D672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6139" y="18044"/>
            <a:ext cx="693483" cy="69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556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206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predicting-used" TargetMode="External"/><Relationship Id="rId2" Type="http://schemas.openxmlformats.org/officeDocument/2006/relationships/hyperlink" Target="https://www.academia.edu/77140370/Used_Car_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016" y="3095941"/>
            <a:ext cx="12192000" cy="1068649"/>
          </a:xfrm>
        </p:spPr>
        <p:txBody>
          <a:bodyPr>
            <a:normAutofit/>
          </a:bodyPr>
          <a:lstStyle/>
          <a:p>
            <a:pPr algn="ctr"/>
            <a:r>
              <a:rPr lang="en-US" sz="3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USED CAR PRICE PREDICTION</a:t>
            </a:r>
            <a:br>
              <a:rPr lang="en-US" sz="3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44157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6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RNS INSTITUTE OF TECHNOLOGY</a:t>
            </a:r>
          </a:p>
          <a:p>
            <a:pPr algn="ctr">
              <a:defRPr/>
            </a:pPr>
            <a:r>
              <a:rPr lang="en-US" sz="2400" b="1" cap="all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BENGALURU – 98</a:t>
            </a:r>
          </a:p>
          <a:p>
            <a:pPr algn="ctr">
              <a:defRPr/>
            </a:pPr>
            <a:endParaRPr lang="en-US" sz="2400" b="1" cap="all" dirty="0">
              <a:solidFill>
                <a:srgbClr val="000066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defRPr/>
            </a:pPr>
            <a:endParaRPr lang="en-US" sz="2400" b="1" cap="all" dirty="0">
              <a:solidFill>
                <a:srgbClr val="000066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defRPr/>
            </a:pPr>
            <a:endParaRPr lang="en-US" sz="2400" b="1" dirty="0">
              <a:solidFill>
                <a:srgbClr val="00006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844824"/>
            <a:ext cx="12192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DEPARTMENT OF INFORMATION SCIENCE &amp; ENGINEERING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5640" y="2528932"/>
            <a:ext cx="67687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Presentation on Internship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597CAC-0A16-D0B0-E57E-9E889F1A1E0E}"/>
              </a:ext>
            </a:extLst>
          </p:cNvPr>
          <p:cNvSpPr txBox="1"/>
          <p:nvPr/>
        </p:nvSpPr>
        <p:spPr>
          <a:xfrm>
            <a:off x="3529946" y="5604513"/>
            <a:ext cx="5037452" cy="9541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lc="http://schemas.openxmlformats.org/drawingml/2006/lockedCanvas"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algn="ctr">
              <a:defRPr b="1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 Internal Guide</a:t>
            </a:r>
          </a:p>
          <a:p>
            <a:pPr algn="ctr">
              <a:defRPr sz="2000" b="1">
                <a:solidFill>
                  <a:srgbClr val="00006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 Ms. </a:t>
            </a:r>
            <a:r>
              <a:rPr lang="en-IN" dirty="0"/>
              <a:t>Chaitra</a:t>
            </a:r>
            <a:r>
              <a:rPr dirty="0"/>
              <a:t> </a:t>
            </a:r>
            <a:r>
              <a:rPr lang="en-IN" dirty="0"/>
              <a:t>s</a:t>
            </a:r>
            <a:endParaRPr dirty="0"/>
          </a:p>
          <a:p>
            <a:pPr algn="ctr">
              <a:defRPr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Ass</a:t>
            </a:r>
            <a:r>
              <a:rPr lang="en-IN" dirty="0"/>
              <a:t>t</a:t>
            </a:r>
            <a:r>
              <a:rPr dirty="0"/>
              <a:t>. Prof, Dept of  ISE, RNSIT</a:t>
            </a:r>
          </a:p>
        </p:txBody>
      </p:sp>
      <p:sp>
        <p:nvSpPr>
          <p:cNvPr id="4" name="Subtitle 10">
            <a:extLst>
              <a:ext uri="{FF2B5EF4-FFF2-40B4-BE49-F238E27FC236}">
                <a16:creationId xmlns:a16="http://schemas.microsoft.com/office/drawing/2014/main" id="{344B93EA-8EC3-81F9-5E64-48D2219060C2}"/>
              </a:ext>
            </a:extLst>
          </p:cNvPr>
          <p:cNvSpPr txBox="1">
            <a:spLocks noGrp="1"/>
          </p:cNvSpPr>
          <p:nvPr/>
        </p:nvSpPr>
        <p:spPr>
          <a:xfrm>
            <a:off x="3819820" y="4207738"/>
            <a:ext cx="4457704" cy="8248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lc="http://schemas.openxmlformats.org/drawingml/2006/lockedCanvas"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>
            <a:lvl1pPr marL="0" marR="0" indent="0" algn="ctr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ctr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ctr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ctr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ctr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>
              <a:spcBef>
                <a:spcPts val="0"/>
              </a:spcBef>
              <a:defRPr b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IN" dirty="0"/>
              <a:t>K S VINAY</a:t>
            </a:r>
          </a:p>
          <a:p>
            <a:pPr>
              <a:spcBef>
                <a:spcPts val="0"/>
              </a:spcBef>
              <a:defRPr b="1">
                <a:solidFill>
                  <a:srgbClr val="00006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USN: 1RN20IS0</a:t>
            </a:r>
            <a:r>
              <a:rPr lang="en-IN" dirty="0"/>
              <a:t>67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395118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3A7C9-1EDC-85FC-FCEF-70A5470D44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392" y="879002"/>
            <a:ext cx="10515600" cy="5099996"/>
          </a:xfrm>
        </p:spPr>
        <p:txBody>
          <a:bodyPr>
            <a:normAutofit/>
          </a:bodyPr>
          <a:lstStyle/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SPLITTING THE DATA INTO TRAINING AND TESTING DATASETS</a:t>
            </a:r>
          </a:p>
          <a:p>
            <a:endParaRPr lang="en-I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MANUFACTURER’S COLUMN PRE-PROCESSING</a:t>
            </a:r>
          </a:p>
          <a:p>
            <a:endParaRPr lang="en-I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7F5D72-C2F7-B506-92AC-CE743A64F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VIII Semester, Department of ISE, RNSIT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8559ED-9C94-E00C-9A34-A33BBE56A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2023 - 2024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8E57FF-F418-280A-D75F-18FBA9CE2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A02AB3-A492-2715-D9BD-DA6C95D87B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16550"/>
            <a:ext cx="7315200" cy="1342239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97FA7BC6-B22A-E8DB-C8F5-2FCA7BE17AA7}"/>
              </a:ext>
            </a:extLst>
          </p:cNvPr>
          <p:cNvSpPr txBox="1">
            <a:spLocks/>
          </p:cNvSpPr>
          <p:nvPr/>
        </p:nvSpPr>
        <p:spPr>
          <a:xfrm>
            <a:off x="842809" y="184840"/>
            <a:ext cx="10515600" cy="69416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206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IMPLEMENTATION</a:t>
            </a:r>
            <a:endParaRPr lang="en-US" sz="3200" u="sng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65DAA6A-A2B8-D334-B33D-5DFC56BA63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6189" y="3075940"/>
            <a:ext cx="3547775" cy="3280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346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5308"/>
            <a:ext cx="10515600" cy="694162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IMPLEMENTATION</a:t>
            </a:r>
            <a:endParaRPr lang="en-US" sz="3200" b="1" u="sng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4252FCF-B27B-4BF9-9A7D-79F85AD5A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VIII Semester, Department of ISE, RNSIT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B1F4F0-081C-449C-9C3A-E0B44A6D0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2023 - 2024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5F54E7E-0CB3-497B-98EB-74178BF12B55}"/>
              </a:ext>
            </a:extLst>
          </p:cNvPr>
          <p:cNvSpPr txBox="1">
            <a:spLocks/>
          </p:cNvSpPr>
          <p:nvPr/>
        </p:nvSpPr>
        <p:spPr>
          <a:xfrm>
            <a:off x="479376" y="842410"/>
            <a:ext cx="11233248" cy="51731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ENGINE AND POWER COLUMN PRE-PROCESSING</a:t>
            </a:r>
          </a:p>
          <a:p>
            <a:pPr>
              <a:lnSpc>
                <a:spcPct val="150000"/>
              </a:lnSpc>
            </a:pPr>
            <a:endParaRPr lang="en-US" sz="1800" b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sz="1800" b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sz="1800" b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sz="1800" b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sz="1800" b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TRAINING</a:t>
            </a:r>
          </a:p>
          <a:p>
            <a:pPr>
              <a:lnSpc>
                <a:spcPct val="150000"/>
              </a:lnSpc>
            </a:pPr>
            <a:endParaRPr lang="en-US" sz="1800" b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sz="1800" b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sz="1800" b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sz="1800" b="1" dirty="0">
              <a:latin typeface="Times New Roman" pitchFamily="18" charset="0"/>
              <a:cs typeface="Times New Roman" pitchFamily="18" charset="0"/>
            </a:endParaRPr>
          </a:p>
          <a:p>
            <a:pPr marL="342900" lvl="1" indent="0">
              <a:lnSpc>
                <a:spcPct val="150000"/>
              </a:lnSpc>
              <a:buNone/>
            </a:pPr>
            <a:endParaRPr lang="en-US" sz="1500" b="1" dirty="0">
              <a:latin typeface="Times New Roman" pitchFamily="18" charset="0"/>
              <a:cs typeface="Times New Roman" pitchFamily="18" charset="0"/>
            </a:endParaRPr>
          </a:p>
          <a:p>
            <a:pPr marL="355600" indent="-3556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marL="355600" indent="-3556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IN" sz="18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FF483D0-FC24-4C7F-A767-459930344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70F591-6744-901F-877E-D538A70289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779" y="1423841"/>
            <a:ext cx="5792336" cy="25895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B1F549-934E-4B80-C83D-F48FF68C6C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899" y="4509120"/>
            <a:ext cx="5906736" cy="1410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8129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C671ED-6164-62D7-5577-09873664A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C5322E-5B42-A12F-F935-FE9909987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2023 - 2024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555B14-83FF-F033-43AA-BF954A320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3CDF8EA-6E73-1441-6395-A40D129F5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694162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IMPLEMENTATION</a:t>
            </a:r>
            <a:endParaRPr lang="en-US" sz="3200" b="1" u="sng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E33CB0F-E49A-DDDE-A164-6B28B1F31450}"/>
              </a:ext>
            </a:extLst>
          </p:cNvPr>
          <p:cNvSpPr txBox="1">
            <a:spLocks/>
          </p:cNvSpPr>
          <p:nvPr/>
        </p:nvSpPr>
        <p:spPr>
          <a:xfrm>
            <a:off x="479376" y="809727"/>
            <a:ext cx="11233248" cy="51731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TRAINING LINEAR REGRESSION MODEL</a:t>
            </a:r>
          </a:p>
          <a:p>
            <a:pPr>
              <a:lnSpc>
                <a:spcPct val="150000"/>
              </a:lnSpc>
            </a:pPr>
            <a:endParaRPr lang="en-US" sz="1800" b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sz="1800" b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sz="1800" b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sz="1800" b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TRAINING RANDOM FOREST MODEL</a:t>
            </a:r>
          </a:p>
          <a:p>
            <a:pPr>
              <a:lnSpc>
                <a:spcPct val="150000"/>
              </a:lnSpc>
            </a:pPr>
            <a:endParaRPr lang="en-US" sz="1800" b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sz="1800" b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sz="1800" b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sz="1800" b="1" dirty="0">
              <a:latin typeface="Times New Roman" pitchFamily="18" charset="0"/>
              <a:cs typeface="Times New Roman" pitchFamily="18" charset="0"/>
            </a:endParaRPr>
          </a:p>
          <a:p>
            <a:pPr marL="342900" lvl="1" indent="0">
              <a:lnSpc>
                <a:spcPct val="150000"/>
              </a:lnSpc>
              <a:buNone/>
            </a:pPr>
            <a:endParaRPr lang="en-US" sz="1500" b="1" dirty="0">
              <a:latin typeface="Times New Roman" pitchFamily="18" charset="0"/>
              <a:cs typeface="Times New Roman" pitchFamily="18" charset="0"/>
            </a:endParaRPr>
          </a:p>
          <a:p>
            <a:pPr marL="355600" indent="-3556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marL="355600" indent="-3556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IN" sz="18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1796D9D-E6EF-40F7-B86C-050D7A9A97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521" y="1484784"/>
            <a:ext cx="7735831" cy="151216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0D55FF9-6CB3-3406-BF43-97003F4D77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521" y="4005064"/>
            <a:ext cx="6400035" cy="1794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7634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3044" y="194084"/>
            <a:ext cx="10515600" cy="694162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RESULTS</a:t>
            </a:r>
            <a:br>
              <a:rPr lang="en-US" sz="32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3200" b="1" u="sng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4252FCF-B27B-4BF9-9A7D-79F85AD5A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VIII Semester, Department of ISE, RNSIT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B1F4F0-081C-449C-9C3A-E0B44A6D0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2023 - 2024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5F54E7E-0CB3-497B-98EB-74178BF12B55}"/>
              </a:ext>
            </a:extLst>
          </p:cNvPr>
          <p:cNvSpPr txBox="1">
            <a:spLocks/>
          </p:cNvSpPr>
          <p:nvPr/>
        </p:nvSpPr>
        <p:spPr>
          <a:xfrm>
            <a:off x="479376" y="1044696"/>
            <a:ext cx="11233248" cy="51800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en-IN" sz="18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A39DE3-6D44-4EB6-9B74-A8C7D8E07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42B3D2-5AEB-EC08-862A-295A79A06F5B}"/>
              </a:ext>
            </a:extLst>
          </p:cNvPr>
          <p:cNvSpPr txBox="1"/>
          <p:nvPr/>
        </p:nvSpPr>
        <p:spPr>
          <a:xfrm>
            <a:off x="1055440" y="754636"/>
            <a:ext cx="10298360" cy="22653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400" b="1" spc="-2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R2 score of linear regression model</a:t>
            </a:r>
            <a:endParaRPr lang="en-US" sz="24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R2 Score </a:t>
            </a:r>
            <a:r>
              <a:rPr lang="en-US" dirty="0"/>
              <a:t>: The Linear Regression model scored approximately 0.698, explaining 69.8% variance in used car prices.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Goodness of Fit </a:t>
            </a:r>
            <a:r>
              <a:rPr lang="en-US" dirty="0"/>
              <a:t>: R2 indicates how well the model approximates actual data, gauging its performance.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Visualization </a:t>
            </a:r>
            <a:r>
              <a:rPr lang="en-US" dirty="0"/>
              <a:t>: A scatter plot illustrates the model's predictive relationship between </a:t>
            </a:r>
            <a:r>
              <a:rPr lang="en-US" dirty="0" err="1"/>
              <a:t>y_pred</a:t>
            </a:r>
            <a:r>
              <a:rPr lang="en-US" dirty="0"/>
              <a:t> and </a:t>
            </a:r>
            <a:r>
              <a:rPr lang="en-US" dirty="0" err="1"/>
              <a:t>y_test</a:t>
            </a:r>
            <a:r>
              <a:rPr lang="en-US" dirty="0"/>
              <a:t>.</a:t>
            </a:r>
            <a:endParaRPr lang="en-IN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AAD9E19-A4AF-4522-AAA3-5B4BE4DDCA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564" y="3040390"/>
            <a:ext cx="7848872" cy="3062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17708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11F763-C900-958E-EF9A-ACF196E85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VIII Semester, Department of ISE, RNSIT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D866-1E6D-D503-48F7-6AFBEE9ED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2023 - 2024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5A85A4-B2D0-5FC4-A217-A517A89B3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2D90DC-FB4B-7B75-90E5-AD3EE90BEAE3}"/>
              </a:ext>
            </a:extLst>
          </p:cNvPr>
          <p:cNvSpPr txBox="1"/>
          <p:nvPr/>
        </p:nvSpPr>
        <p:spPr>
          <a:xfrm>
            <a:off x="1055440" y="842745"/>
            <a:ext cx="10298360" cy="1849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400" b="1" spc="-2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R2 score of random forest model</a:t>
            </a:r>
            <a:endParaRPr lang="en-US" sz="24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R2 Score : </a:t>
            </a:r>
            <a:r>
              <a:rPr lang="en-US" dirty="0"/>
              <a:t>Random Forest achieved a remarkable 0.868, signifying 86.8% variance explanation.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Outperformance : </a:t>
            </a:r>
            <a:r>
              <a:rPr lang="en-US" dirty="0"/>
              <a:t>Surpassing Linear Regression, it excelled in predicting prices.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Visual Insight : </a:t>
            </a:r>
            <a:r>
              <a:rPr lang="en-US" dirty="0"/>
              <a:t>A scatter plot illustrates the predictive relationship.</a:t>
            </a:r>
            <a:endParaRPr lang="en-IN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36FFF0B-2EFD-CA0F-61D9-0DDBE5DDF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174501"/>
            <a:ext cx="10515600" cy="694162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RESULTS</a:t>
            </a:r>
            <a:br>
              <a:rPr lang="en-US" sz="32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3200" b="1" u="sng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390B475-1A12-5AA9-C500-8160EF48CF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8706" y="2921913"/>
            <a:ext cx="4831419" cy="3431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5369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2200" y="306597"/>
            <a:ext cx="7467600" cy="714396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CONCLUSIONS</a:t>
            </a:r>
            <a:endParaRPr lang="en-IN" sz="3200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63762"/>
            <a:ext cx="10441160" cy="5292588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1800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The project's central goal was to predict used car prices, involving thorough exploration, data preprocessing, and model building.</a:t>
            </a:r>
          </a:p>
          <a:p>
            <a:pPr algn="just">
              <a:lnSpc>
                <a:spcPct val="150000"/>
              </a:lnSpc>
            </a:pPr>
            <a:r>
              <a:rPr lang="en-US" sz="1800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Two machine learning models, Linear Regression and Random Forest Regression, were trained and evaluated based on the R2 score—a metric measuring the goodness of fit.</a:t>
            </a:r>
          </a:p>
          <a:p>
            <a:pPr algn="just">
              <a:lnSpc>
                <a:spcPct val="150000"/>
              </a:lnSpc>
            </a:pPr>
            <a:r>
              <a:rPr lang="en-US" sz="1800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Results indicated that the Random Forest Regression model outperformed Linear Regression, achieving a higher R2 score of around 86.7%, while the Linear Regression model achieved approximately 69.7%.</a:t>
            </a:r>
          </a:p>
          <a:p>
            <a:pPr algn="just">
              <a:lnSpc>
                <a:spcPct val="150000"/>
              </a:lnSpc>
            </a:pPr>
            <a:r>
              <a:rPr lang="en-US" sz="1800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The findings suggest that the Random Forest model is more effective in predicting used car prices, providing a robust foundation for future optimization and insights into critical features influencing prices.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33232D-C5B6-4904-B0FD-67D9A472E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VIII Semester, Department of ISE, RNSIT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F751C5-4D03-4713-B38A-E84F63B94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2023 - 2024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98CA14-345C-4F3F-85D3-748718383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4884"/>
            <a:ext cx="10515600" cy="5033842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Quality Challenges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Inherent inaccuracies or biases in the dataset could impact the models' accuracy, requiring thorough validation and cleaning processes.</a:t>
            </a:r>
          </a:p>
          <a:p>
            <a:pPr algn="just">
              <a:lnSpc>
                <a:spcPct val="150000"/>
              </a:lnSpc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Feature Consideration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models heavily rely on selected features, potentially overlooking crucial factors influencing used car prices and limiting the scope of predictions.</a:t>
            </a:r>
          </a:p>
          <a:p>
            <a:pPr algn="just">
              <a:lnSpc>
                <a:spcPct val="150000"/>
              </a:lnSpc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Assumption of Linearity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Linear Regression assumes a linear relationship between variables; if the true relationship is nonlinear, predictions may deviate from actual values.</a:t>
            </a:r>
          </a:p>
          <a:p>
            <a:pPr algn="just">
              <a:lnSpc>
                <a:spcPct val="150000"/>
              </a:lnSpc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Generalization Concerns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Models trained on specific data may face challenges when applied to new, unseen data, raising questions about the broader generalizability of predictions.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VIII Semester, Department of ISE, RNSIT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2023 - 2024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F379B04-EF20-3A7A-1827-E5CC6E3B3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2200" y="287739"/>
            <a:ext cx="7467600" cy="714396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LIMITATIONS</a:t>
            </a:r>
            <a:endParaRPr lang="en-IN" sz="3200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03119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2200" y="301540"/>
            <a:ext cx="7467600" cy="714396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FUTURE ENHANCEMENTS</a:t>
            </a:r>
            <a:endParaRPr lang="en-IN" sz="3200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303" y="1246324"/>
            <a:ext cx="11317394" cy="5292588"/>
          </a:xfrm>
        </p:spPr>
        <p:txBody>
          <a:bodyPr>
            <a:normAutofit/>
          </a:bodyPr>
          <a:lstStyle/>
          <a:p>
            <a:pPr marL="342900" marR="43307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5671185" algn="l"/>
              </a:tabLst>
            </a:pPr>
            <a:r>
              <a:rPr lang="en-I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Developing a mobile app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 Creating a user-friendly mobile app that allows users to input car details and receive an instant price prediction on the go.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43307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5671185" algn="l"/>
              </a:tabLst>
            </a:pPr>
            <a:r>
              <a:rPr lang="en-I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Integration with online platforms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 Integrating the price prediction model with online car buying and selling platforms can provide sellers with realistic price estimates and buyers with insights into market trends.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433070" lvl="0" indent="-342900" algn="just">
              <a:lnSpc>
                <a:spcPct val="132000"/>
              </a:lnSpc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5671185" algn="l"/>
              </a:tabLst>
            </a:pPr>
            <a:r>
              <a:rPr lang="en-I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Localized Price Trends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Incorporate regional or city-wise price trends to provide more accurate predictions based on the local market conditions.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433070" lvl="0" indent="-342900" algn="just">
              <a:lnSpc>
                <a:spcPct val="132000"/>
              </a:lnSpc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5671185" algn="l"/>
              </a:tabLst>
            </a:pPr>
            <a:r>
              <a:rPr lang="en-I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Historical Price Analysis: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Provide users with historical price trends for specific car models. This feature could help users make more informed decisions by understanding how prices have changed over time.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33232D-C5B6-4904-B0FD-67D9A472E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VIII Semester, Department of ISE, RNSIT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F751C5-4D03-4713-B38A-E84F63B94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2023 - 2024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E063CF-6D7D-432E-B18C-EBA1A9073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5715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7408" y="156509"/>
            <a:ext cx="10370368" cy="1348259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REFERENCES</a:t>
            </a:r>
          </a:p>
          <a:p>
            <a:pPr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C2A149-87F3-4546-B37B-612BD1391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VIII Semester, Department of ISE, RNSIT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FA78DEB-6914-4A76-B9B4-66FB89B00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2023 - 2024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1C7A7-D0BC-42EC-8035-D91B8D8A8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EE7F9A-E55F-BFAB-289B-47EE71C786AF}"/>
              </a:ext>
            </a:extLst>
          </p:cNvPr>
          <p:cNvSpPr txBox="1"/>
          <p:nvPr/>
        </p:nvSpPr>
        <p:spPr>
          <a:xfrm>
            <a:off x="551384" y="1124744"/>
            <a:ext cx="11017224" cy="2878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8775">
              <a:lnSpc>
                <a:spcPct val="107000"/>
              </a:lnSpc>
              <a:spcAft>
                <a:spcPts val="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</a:t>
            </a:r>
            <a:r>
              <a:rPr lang="en-IN" sz="18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]</a:t>
            </a:r>
            <a:r>
              <a:rPr lang="en-IN" sz="1800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https://ieeexplore.ieee.org/document/9995772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ts val="1200"/>
              </a:lnSpc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ts val="700"/>
              </a:lnSpc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58775" marR="391795">
              <a:lnSpc>
                <a:spcPct val="107000"/>
              </a:lnSpc>
              <a:spcAft>
                <a:spcPts val="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</a:t>
            </a:r>
            <a:r>
              <a:rPr lang="en-IN" sz="18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] </a:t>
            </a:r>
            <a:r>
              <a:rPr lang="en-IN" sz="1800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N" sz="1800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https://www.academia.edu/77140370/Used_Car_</a:t>
            </a:r>
            <a:r>
              <a:rPr lang="en-IN" sz="1800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Price_Prediction_using_      		  </a:t>
            </a:r>
            <a:r>
              <a:rPr lang="en-IN" sz="1800" spc="3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Different_Machine_Learning_Algorithms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ts val="1200"/>
              </a:lnSpc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ts val="700"/>
              </a:lnSpc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58775">
              <a:lnSpc>
                <a:spcPct val="107000"/>
              </a:lnSpc>
              <a:spcAft>
                <a:spcPts val="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</a:t>
            </a:r>
            <a:r>
              <a:rPr lang="en-IN" sz="18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]</a:t>
            </a:r>
            <a:r>
              <a:rPr lang="en-IN" sz="1800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N" sz="1800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https://towardsdatascience.com/predicting-used</a:t>
            </a:r>
            <a:r>
              <a:rPr lang="en-IN" sz="1800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-car-prices-with-machine- learning-techniques-8a9d8313952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ts val="1200"/>
              </a:lnSpc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ts val="700"/>
              </a:lnSpc>
              <a:spcAft>
                <a:spcPts val="15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58775">
              <a:lnSpc>
                <a:spcPct val="107000"/>
              </a:lnSpc>
              <a:spcAft>
                <a:spcPts val="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</a:t>
            </a:r>
            <a:r>
              <a:rPr lang="en-IN" sz="18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4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]</a:t>
            </a:r>
            <a:r>
              <a:rPr lang="en-IN" sz="1800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https://scikit-learn.org/stable/modules/classes.html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9616" y="2458552"/>
            <a:ext cx="6553200" cy="754424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000066"/>
                </a:solidFill>
              </a:rPr>
              <a:t>THANK YOU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225990-F38C-4DDC-86BA-7F06ABDAF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VIII Semester, Department of ISE, RNSIT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55FA4F-0ACB-4158-BB75-7AD52B710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2023 - 2024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602A3F-45C8-46FF-A99F-20E606B7B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39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3552" y="301849"/>
            <a:ext cx="7467600" cy="1143000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1748" y="980728"/>
            <a:ext cx="7886700" cy="5125273"/>
          </a:xfrm>
        </p:spPr>
        <p:txBody>
          <a:bodyPr>
            <a:normAutofit fontScale="92500" lnSpcReduction="20000"/>
          </a:bodyPr>
          <a:lstStyle/>
          <a:p>
            <a:pPr marL="355600" indent="-355600">
              <a:buFont typeface="Wingdings" pitchFamily="2" charset="2"/>
              <a:buChar char="q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Abstract</a:t>
            </a:r>
          </a:p>
          <a:p>
            <a:pPr marL="355600" indent="-355600">
              <a:buFont typeface="Wingdings" pitchFamily="2" charset="2"/>
              <a:buChar char="q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About the Company</a:t>
            </a:r>
          </a:p>
          <a:p>
            <a:pPr marL="355600" indent="-355600">
              <a:buFont typeface="Wingdings" pitchFamily="2" charset="2"/>
              <a:buChar char="q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 marL="355600" indent="-355600">
              <a:buFont typeface="Wingdings" pitchFamily="2" charset="2"/>
              <a:buChar char="q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Terminologies</a:t>
            </a:r>
          </a:p>
          <a:p>
            <a:pPr marL="355600" indent="-355600">
              <a:buFont typeface="Wingdings" pitchFamily="2" charset="2"/>
              <a:buChar char="q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Linear Regression</a:t>
            </a:r>
          </a:p>
          <a:p>
            <a:pPr marL="355600" indent="-355600">
              <a:buFont typeface="Wingdings" pitchFamily="2" charset="2"/>
              <a:buChar char="q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Random Forest</a:t>
            </a:r>
          </a:p>
          <a:p>
            <a:pPr marL="355600" indent="-355600">
              <a:buFont typeface="Wingdings" pitchFamily="2" charset="2"/>
              <a:buChar char="q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Implementation</a:t>
            </a:r>
          </a:p>
          <a:p>
            <a:pPr marL="355600" indent="-355600">
              <a:buFont typeface="Wingdings" pitchFamily="2" charset="2"/>
              <a:buChar char="q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Results</a:t>
            </a:r>
          </a:p>
          <a:p>
            <a:pPr marL="355600" indent="-355600">
              <a:buFont typeface="Wingdings" pitchFamily="2" charset="2"/>
              <a:buChar char="q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Conclusion</a:t>
            </a:r>
          </a:p>
          <a:p>
            <a:pPr marL="355600" indent="-355600">
              <a:buFont typeface="Wingdings" pitchFamily="2" charset="2"/>
              <a:buChar char="q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Limitation</a:t>
            </a:r>
          </a:p>
          <a:p>
            <a:pPr marL="355600" indent="-355600">
              <a:buFont typeface="Wingdings" pitchFamily="2" charset="2"/>
              <a:buChar char="q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Future Enhancements</a:t>
            </a:r>
          </a:p>
          <a:p>
            <a:pPr marL="355600" indent="-355600">
              <a:buFont typeface="Wingdings" pitchFamily="2" charset="2"/>
              <a:buChar char="q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References</a:t>
            </a:r>
          </a:p>
          <a:p>
            <a:pPr marL="0" indent="0">
              <a:buNone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07C6F-CCDB-468C-A092-047170622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VIII Semester, Department of ISE, RNSIT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95553B-50BC-4DC2-A8CE-4336C1382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2023 - 2024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09E886-641A-4621-AEA2-BB64918E9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5560" y="260648"/>
            <a:ext cx="7467600" cy="1296144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ABSTRACT</a:t>
            </a:r>
            <a:br>
              <a:rPr lang="en-US" sz="3200" b="1" u="sng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3200" b="1" u="sng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5460" y="1268760"/>
            <a:ext cx="9721080" cy="4591982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18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aims to predict used car prices using Linear Regression and Random Forest models. Pre-processing includes </a:t>
            </a:r>
            <a:r>
              <a:rPr lang="en-US" sz="18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collection, cleaning, feature engineering, scaling, and encoding</a:t>
            </a:r>
            <a:r>
              <a:rPr lang="en-US" sz="18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Training and testing datasets are split, and models are </a:t>
            </a:r>
            <a:r>
              <a:rPr lang="en-US" sz="18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evaluated</a:t>
            </a:r>
            <a:r>
              <a:rPr lang="en-US" sz="18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using metrics like MAE and RMSE. </a:t>
            </a:r>
            <a:r>
              <a:rPr lang="en-US" sz="18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outperforms Linear Regression </a:t>
            </a:r>
            <a:r>
              <a:rPr lang="en-US" sz="18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due to its ability to </a:t>
            </a:r>
            <a:r>
              <a:rPr lang="en-US" sz="18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handle nonlinearity and complexity</a:t>
            </a:r>
            <a:r>
              <a:rPr lang="en-US" sz="18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Overall, the project demonstrates machine learning's application in </a:t>
            </a:r>
            <a:r>
              <a:rPr lang="en-US" sz="18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predicting</a:t>
            </a:r>
            <a:r>
              <a:rPr lang="en-US" sz="18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car prices, emphasizing </a:t>
            </a:r>
            <a:r>
              <a:rPr lang="en-US" sz="18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robust</a:t>
            </a:r>
            <a:r>
              <a:rPr lang="en-US" sz="18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pre-processing and model selection to enhance accuracy and inform decision-making in the used car market. Industries can offers valuable insights for stakeholders in the automotive industry, enabling informed and data-driven decision-making for buyers, sellers, and dealers navigating the dynamic used car market.</a:t>
            </a:r>
            <a:endParaRPr lang="en-US" sz="1800" dirty="0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18EC12-73AA-4416-AB80-CFE95158E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VIII Semester, Department of ISE, RNSIT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D64878-040F-43D3-8C50-5126F2C2C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2023 - 2024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51B2EA-778B-412E-9857-F89F9B20D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9576" y="260648"/>
            <a:ext cx="7467600" cy="1080120"/>
          </a:xfrm>
        </p:spPr>
        <p:txBody>
          <a:bodyPr anchor="ctr">
            <a:norm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  <a:br>
              <a:rPr lang="en-US" sz="3200" b="1" u="sng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3200" b="1" u="sng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392" y="1198716"/>
            <a:ext cx="10945216" cy="5322912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Comparison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Linear Regression serves as a baseline model, offering interpretability, while Random Forest captures intricate relationships in the data, providing a comprehensive comparative analysis.</a:t>
            </a:r>
          </a:p>
          <a:p>
            <a:pPr algn="just">
              <a:lnSpc>
                <a:spcPct val="150000"/>
              </a:lnSpc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Metrics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Model evaluation includes key metrics like accuracy, precision, recall, and feature importance, ensuring a thorough assessment of predictive capabilities.</a:t>
            </a:r>
          </a:p>
          <a:p>
            <a:pPr algn="just">
              <a:lnSpc>
                <a:spcPct val="150000"/>
              </a:lnSpc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Scope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project's findings offer valuable guidance for stakeholders in the automotive industry, enabling informed decision-making and enhancing efficiency in the used car market.</a:t>
            </a:r>
          </a:p>
          <a:p>
            <a:pPr algn="just">
              <a:lnSpc>
                <a:spcPct val="150000"/>
              </a:lnSpc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Exploration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robust exploration of the dataset involves critical steps such as data cleaning, handling missing values, and feature engineering to ensure the quality of input for machine learning models.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ED1BB5-76F5-4CA3-B1FE-B05B9614B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VIII Semester, Department of ISE, RNSIT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3CD455-262C-407F-89E6-1DBDF19B9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2023 - 2024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98D7C1-FF9A-4118-8448-A4F79609E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663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052736"/>
            <a:ext cx="10800828" cy="4816252"/>
          </a:xfrm>
        </p:spPr>
        <p:txBody>
          <a:bodyPr>
            <a:normAutofit/>
          </a:bodyPr>
          <a:lstStyle/>
          <a:p>
            <a:pPr marL="285750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800" b="1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Regression: </a:t>
            </a:r>
            <a:r>
              <a:rPr lang="en-US" sz="180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supervised machine learning task where the model learns to predict a continuous output variable (e.g., price) based on given input features (e.g., car characteristics).</a:t>
            </a:r>
          </a:p>
          <a:p>
            <a:pPr marL="285750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800" b="1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Feature Selection: </a:t>
            </a:r>
            <a:r>
              <a:rPr lang="en-US" sz="180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Selecting the most relevant features for the model.</a:t>
            </a:r>
          </a:p>
          <a:p>
            <a:pPr marL="285750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800" b="1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Feature Engineering: </a:t>
            </a:r>
            <a:r>
              <a:rPr lang="en-US" sz="180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Creating new features from existing data or modifying existing features to improve model performance.</a:t>
            </a:r>
          </a:p>
          <a:p>
            <a:pPr marL="285750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800" b="1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Preprocessing: </a:t>
            </a:r>
            <a:r>
              <a:rPr lang="en-US" sz="180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Cleaning and preparing the data for model training.</a:t>
            </a:r>
          </a:p>
          <a:p>
            <a:pPr marL="285750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800" b="1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 Training: </a:t>
            </a:r>
            <a:r>
              <a:rPr lang="en-US" sz="180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process of feeding the data to the machine learning model and allowing it to learn the relationship between features and the target variable.</a:t>
            </a:r>
          </a:p>
          <a:p>
            <a:pPr marL="285750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800" b="1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 Evaluation: </a:t>
            </a:r>
            <a:r>
              <a:rPr lang="en-US" sz="180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Assessing the performance of the trained model on unseen data.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VIII Semester, Department of ISE, RNSIT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2023 - 2024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935760" y="576752"/>
            <a:ext cx="3932237" cy="648072"/>
          </a:xfrm>
        </p:spPr>
        <p:txBody>
          <a:bodyPr>
            <a:noAutofit/>
          </a:bodyPr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TERMINOLOGIES</a:t>
            </a:r>
            <a:br>
              <a:rPr lang="en-US" sz="32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3200" b="1" u="sng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3588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VIII Semester, Department of ISE, RNSIT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2023 - 2024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935760" y="576752"/>
            <a:ext cx="3932237" cy="648072"/>
          </a:xfrm>
        </p:spPr>
        <p:txBody>
          <a:bodyPr>
            <a:noAutofit/>
          </a:bodyPr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SYSTEM DESIGN</a:t>
            </a:r>
            <a:br>
              <a:rPr lang="en-US" sz="32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3200" b="1" u="sng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8B28794-BC7D-4B19-A998-133124F050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5345" y="797024"/>
            <a:ext cx="4658055" cy="5559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911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6362F-050B-D856-88E9-144A4A8F1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43594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LINEAR REGRESSION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29803E-4572-861D-194A-D0BC32C9D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 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models the linear relationship between one or more independent variables (x) and a dependent variable (y).</a:t>
            </a:r>
          </a:p>
          <a:p>
            <a:pPr algn="just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Equation 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represents the relationship as a linear equation: y = mx + b, where m is the slope and b is the y-intercept.</a:t>
            </a:r>
          </a:p>
          <a:p>
            <a:pPr algn="just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Fitting: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finds the "best fit" line by minimizing the sum of squared errors between predicted and actual values of y.</a:t>
            </a:r>
          </a:p>
          <a:p>
            <a:pPr algn="just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Assumptions 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relies on certain assumptions like linearity, homoscedasticity (constant variance), and independent errors. </a:t>
            </a:r>
          </a:p>
          <a:p>
            <a:pPr algn="just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Minimizing Error: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Learns by finding the line that minimizes the difference between predicted and actual values.</a:t>
            </a:r>
          </a:p>
          <a:p>
            <a:pPr algn="just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widely used for prediction, analysis, and understanding trends in various fields like economics, finance, science, and engineering.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34DC0-0D11-8FDA-3282-E04CA3630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VIII Semester, Department of ISE, RNSIT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0CA340-E201-4837-9BD8-E2E64FB77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2023 - 2024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D6D5C5-91D9-B036-046C-DCBD80E4A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559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400" y="332656"/>
            <a:ext cx="10515600" cy="694162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RANDOM FOREST</a:t>
            </a:r>
            <a:endParaRPr lang="en-US" sz="3200" b="1" u="sng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4252FCF-B27B-4BF9-9A7D-79F85AD5A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VIII Semester, Department of ISE, RNSIT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B1F4F0-081C-449C-9C3A-E0B44A6D0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2023 - 2024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5F54E7E-0CB3-497B-98EB-74178BF12B55}"/>
              </a:ext>
            </a:extLst>
          </p:cNvPr>
          <p:cNvSpPr txBox="1">
            <a:spLocks/>
          </p:cNvSpPr>
          <p:nvPr/>
        </p:nvSpPr>
        <p:spPr>
          <a:xfrm>
            <a:off x="838200" y="1236384"/>
            <a:ext cx="10515600" cy="51731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sz="1800" b="1" dirty="0">
                <a:latin typeface="Times New Roman" panose="02020603050405020304" pitchFamily="18" charset="0"/>
                <a:cs typeface="Times New Roman" pitchFamily="18" charset="0"/>
              </a:rPr>
              <a:t>Ensemble Learning : </a:t>
            </a:r>
            <a:r>
              <a:rPr lang="en-US" sz="1800" dirty="0">
                <a:latin typeface="Times New Roman" panose="02020603050405020304" pitchFamily="18" charset="0"/>
                <a:cs typeface="Times New Roman" pitchFamily="18" charset="0"/>
              </a:rPr>
              <a:t>Combines multiple decision trees to improve accuracy and reduce overfitting.</a:t>
            </a:r>
          </a:p>
          <a:p>
            <a:pPr algn="just">
              <a:lnSpc>
                <a:spcPct val="150000"/>
              </a:lnSpc>
            </a:pPr>
            <a:r>
              <a:rPr lang="en-US" sz="1800" b="1" dirty="0">
                <a:latin typeface="Times New Roman" panose="02020603050405020304" pitchFamily="18" charset="0"/>
                <a:cs typeface="Times New Roman" pitchFamily="18" charset="0"/>
              </a:rPr>
              <a:t>Diversity : </a:t>
            </a:r>
            <a:r>
              <a:rPr lang="en-US" sz="1800" dirty="0">
                <a:latin typeface="Times New Roman" panose="02020603050405020304" pitchFamily="18" charset="0"/>
                <a:cs typeface="Times New Roman" pitchFamily="18" charset="0"/>
              </a:rPr>
              <a:t>Each tree is trained on a different random subset of data with features randomly selected at each split, leading to diverse predictions.</a:t>
            </a:r>
          </a:p>
          <a:p>
            <a:pPr algn="just">
              <a:lnSpc>
                <a:spcPct val="150000"/>
              </a:lnSpc>
            </a:pPr>
            <a:r>
              <a:rPr lang="en-US" sz="1800" b="1" dirty="0">
                <a:latin typeface="Times New Roman" panose="02020603050405020304" pitchFamily="18" charset="0"/>
                <a:cs typeface="Times New Roman" pitchFamily="18" charset="0"/>
              </a:rPr>
              <a:t>Voting : </a:t>
            </a:r>
            <a:r>
              <a:rPr lang="en-US" sz="1800" dirty="0">
                <a:latin typeface="Times New Roman" panose="02020603050405020304" pitchFamily="18" charset="0"/>
                <a:cs typeface="Times New Roman" pitchFamily="18" charset="0"/>
              </a:rPr>
              <a:t>Predictions are made by averaging the predictions of all individual trees, making the model more robust to outliers and noise.</a:t>
            </a:r>
          </a:p>
          <a:p>
            <a:pPr algn="just">
              <a:lnSpc>
                <a:spcPct val="150000"/>
              </a:lnSpc>
            </a:pPr>
            <a:r>
              <a:rPr lang="en-US" sz="1800" b="1" dirty="0">
                <a:latin typeface="Times New Roman" panose="02020603050405020304" pitchFamily="18" charset="0"/>
                <a:cs typeface="Times New Roman" pitchFamily="18" charset="0"/>
              </a:rPr>
              <a:t>Strengths : </a:t>
            </a:r>
            <a:r>
              <a:rPr lang="en-US" sz="1800" dirty="0">
                <a:latin typeface="Times New Roman" panose="02020603050405020304" pitchFamily="18" charset="0"/>
                <a:cs typeface="Times New Roman" pitchFamily="18" charset="0"/>
              </a:rPr>
              <a:t>Highly accurate for both classification and regression tasks, handles complex relationships, and provides feature importance insights.</a:t>
            </a:r>
          </a:p>
          <a:p>
            <a:pPr algn="just">
              <a:lnSpc>
                <a:spcPct val="150000"/>
              </a:lnSpc>
            </a:pPr>
            <a:r>
              <a:rPr lang="en-US" sz="1800" b="1" dirty="0">
                <a:latin typeface="Times New Roman" panose="02020603050405020304" pitchFamily="18" charset="0"/>
                <a:cs typeface="Times New Roman" pitchFamily="18" charset="0"/>
              </a:rPr>
              <a:t>Weaknesses : </a:t>
            </a:r>
            <a:r>
              <a:rPr lang="en-US" sz="1800" dirty="0">
                <a:latin typeface="Times New Roman" panose="02020603050405020304" pitchFamily="18" charset="0"/>
                <a:cs typeface="Times New Roman" pitchFamily="18" charset="0"/>
              </a:rPr>
              <a:t>Requires more computational resources than single decision trees, prone to overfitting with high number of trees, and less interpretable compared to linear models.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DDD09B3-3028-473B-9357-1EA21BF6A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129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3182"/>
            <a:ext cx="10515600" cy="694162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IMPLEMENTATION</a:t>
            </a:r>
            <a:endParaRPr lang="en-US" sz="3200" b="1" u="sng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4252FCF-B27B-4BF9-9A7D-79F85AD5A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VIII Semester, Department of ISE, RNSIT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B1F4F0-081C-449C-9C3A-E0B44A6D0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2023 - 2024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5F54E7E-0CB3-497B-98EB-74178BF12B55}"/>
              </a:ext>
            </a:extLst>
          </p:cNvPr>
          <p:cNvSpPr txBox="1">
            <a:spLocks/>
          </p:cNvSpPr>
          <p:nvPr/>
        </p:nvSpPr>
        <p:spPr>
          <a:xfrm>
            <a:off x="479376" y="692696"/>
            <a:ext cx="11233248" cy="51731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IMPORTING THE HEADERS</a:t>
            </a:r>
          </a:p>
          <a:p>
            <a:pPr>
              <a:lnSpc>
                <a:spcPct val="150000"/>
              </a:lnSpc>
            </a:pPr>
            <a:endParaRPr lang="en-US" sz="1800" b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sz="1800" b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sz="1800" b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sz="1800" b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LOAD THE DATA</a:t>
            </a:r>
          </a:p>
          <a:p>
            <a:pPr marL="342900" lvl="1" indent="0">
              <a:lnSpc>
                <a:spcPct val="150000"/>
              </a:lnSpc>
              <a:buNone/>
            </a:pPr>
            <a:endParaRPr lang="en-US" sz="1500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marL="0" indent="0">
              <a:lnSpc>
                <a:spcPct val="150000"/>
              </a:lnSpc>
              <a:buNone/>
            </a:pP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marL="355600" indent="-3556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marL="355600" indent="-3556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IN" sz="18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FF483D0-FC24-4C7F-A767-459930344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CF2F5A-A172-EA32-D4A1-058F5F391F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293233"/>
            <a:ext cx="4085425" cy="19139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630CC7D-7D2B-129F-51B6-24A81CB4940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500"/>
          <a:stretch/>
        </p:blipFill>
        <p:spPr bwMode="auto">
          <a:xfrm>
            <a:off x="838200" y="3863915"/>
            <a:ext cx="6742188" cy="230138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692382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4859</TotalTime>
  <Words>1494</Words>
  <Application>Microsoft Office PowerPoint</Application>
  <PresentationFormat>Widescreen</PresentationFormat>
  <Paragraphs>199</Paragraphs>
  <Slides>19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Symbol</vt:lpstr>
      <vt:lpstr>Times New Roman</vt:lpstr>
      <vt:lpstr>Wingdings</vt:lpstr>
      <vt:lpstr>Office Theme</vt:lpstr>
      <vt:lpstr>USED CAR PRICE PREDICTION </vt:lpstr>
      <vt:lpstr>AGENDA</vt:lpstr>
      <vt:lpstr>ABSTRACT </vt:lpstr>
      <vt:lpstr>INTRODUCTION </vt:lpstr>
      <vt:lpstr>TERMINOLOGIES </vt:lpstr>
      <vt:lpstr>SYSTEM DESIGN </vt:lpstr>
      <vt:lpstr>LINEAR REGRESSION</vt:lpstr>
      <vt:lpstr>RANDOM FOREST</vt:lpstr>
      <vt:lpstr>IMPLEMENTATION</vt:lpstr>
      <vt:lpstr>PowerPoint Presentation</vt:lpstr>
      <vt:lpstr>IMPLEMENTATION</vt:lpstr>
      <vt:lpstr>IMPLEMENTATION</vt:lpstr>
      <vt:lpstr>RESULTS </vt:lpstr>
      <vt:lpstr>RESULTS </vt:lpstr>
      <vt:lpstr>CONCLUSIONS</vt:lpstr>
      <vt:lpstr>LIMITATIONS</vt:lpstr>
      <vt:lpstr>FUTURE ENHANCEMENTS</vt:lpstr>
      <vt:lpstr>PowerPoint Presentation</vt:lpstr>
      <vt:lpstr>THANK YOU</vt:lpstr>
    </vt:vector>
  </TitlesOfParts>
  <Company>DARSHAN SATHYA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DARSHAN SATHYA</dc:creator>
  <cp:lastModifiedBy>Vinay KS</cp:lastModifiedBy>
  <cp:revision>329</cp:revision>
  <dcterms:created xsi:type="dcterms:W3CDTF">2015-10-29T14:36:38Z</dcterms:created>
  <dcterms:modified xsi:type="dcterms:W3CDTF">2024-05-29T04:33:11Z</dcterms:modified>
</cp:coreProperties>
</file>