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85" r:id="rId9"/>
    <p:sldId id="272" r:id="rId10"/>
    <p:sldId id="273" r:id="rId11"/>
    <p:sldId id="274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84" r:id="rId20"/>
    <p:sldId id="26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C66"/>
    <a:srgbClr val="723D27"/>
    <a:srgbClr val="B4603E"/>
    <a:srgbClr val="DBB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7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8239-05ED-4288-91D0-04CB5830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D259-7125-4C66-B513-20BC520DB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41D99-E73C-436A-83FB-45BBAACC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D9C8-9E88-458E-A6F5-46833995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DD1A-D76C-4D59-9C9C-1E4CB756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3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EB3-35B0-4B04-A949-2C0442E2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9D8B7-C1C8-4F1B-B7A5-0088C11C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61C7-5DF5-4F4A-BBE7-8424F514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D5E3-144A-49FA-80C0-E169E862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950A7-97D9-49FD-BC8E-A2AC095C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BA18-117A-4FD9-9C17-85A710FFF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7E01B-3377-4F87-BB47-46C07785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C283C-F7F3-4851-A070-D86EF545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1D77-C611-4BDA-9DAB-14C0032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9F14-D8F1-4D27-9CB8-B65180E6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F992-FCA9-45C3-B8AE-3A3A7DEB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31BC-9A33-453F-AC25-AC666BCA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B697-A42B-4D10-AB87-2B7B3979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CDCB-59A2-4854-B590-3D02BF1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0DCC0-65FD-46DA-94D7-98881263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6429-4E6D-42F7-9AFC-89E118EA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31BB-8CC0-482F-A773-C9A13F31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C6A4-D520-478F-A1B7-4B2A993E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38EF-C647-46B7-8C36-98B2445D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151E6-00FD-408E-9293-60651B90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9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5FA9-7E30-441A-B554-23C7CF23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4E1B-532D-4A0B-BFA3-666CDA49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E1EEA-565E-47C4-A984-7E3C913F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897E4-33BF-44A6-9C92-1FD4A85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CC157-2137-4CBE-996B-E17668C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F41F-0168-47D3-93EA-FF016984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17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9DC8-F4AA-4D90-8BBA-92C3ECBF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70F7-4F22-45D8-A5FD-2A0B0E1F4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2969E-AAF9-4743-9E1E-38652CD0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9AD66-99FC-4C32-88C0-615F2D5BC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D4179-7820-40BB-91CE-880C0A049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3C0B2-BD39-4929-B6E4-69FC0A98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36D17-83B2-4139-8133-A2411B57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2CFDA-8414-46B4-8BF8-CC50ADC5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7CA2-BE5E-4FBB-BE50-AB480689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B1321-11E7-46C5-B3F5-42293EE4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01D5A-A96D-4A96-BB94-7EDDF489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626D8-E776-4B82-B0EC-7261202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883C6-44E2-445C-82F1-8D227F0B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7879F-EB4E-40E3-8A7D-CBCC2055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14243-D2DC-4CE5-AF11-E9372D58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4354-36A9-490F-A918-FD86A3FE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3ED9-11ED-4A45-9D0B-95700C68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59919-6B30-4D29-ACC9-5BD16E93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41BA-6AE5-4AD9-8C01-54E24D59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08A-DBFF-4777-884A-34B79CBB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001E-2C36-429E-BD67-EC78F0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9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DDCE-2F82-4CBD-B92E-090E195BF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5C1D7-4F44-428F-B53B-8F2E1C022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98370-0B86-48CB-966C-69F2F6D3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E995-3ACD-43B5-84CE-24977B39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8A73-6ECC-42FD-B31C-D1DE928C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7DC2E-381E-4A4B-BF32-8BC0BF1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3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B3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2B39B-B0A5-426E-95C1-BDD8F458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1769D-AC0E-4AFB-AC3B-2A49FCA46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63BB-FFF6-42E1-9613-03E8C2E5C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410E-F986-49C9-8D3A-3FFA0CB01ACA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A5CA-1082-4DE8-85F1-E1397707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A7E7-1036-4C22-9C54-9C1F711CA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B067-91FA-462C-A0D4-3DB73834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9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4D9FE-7EAB-4158-9E86-A59A7F21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03" b="97461" l="586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17761">
            <a:off x="7000081" y="-93135"/>
            <a:ext cx="4876800" cy="487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515B6C-9CC1-4714-9994-A6FE34F31E2D}"/>
              </a:ext>
            </a:extLst>
          </p:cNvPr>
          <p:cNvSpPr txBox="1"/>
          <p:nvPr/>
        </p:nvSpPr>
        <p:spPr>
          <a:xfrm>
            <a:off x="1320800" y="2171700"/>
            <a:ext cx="5918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600" dirty="0">
                <a:latin typeface="Jokerman" panose="04090605060D06020702" pitchFamily="82" charset="0"/>
              </a:rPr>
              <a:t>Mancala</a:t>
            </a:r>
          </a:p>
          <a:p>
            <a:r>
              <a:rPr lang="en-MY" sz="2800" dirty="0">
                <a:latin typeface="Jokerman" panose="04090605060D06020702" pitchFamily="82" charset="0"/>
              </a:rPr>
              <a:t>G</a:t>
            </a:r>
            <a:r>
              <a:rPr lang="en-MY" altLang="zh-CN" sz="2800" dirty="0">
                <a:latin typeface="Jokerman" panose="04090605060D06020702" pitchFamily="82" charset="0"/>
              </a:rPr>
              <a:t>roup member :</a:t>
            </a:r>
          </a:p>
          <a:p>
            <a:r>
              <a:rPr lang="en-MY" sz="2800" dirty="0">
                <a:latin typeface="Jokerman" panose="04090605060D06020702" pitchFamily="82" charset="0"/>
              </a:rPr>
              <a:t>Kong Loke Yi      SWE1809653</a:t>
            </a:r>
          </a:p>
          <a:p>
            <a:r>
              <a:rPr lang="en-MY" sz="2800" dirty="0">
                <a:latin typeface="Jokerman" panose="04090605060D06020702" pitchFamily="82" charset="0"/>
              </a:rPr>
              <a:t>Sii Yew Hei           SWE1809657</a:t>
            </a:r>
          </a:p>
          <a:p>
            <a:r>
              <a:rPr lang="en-MY" sz="2800" dirty="0">
                <a:latin typeface="Jokerman" panose="04090605060D06020702" pitchFamily="82" charset="0"/>
              </a:rPr>
              <a:t>Tan Li Ying          SWE1809658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06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9121D3-C6A9-4B61-8758-864F8730AF7C}"/>
              </a:ext>
            </a:extLst>
          </p:cNvPr>
          <p:cNvSpPr txBox="1">
            <a:spLocks/>
          </p:cNvSpPr>
          <p:nvPr/>
        </p:nvSpPr>
        <p:spPr>
          <a:xfrm>
            <a:off x="838200" y="11508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5400" dirty="0">
                <a:latin typeface="Jokerman" panose="04090605060D06020702" pitchFamily="82" charset="0"/>
              </a:rPr>
              <a:t>AI Implementation: </a:t>
            </a:r>
            <a:endParaRPr lang="en-MY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AD832-C236-4142-9423-BC808CEDAE55}"/>
              </a:ext>
            </a:extLst>
          </p:cNvPr>
          <p:cNvSpPr txBox="1"/>
          <p:nvPr/>
        </p:nvSpPr>
        <p:spPr>
          <a:xfrm>
            <a:off x="1010744" y="3174582"/>
            <a:ext cx="319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latin typeface="Jokerman" panose="04090605060D06020702" pitchFamily="82" charset="0"/>
              </a:rPr>
              <a:t>Minimax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72086-C59D-4660-8253-ACAD9C2E987C}"/>
              </a:ext>
            </a:extLst>
          </p:cNvPr>
          <p:cNvSpPr/>
          <p:nvPr/>
        </p:nvSpPr>
        <p:spPr>
          <a:xfrm>
            <a:off x="2607316" y="4637379"/>
            <a:ext cx="3784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Jokerman" panose="04090605060D06020702" pitchFamily="82" charset="0"/>
              </a:rPr>
              <a:t>Alpha-Beta Pruning Minimax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EFC1C-060B-4A27-8307-25F7C90BFA06}"/>
              </a:ext>
            </a:extLst>
          </p:cNvPr>
          <p:cNvSpPr/>
          <p:nvPr/>
        </p:nvSpPr>
        <p:spPr>
          <a:xfrm>
            <a:off x="5247447" y="3079855"/>
            <a:ext cx="3853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Jokerman" panose="04090605060D06020702" pitchFamily="82" charset="0"/>
              </a:rPr>
              <a:t>Advanced Heuristic Minimax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90ECF-A40A-4C83-AC7B-D203895B3ED3}"/>
              </a:ext>
            </a:extLst>
          </p:cNvPr>
          <p:cNvSpPr/>
          <p:nvPr/>
        </p:nvSpPr>
        <p:spPr>
          <a:xfrm>
            <a:off x="7569018" y="4637379"/>
            <a:ext cx="3784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Jokerman" panose="04090605060D06020702" pitchFamily="82" charset="0"/>
              </a:rPr>
              <a:t>Monte Carlo Tree 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837D2C-DDA4-41CD-8C5B-8495D522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" t="10348" r="5976" b="9521"/>
          <a:stretch/>
        </p:blipFill>
        <p:spPr>
          <a:xfrm rot="469887" flipV="1">
            <a:off x="8336236" y="2275359"/>
            <a:ext cx="2250347" cy="2062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6B2CCF-9FF5-4F8A-83F8-F147199C82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" t="10348" r="5976" b="9521"/>
          <a:stretch/>
        </p:blipFill>
        <p:spPr>
          <a:xfrm rot="469887" flipV="1">
            <a:off x="6975310" y="2189636"/>
            <a:ext cx="907858" cy="832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B0937C-20F2-4E98-A7A2-359E9986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" t="10348" r="5976" b="9521"/>
          <a:stretch/>
        </p:blipFill>
        <p:spPr>
          <a:xfrm flipH="1" flipV="1">
            <a:off x="3618454" y="2097699"/>
            <a:ext cx="2121387" cy="2539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C84895-F1FE-4624-A76D-4E77665B88F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" t="10348" r="5976" b="9521"/>
          <a:stretch/>
        </p:blipFill>
        <p:spPr>
          <a:xfrm rot="469887" flipH="1" flipV="1">
            <a:off x="2659571" y="2307301"/>
            <a:ext cx="953143" cy="8322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BC5D4F-E66A-4357-8C21-29CF96060B7F}"/>
              </a:ext>
            </a:extLst>
          </p:cNvPr>
          <p:cNvSpPr/>
          <p:nvPr/>
        </p:nvSpPr>
        <p:spPr>
          <a:xfrm>
            <a:off x="2607315" y="4637379"/>
            <a:ext cx="3784782" cy="954107"/>
          </a:xfrm>
          <a:prstGeom prst="rect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latin typeface="Jokerman" panose="04090605060D06020702" pitchFamily="82" charset="0"/>
              </a:rPr>
              <a:t>Alpha-Beta Pruning Minimax</a:t>
            </a:r>
          </a:p>
        </p:txBody>
      </p:sp>
    </p:spTree>
    <p:extLst>
      <p:ext uri="{BB962C8B-B14F-4D97-AF65-F5344CB8AC3E}">
        <p14:creationId xmlns:p14="http://schemas.microsoft.com/office/powerpoint/2010/main" val="14363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3C0B8F-C53C-444B-929D-AE08F3FB38C0}"/>
              </a:ext>
            </a:extLst>
          </p:cNvPr>
          <p:cNvSpPr/>
          <p:nvPr/>
        </p:nvSpPr>
        <p:spPr>
          <a:xfrm>
            <a:off x="1094687" y="1739900"/>
            <a:ext cx="7706413" cy="101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4400" b="1" dirty="0">
                <a:latin typeface="Jokerman" panose="04090605060D0602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Method towards Mancala </a:t>
            </a:r>
            <a:endParaRPr lang="en-MY" sz="4000" dirty="0">
              <a:effectLst/>
              <a:latin typeface="Jokerman" panose="04090605060D0602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ECC85-BBBB-4DFA-9D47-A0CE4A3A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7336" y="2153017"/>
            <a:ext cx="5591264" cy="4185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373A35-36B6-4394-924B-6136367D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865" y="3775242"/>
            <a:ext cx="3289469" cy="240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BE8F7-6588-4676-AC1D-416158DD69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7365" y="3775242"/>
            <a:ext cx="3289469" cy="240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7DCBF-CCCC-49BA-B3DD-64C2F8F5E3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9865" y="3775242"/>
            <a:ext cx="3289469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3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83F7A-CD9A-4FAD-9BEC-27D10FC70BB6}"/>
              </a:ext>
            </a:extLst>
          </p:cNvPr>
          <p:cNvSpPr txBox="1"/>
          <p:nvPr/>
        </p:nvSpPr>
        <p:spPr>
          <a:xfrm>
            <a:off x="978568" y="449179"/>
            <a:ext cx="8085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000" dirty="0">
                <a:latin typeface="Jokerman" panose="04090605060D06020702" pitchFamily="82" charset="0"/>
              </a:rPr>
              <a:t>First player to win strategy</a:t>
            </a:r>
            <a:endParaRPr lang="en-GB" sz="4000" dirty="0">
              <a:latin typeface="Jokerman" panose="04090605060D06020702" pitchFamily="8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E48739-6B44-4469-A10D-362BD87EAA2B}"/>
              </a:ext>
            </a:extLst>
          </p:cNvPr>
          <p:cNvSpPr/>
          <p:nvPr/>
        </p:nvSpPr>
        <p:spPr>
          <a:xfrm>
            <a:off x="1389822" y="1401417"/>
            <a:ext cx="9412356" cy="3677479"/>
          </a:xfrm>
          <a:prstGeom prst="roundRect">
            <a:avLst/>
          </a:prstGeom>
          <a:solidFill>
            <a:srgbClr val="B4603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842F70-A225-4CAA-AC3B-7ECBDF305096}"/>
              </a:ext>
            </a:extLst>
          </p:cNvPr>
          <p:cNvSpPr/>
          <p:nvPr/>
        </p:nvSpPr>
        <p:spPr>
          <a:xfrm>
            <a:off x="1587646" y="2117035"/>
            <a:ext cx="1083365" cy="2246244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5C889D-6160-48DC-977D-449281D59383}"/>
              </a:ext>
            </a:extLst>
          </p:cNvPr>
          <p:cNvSpPr/>
          <p:nvPr/>
        </p:nvSpPr>
        <p:spPr>
          <a:xfrm>
            <a:off x="9419681" y="2117035"/>
            <a:ext cx="1083365" cy="2246244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33214D-10A9-4BE1-8F62-C94125818579}"/>
              </a:ext>
            </a:extLst>
          </p:cNvPr>
          <p:cNvSpPr/>
          <p:nvPr/>
        </p:nvSpPr>
        <p:spPr>
          <a:xfrm>
            <a:off x="2919489" y="2117035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7D505-6D0F-47F9-B7F7-8E02FE2224C1}"/>
              </a:ext>
            </a:extLst>
          </p:cNvPr>
          <p:cNvSpPr/>
          <p:nvPr/>
        </p:nvSpPr>
        <p:spPr>
          <a:xfrm>
            <a:off x="4014711" y="2117034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1E8BBA-8B8E-43E6-B519-392C447A78EB}"/>
              </a:ext>
            </a:extLst>
          </p:cNvPr>
          <p:cNvSpPr/>
          <p:nvPr/>
        </p:nvSpPr>
        <p:spPr>
          <a:xfrm>
            <a:off x="5038441" y="2117034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2A3CBA-280E-4717-8D08-688C8B9D0380}"/>
              </a:ext>
            </a:extLst>
          </p:cNvPr>
          <p:cNvSpPr/>
          <p:nvPr/>
        </p:nvSpPr>
        <p:spPr>
          <a:xfrm>
            <a:off x="6096000" y="211703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89DC77-09DF-40F6-B0C1-EB3ADB1A62FA}"/>
              </a:ext>
            </a:extLst>
          </p:cNvPr>
          <p:cNvSpPr/>
          <p:nvPr/>
        </p:nvSpPr>
        <p:spPr>
          <a:xfrm>
            <a:off x="7180323" y="211703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F73389-06D9-4CF0-9D3F-3740139557EE}"/>
              </a:ext>
            </a:extLst>
          </p:cNvPr>
          <p:cNvSpPr/>
          <p:nvPr/>
        </p:nvSpPr>
        <p:spPr>
          <a:xfrm>
            <a:off x="8335358" y="211703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E08DE6-1EFD-4100-A6CC-6E855D5CA917}"/>
              </a:ext>
            </a:extLst>
          </p:cNvPr>
          <p:cNvSpPr/>
          <p:nvPr/>
        </p:nvSpPr>
        <p:spPr>
          <a:xfrm>
            <a:off x="2929428" y="3369365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C653B5-5201-442D-A56B-93F0B7679986}"/>
              </a:ext>
            </a:extLst>
          </p:cNvPr>
          <p:cNvSpPr/>
          <p:nvPr/>
        </p:nvSpPr>
        <p:spPr>
          <a:xfrm>
            <a:off x="4024650" y="3369364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35E63E-8498-4CD7-8E0D-CEF58B9836DE}"/>
              </a:ext>
            </a:extLst>
          </p:cNvPr>
          <p:cNvSpPr/>
          <p:nvPr/>
        </p:nvSpPr>
        <p:spPr>
          <a:xfrm>
            <a:off x="5048380" y="3369364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6C9A3D-1E64-4434-B674-AFE2530540E7}"/>
              </a:ext>
            </a:extLst>
          </p:cNvPr>
          <p:cNvSpPr/>
          <p:nvPr/>
        </p:nvSpPr>
        <p:spPr>
          <a:xfrm>
            <a:off x="6105939" y="336936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756B10-A317-4FF7-AF95-D1B283C79402}"/>
              </a:ext>
            </a:extLst>
          </p:cNvPr>
          <p:cNvSpPr/>
          <p:nvPr/>
        </p:nvSpPr>
        <p:spPr>
          <a:xfrm>
            <a:off x="7190262" y="336936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2F7651-2DD1-4291-B2AE-B9B7AF644FC0}"/>
              </a:ext>
            </a:extLst>
          </p:cNvPr>
          <p:cNvSpPr/>
          <p:nvPr/>
        </p:nvSpPr>
        <p:spPr>
          <a:xfrm>
            <a:off x="8345297" y="3369363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BBDF7B-DC8F-4C55-AABF-7001A55A5332}"/>
              </a:ext>
            </a:extLst>
          </p:cNvPr>
          <p:cNvSpPr/>
          <p:nvPr/>
        </p:nvSpPr>
        <p:spPr>
          <a:xfrm flipH="1" flipV="1">
            <a:off x="3148480" y="223630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BDC1F5-C40D-4607-9B29-ED5B8A681F66}"/>
              </a:ext>
            </a:extLst>
          </p:cNvPr>
          <p:cNvSpPr/>
          <p:nvPr/>
        </p:nvSpPr>
        <p:spPr>
          <a:xfrm flipH="1" flipV="1">
            <a:off x="3377471" y="227605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5E3608-2683-4871-A111-82C8FC5F1675}"/>
              </a:ext>
            </a:extLst>
          </p:cNvPr>
          <p:cNvSpPr/>
          <p:nvPr/>
        </p:nvSpPr>
        <p:spPr>
          <a:xfrm flipH="1" flipV="1">
            <a:off x="3307115" y="250465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38F716-B907-4545-8ADA-922C656957B7}"/>
              </a:ext>
            </a:extLst>
          </p:cNvPr>
          <p:cNvSpPr/>
          <p:nvPr/>
        </p:nvSpPr>
        <p:spPr>
          <a:xfrm flipH="1" flipV="1">
            <a:off x="3067244" y="245496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132F08-8912-4EEE-9B78-B1CEDBCF66CC}"/>
              </a:ext>
            </a:extLst>
          </p:cNvPr>
          <p:cNvSpPr/>
          <p:nvPr/>
        </p:nvSpPr>
        <p:spPr>
          <a:xfrm flipH="1" flipV="1">
            <a:off x="4202407" y="224623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6737CB-BFFD-4EB0-8D4E-434ACA435606}"/>
              </a:ext>
            </a:extLst>
          </p:cNvPr>
          <p:cNvSpPr/>
          <p:nvPr/>
        </p:nvSpPr>
        <p:spPr>
          <a:xfrm flipH="1" flipV="1">
            <a:off x="4431398" y="228599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10EED1-302D-4AF2-AEB8-FC8E15583478}"/>
              </a:ext>
            </a:extLst>
          </p:cNvPr>
          <p:cNvSpPr/>
          <p:nvPr/>
        </p:nvSpPr>
        <p:spPr>
          <a:xfrm flipH="1" flipV="1">
            <a:off x="4361042" y="251459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5C364-9986-4A21-B8FC-E90B185027B4}"/>
              </a:ext>
            </a:extLst>
          </p:cNvPr>
          <p:cNvSpPr/>
          <p:nvPr/>
        </p:nvSpPr>
        <p:spPr>
          <a:xfrm flipH="1" flipV="1">
            <a:off x="4121171" y="246490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BD9FD6-4232-49FC-B880-CCEA0CDC4F29}"/>
              </a:ext>
            </a:extLst>
          </p:cNvPr>
          <p:cNvSpPr/>
          <p:nvPr/>
        </p:nvSpPr>
        <p:spPr>
          <a:xfrm flipH="1" flipV="1">
            <a:off x="5253844" y="227605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140E626-6BA2-476D-BB7D-86E99C3CB0E4}"/>
              </a:ext>
            </a:extLst>
          </p:cNvPr>
          <p:cNvSpPr/>
          <p:nvPr/>
        </p:nvSpPr>
        <p:spPr>
          <a:xfrm flipH="1" flipV="1">
            <a:off x="5482835" y="231581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7F6BB-24CD-4317-9AB1-DD4CF9B42A06}"/>
              </a:ext>
            </a:extLst>
          </p:cNvPr>
          <p:cNvSpPr/>
          <p:nvPr/>
        </p:nvSpPr>
        <p:spPr>
          <a:xfrm flipH="1" flipV="1">
            <a:off x="5412479" y="254441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E61D68-EECF-4353-9B67-F63707903228}"/>
              </a:ext>
            </a:extLst>
          </p:cNvPr>
          <p:cNvSpPr/>
          <p:nvPr/>
        </p:nvSpPr>
        <p:spPr>
          <a:xfrm flipH="1" flipV="1">
            <a:off x="5172608" y="249472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15A73EC-8194-4759-83A8-EC4A53ACE585}"/>
              </a:ext>
            </a:extLst>
          </p:cNvPr>
          <p:cNvSpPr/>
          <p:nvPr/>
        </p:nvSpPr>
        <p:spPr>
          <a:xfrm flipH="1" flipV="1">
            <a:off x="6319630" y="226612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3CC2D5-F83F-48D6-ADBF-8CBB42DA9050}"/>
              </a:ext>
            </a:extLst>
          </p:cNvPr>
          <p:cNvSpPr/>
          <p:nvPr/>
        </p:nvSpPr>
        <p:spPr>
          <a:xfrm flipH="1" flipV="1">
            <a:off x="6548621" y="230588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4DA31B-A88D-48FC-AAF9-06BA421FB931}"/>
              </a:ext>
            </a:extLst>
          </p:cNvPr>
          <p:cNvSpPr/>
          <p:nvPr/>
        </p:nvSpPr>
        <p:spPr>
          <a:xfrm flipH="1" flipV="1">
            <a:off x="6478265" y="253447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E7402D-372F-4310-8019-F17555CD9803}"/>
              </a:ext>
            </a:extLst>
          </p:cNvPr>
          <p:cNvSpPr/>
          <p:nvPr/>
        </p:nvSpPr>
        <p:spPr>
          <a:xfrm flipH="1" flipV="1">
            <a:off x="6238394" y="248478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F0E2B3-8EAC-444A-B69F-87DAAA3B1B2C}"/>
              </a:ext>
            </a:extLst>
          </p:cNvPr>
          <p:cNvSpPr/>
          <p:nvPr/>
        </p:nvSpPr>
        <p:spPr>
          <a:xfrm flipH="1" flipV="1">
            <a:off x="7346139" y="227605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BB34A4-56CC-4439-8FDC-37F3B1618EEE}"/>
              </a:ext>
            </a:extLst>
          </p:cNvPr>
          <p:cNvSpPr/>
          <p:nvPr/>
        </p:nvSpPr>
        <p:spPr>
          <a:xfrm flipH="1" flipV="1">
            <a:off x="7575130" y="231581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429BF0-28AD-4145-A980-BADA5F4D997E}"/>
              </a:ext>
            </a:extLst>
          </p:cNvPr>
          <p:cNvSpPr/>
          <p:nvPr/>
        </p:nvSpPr>
        <p:spPr>
          <a:xfrm flipH="1" flipV="1">
            <a:off x="7504774" y="254441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497756-9B28-461E-912F-DFFC73FA1BA6}"/>
              </a:ext>
            </a:extLst>
          </p:cNvPr>
          <p:cNvSpPr/>
          <p:nvPr/>
        </p:nvSpPr>
        <p:spPr>
          <a:xfrm flipH="1" flipV="1">
            <a:off x="7264903" y="249472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0710BF-B265-48A8-BD9B-CA1660981A22}"/>
              </a:ext>
            </a:extLst>
          </p:cNvPr>
          <p:cNvSpPr/>
          <p:nvPr/>
        </p:nvSpPr>
        <p:spPr>
          <a:xfrm flipH="1" flipV="1">
            <a:off x="8532891" y="227605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13DDF9-219A-452F-9619-A6EFB63EB64F}"/>
              </a:ext>
            </a:extLst>
          </p:cNvPr>
          <p:cNvSpPr/>
          <p:nvPr/>
        </p:nvSpPr>
        <p:spPr>
          <a:xfrm flipH="1" flipV="1">
            <a:off x="8761882" y="231581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04EB4DF-D84B-4843-85FF-E79BC9DE8746}"/>
              </a:ext>
            </a:extLst>
          </p:cNvPr>
          <p:cNvSpPr/>
          <p:nvPr/>
        </p:nvSpPr>
        <p:spPr>
          <a:xfrm flipH="1" flipV="1">
            <a:off x="8691526" y="254441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0E5947-12BE-47D3-AD32-03C91619B58E}"/>
              </a:ext>
            </a:extLst>
          </p:cNvPr>
          <p:cNvSpPr/>
          <p:nvPr/>
        </p:nvSpPr>
        <p:spPr>
          <a:xfrm flipH="1" flipV="1">
            <a:off x="8451655" y="249472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5655222-C62A-451E-8D9B-C8C00AA31041}"/>
              </a:ext>
            </a:extLst>
          </p:cNvPr>
          <p:cNvSpPr/>
          <p:nvPr/>
        </p:nvSpPr>
        <p:spPr>
          <a:xfrm flipH="1" flipV="1">
            <a:off x="8563489" y="350438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B7918C8-C20F-4833-9C57-0A831F71E853}"/>
              </a:ext>
            </a:extLst>
          </p:cNvPr>
          <p:cNvSpPr/>
          <p:nvPr/>
        </p:nvSpPr>
        <p:spPr>
          <a:xfrm flipH="1" flipV="1">
            <a:off x="8792480" y="354414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7B065C-9690-42CE-A34A-03BA9A1B4CB6}"/>
              </a:ext>
            </a:extLst>
          </p:cNvPr>
          <p:cNvSpPr/>
          <p:nvPr/>
        </p:nvSpPr>
        <p:spPr>
          <a:xfrm flipH="1" flipV="1">
            <a:off x="8722124" y="377274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6942CA-B8C1-46F4-AB12-F5A8CBE2153E}"/>
              </a:ext>
            </a:extLst>
          </p:cNvPr>
          <p:cNvSpPr/>
          <p:nvPr/>
        </p:nvSpPr>
        <p:spPr>
          <a:xfrm flipH="1" flipV="1">
            <a:off x="8482253" y="372305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549CC6-B775-4762-87F5-21361C86555B}"/>
              </a:ext>
            </a:extLst>
          </p:cNvPr>
          <p:cNvSpPr/>
          <p:nvPr/>
        </p:nvSpPr>
        <p:spPr>
          <a:xfrm flipH="1" flipV="1">
            <a:off x="7425248" y="351844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43BD5CE-3BBB-4540-96BD-0D7C21823C53}"/>
              </a:ext>
            </a:extLst>
          </p:cNvPr>
          <p:cNvSpPr/>
          <p:nvPr/>
        </p:nvSpPr>
        <p:spPr>
          <a:xfrm flipH="1" flipV="1">
            <a:off x="7654239" y="355820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0FE7ED-BEDA-4E15-A90B-1FC062724D1A}"/>
              </a:ext>
            </a:extLst>
          </p:cNvPr>
          <p:cNvSpPr/>
          <p:nvPr/>
        </p:nvSpPr>
        <p:spPr>
          <a:xfrm flipH="1" flipV="1">
            <a:off x="7583883" y="378680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8AF7FC0-539A-487A-9DD5-661D4DB3F038}"/>
              </a:ext>
            </a:extLst>
          </p:cNvPr>
          <p:cNvSpPr/>
          <p:nvPr/>
        </p:nvSpPr>
        <p:spPr>
          <a:xfrm flipH="1" flipV="1">
            <a:off x="7344012" y="373711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A67E78B-A1AF-494E-BA5B-FDB607DA062B}"/>
              </a:ext>
            </a:extLst>
          </p:cNvPr>
          <p:cNvSpPr/>
          <p:nvPr/>
        </p:nvSpPr>
        <p:spPr>
          <a:xfrm flipH="1" flipV="1">
            <a:off x="6343115" y="34944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D5A1860-0385-41B1-A258-C2DC6A6F7966}"/>
              </a:ext>
            </a:extLst>
          </p:cNvPr>
          <p:cNvSpPr/>
          <p:nvPr/>
        </p:nvSpPr>
        <p:spPr>
          <a:xfrm flipH="1" flipV="1">
            <a:off x="6572106" y="353421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CBD7E9-74CD-4C1E-940F-F3CC65E990C5}"/>
              </a:ext>
            </a:extLst>
          </p:cNvPr>
          <p:cNvSpPr/>
          <p:nvPr/>
        </p:nvSpPr>
        <p:spPr>
          <a:xfrm flipH="1" flipV="1">
            <a:off x="6501750" y="376280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C03CFC-F1A7-4508-8773-8D20F6DCF4CF}"/>
              </a:ext>
            </a:extLst>
          </p:cNvPr>
          <p:cNvSpPr/>
          <p:nvPr/>
        </p:nvSpPr>
        <p:spPr>
          <a:xfrm flipH="1" flipV="1">
            <a:off x="6261879" y="371311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FA48C3-AA4D-451D-8060-614CB1ED5F85}"/>
              </a:ext>
            </a:extLst>
          </p:cNvPr>
          <p:cNvSpPr/>
          <p:nvPr/>
        </p:nvSpPr>
        <p:spPr>
          <a:xfrm flipH="1" flipV="1">
            <a:off x="5240799" y="34944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829A778-828B-4524-A5BA-927E8535D8F0}"/>
              </a:ext>
            </a:extLst>
          </p:cNvPr>
          <p:cNvSpPr/>
          <p:nvPr/>
        </p:nvSpPr>
        <p:spPr>
          <a:xfrm flipH="1" flipV="1">
            <a:off x="5469790" y="353421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4E145F2-5296-4740-9526-C4A687AD46C1}"/>
              </a:ext>
            </a:extLst>
          </p:cNvPr>
          <p:cNvSpPr/>
          <p:nvPr/>
        </p:nvSpPr>
        <p:spPr>
          <a:xfrm flipH="1" flipV="1">
            <a:off x="5399434" y="376280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9C5775-3D05-455B-B512-F7BE1C2D5703}"/>
              </a:ext>
            </a:extLst>
          </p:cNvPr>
          <p:cNvSpPr/>
          <p:nvPr/>
        </p:nvSpPr>
        <p:spPr>
          <a:xfrm flipH="1" flipV="1">
            <a:off x="5159563" y="371311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58A209C-E709-4E69-8BAA-E99B7DBD6070}"/>
              </a:ext>
            </a:extLst>
          </p:cNvPr>
          <p:cNvSpPr/>
          <p:nvPr/>
        </p:nvSpPr>
        <p:spPr>
          <a:xfrm flipH="1" flipV="1">
            <a:off x="4239174" y="34944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E9568F7-6B2E-4A50-AEBE-0C9D97714494}"/>
              </a:ext>
            </a:extLst>
          </p:cNvPr>
          <p:cNvSpPr/>
          <p:nvPr/>
        </p:nvSpPr>
        <p:spPr>
          <a:xfrm flipH="1" flipV="1">
            <a:off x="4468165" y="353421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BF0061-2E7E-4A75-A814-8A65581AC335}"/>
              </a:ext>
            </a:extLst>
          </p:cNvPr>
          <p:cNvSpPr/>
          <p:nvPr/>
        </p:nvSpPr>
        <p:spPr>
          <a:xfrm flipH="1" flipV="1">
            <a:off x="4397809" y="376280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48AE0A7-5943-4E0B-BE0D-0D4F9F6CBC6B}"/>
              </a:ext>
            </a:extLst>
          </p:cNvPr>
          <p:cNvSpPr/>
          <p:nvPr/>
        </p:nvSpPr>
        <p:spPr>
          <a:xfrm flipH="1" flipV="1">
            <a:off x="4157938" y="371311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DF8AC50-D391-44C1-91C5-F2DDED11C401}"/>
              </a:ext>
            </a:extLst>
          </p:cNvPr>
          <p:cNvSpPr/>
          <p:nvPr/>
        </p:nvSpPr>
        <p:spPr>
          <a:xfrm flipH="1" flipV="1">
            <a:off x="3145099" y="354414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E5C2D46-B204-4705-893B-74F57E5DE67E}"/>
              </a:ext>
            </a:extLst>
          </p:cNvPr>
          <p:cNvSpPr/>
          <p:nvPr/>
        </p:nvSpPr>
        <p:spPr>
          <a:xfrm flipH="1" flipV="1">
            <a:off x="3374090" y="358390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586264E-83F1-4AB6-B334-1483642938E5}"/>
              </a:ext>
            </a:extLst>
          </p:cNvPr>
          <p:cNvSpPr/>
          <p:nvPr/>
        </p:nvSpPr>
        <p:spPr>
          <a:xfrm flipH="1" flipV="1">
            <a:off x="3303734" y="381250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AE8311-918A-455B-B9DD-2181DABFF5B0}"/>
              </a:ext>
            </a:extLst>
          </p:cNvPr>
          <p:cNvSpPr/>
          <p:nvPr/>
        </p:nvSpPr>
        <p:spPr>
          <a:xfrm flipH="1" flipV="1">
            <a:off x="3063863" y="376281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CE2431-8920-42AD-BAD3-0CABCFC1CBC6}"/>
              </a:ext>
            </a:extLst>
          </p:cNvPr>
          <p:cNvSpPr txBox="1"/>
          <p:nvPr/>
        </p:nvSpPr>
        <p:spPr>
          <a:xfrm>
            <a:off x="3877917" y="5317435"/>
            <a:ext cx="4436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First move: Choose the 3</a:t>
            </a:r>
            <a:r>
              <a:rPr lang="en-US" sz="2400" baseline="30000" dirty="0">
                <a:latin typeface="Bahnschrift SemiBold SemiConden" panose="020B0502040204020203" pitchFamily="34" charset="0"/>
              </a:rPr>
              <a:t>rd</a:t>
            </a:r>
            <a:r>
              <a:rPr lang="en-US" sz="2400" dirty="0">
                <a:latin typeface="Bahnschrift SemiBold SemiConden" panose="020B0502040204020203" pitchFamily="34" charset="0"/>
              </a:rPr>
              <a:t>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The last stone land at own house, so can play one more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5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6 L -0.10247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16198 -0.01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25716 0.0189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65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36432 0.040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16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BDE9F4-CD03-4BCE-B041-227D4719DC42}"/>
              </a:ext>
            </a:extLst>
          </p:cNvPr>
          <p:cNvSpPr/>
          <p:nvPr/>
        </p:nvSpPr>
        <p:spPr>
          <a:xfrm>
            <a:off x="1499153" y="665921"/>
            <a:ext cx="9412356" cy="3677479"/>
          </a:xfrm>
          <a:prstGeom prst="roundRect">
            <a:avLst/>
          </a:prstGeom>
          <a:solidFill>
            <a:srgbClr val="B4603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F33979-E8F8-4FF4-BD2A-30961185A5D5}"/>
              </a:ext>
            </a:extLst>
          </p:cNvPr>
          <p:cNvSpPr/>
          <p:nvPr/>
        </p:nvSpPr>
        <p:spPr>
          <a:xfrm>
            <a:off x="1696977" y="1381539"/>
            <a:ext cx="1083365" cy="2246244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74E88C-D4C9-42DA-8E4B-9E7144733DEA}"/>
              </a:ext>
            </a:extLst>
          </p:cNvPr>
          <p:cNvSpPr/>
          <p:nvPr/>
        </p:nvSpPr>
        <p:spPr>
          <a:xfrm>
            <a:off x="9529012" y="1381539"/>
            <a:ext cx="1083365" cy="2246244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EBCEF0-86EF-46B8-AAAB-FE86DB8E8109}"/>
              </a:ext>
            </a:extLst>
          </p:cNvPr>
          <p:cNvSpPr/>
          <p:nvPr/>
        </p:nvSpPr>
        <p:spPr>
          <a:xfrm>
            <a:off x="3028820" y="1381539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726040-F33D-42AF-B489-E97D59C17E10}"/>
              </a:ext>
            </a:extLst>
          </p:cNvPr>
          <p:cNvSpPr/>
          <p:nvPr/>
        </p:nvSpPr>
        <p:spPr>
          <a:xfrm>
            <a:off x="4124042" y="1381538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57D6E0-1650-41F8-9DF6-32A6AC4468E9}"/>
              </a:ext>
            </a:extLst>
          </p:cNvPr>
          <p:cNvSpPr/>
          <p:nvPr/>
        </p:nvSpPr>
        <p:spPr>
          <a:xfrm>
            <a:off x="5147772" y="1381538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C89333-BB94-4789-8D0E-6642BDFC40EA}"/>
              </a:ext>
            </a:extLst>
          </p:cNvPr>
          <p:cNvSpPr/>
          <p:nvPr/>
        </p:nvSpPr>
        <p:spPr>
          <a:xfrm>
            <a:off x="6205331" y="138153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4F1C79-86B4-44FA-8E3E-4929FE7C6289}"/>
              </a:ext>
            </a:extLst>
          </p:cNvPr>
          <p:cNvSpPr/>
          <p:nvPr/>
        </p:nvSpPr>
        <p:spPr>
          <a:xfrm>
            <a:off x="7289654" y="138153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CACD2E-2489-42D6-A79A-B9483112A640}"/>
              </a:ext>
            </a:extLst>
          </p:cNvPr>
          <p:cNvSpPr/>
          <p:nvPr/>
        </p:nvSpPr>
        <p:spPr>
          <a:xfrm>
            <a:off x="8444689" y="138153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516D9-5BC5-42BA-9200-AF67442A5806}"/>
              </a:ext>
            </a:extLst>
          </p:cNvPr>
          <p:cNvSpPr/>
          <p:nvPr/>
        </p:nvSpPr>
        <p:spPr>
          <a:xfrm>
            <a:off x="3038759" y="2633869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D8C824-0337-4D26-94B3-AE7C6FC22D3C}"/>
              </a:ext>
            </a:extLst>
          </p:cNvPr>
          <p:cNvSpPr/>
          <p:nvPr/>
        </p:nvSpPr>
        <p:spPr>
          <a:xfrm>
            <a:off x="4133981" y="2633868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3E72DE-7A3E-4460-B484-694BE60096FD}"/>
              </a:ext>
            </a:extLst>
          </p:cNvPr>
          <p:cNvSpPr/>
          <p:nvPr/>
        </p:nvSpPr>
        <p:spPr>
          <a:xfrm>
            <a:off x="5157711" y="2633868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F9F2E4-E7CA-4291-AFBE-EAD07C64C376}"/>
              </a:ext>
            </a:extLst>
          </p:cNvPr>
          <p:cNvSpPr/>
          <p:nvPr/>
        </p:nvSpPr>
        <p:spPr>
          <a:xfrm>
            <a:off x="6215270" y="263386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C443A2-0717-44C0-A6E9-D97D5B3BEEB1}"/>
              </a:ext>
            </a:extLst>
          </p:cNvPr>
          <p:cNvSpPr/>
          <p:nvPr/>
        </p:nvSpPr>
        <p:spPr>
          <a:xfrm>
            <a:off x="7299593" y="263386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53FEC9-E4D0-4549-A95E-0568C6A84DB1}"/>
              </a:ext>
            </a:extLst>
          </p:cNvPr>
          <p:cNvSpPr/>
          <p:nvPr/>
        </p:nvSpPr>
        <p:spPr>
          <a:xfrm>
            <a:off x="8454628" y="2633867"/>
            <a:ext cx="775252" cy="795131"/>
          </a:xfrm>
          <a:prstGeom prst="ellipse">
            <a:avLst/>
          </a:prstGeom>
          <a:solidFill>
            <a:srgbClr val="723D2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9F3960-9981-4F55-ABC1-8539D32A5733}"/>
              </a:ext>
            </a:extLst>
          </p:cNvPr>
          <p:cNvSpPr/>
          <p:nvPr/>
        </p:nvSpPr>
        <p:spPr>
          <a:xfrm flipH="1" flipV="1">
            <a:off x="3257811" y="150080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C463DE-8B8E-4401-A74B-3192A54FAEC7}"/>
              </a:ext>
            </a:extLst>
          </p:cNvPr>
          <p:cNvSpPr/>
          <p:nvPr/>
        </p:nvSpPr>
        <p:spPr>
          <a:xfrm flipH="1" flipV="1">
            <a:off x="3486802" y="154056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EDBB1C-EC4E-4FF1-8515-43A064A8AACC}"/>
              </a:ext>
            </a:extLst>
          </p:cNvPr>
          <p:cNvSpPr/>
          <p:nvPr/>
        </p:nvSpPr>
        <p:spPr>
          <a:xfrm flipH="1" flipV="1">
            <a:off x="3416446" y="176916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CE29DF-62A4-4DCE-AC8B-D5EBCCFDCE3B}"/>
              </a:ext>
            </a:extLst>
          </p:cNvPr>
          <p:cNvSpPr/>
          <p:nvPr/>
        </p:nvSpPr>
        <p:spPr>
          <a:xfrm flipH="1" flipV="1">
            <a:off x="3176575" y="171946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1021D2-D3A3-44BE-AADE-27DBBAF0A0CC}"/>
              </a:ext>
            </a:extLst>
          </p:cNvPr>
          <p:cNvSpPr/>
          <p:nvPr/>
        </p:nvSpPr>
        <p:spPr>
          <a:xfrm flipH="1" flipV="1">
            <a:off x="4311738" y="151074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029C61-6AF8-46E6-BEA1-A3658F7EF415}"/>
              </a:ext>
            </a:extLst>
          </p:cNvPr>
          <p:cNvSpPr/>
          <p:nvPr/>
        </p:nvSpPr>
        <p:spPr>
          <a:xfrm flipH="1" flipV="1">
            <a:off x="4540729" y="155049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F1F9BA-6ECC-47BD-9635-08037D5FB3E8}"/>
              </a:ext>
            </a:extLst>
          </p:cNvPr>
          <p:cNvSpPr/>
          <p:nvPr/>
        </p:nvSpPr>
        <p:spPr>
          <a:xfrm flipH="1" flipV="1">
            <a:off x="4470373" y="177909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DCE3AA-E86F-40CD-AB17-3D03F6F2201F}"/>
              </a:ext>
            </a:extLst>
          </p:cNvPr>
          <p:cNvSpPr/>
          <p:nvPr/>
        </p:nvSpPr>
        <p:spPr>
          <a:xfrm flipH="1" flipV="1">
            <a:off x="4230502" y="172940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B5AAEC-D72F-4318-981E-53B6674E1F64}"/>
              </a:ext>
            </a:extLst>
          </p:cNvPr>
          <p:cNvSpPr/>
          <p:nvPr/>
        </p:nvSpPr>
        <p:spPr>
          <a:xfrm flipH="1" flipV="1">
            <a:off x="5363175" y="154056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B858C9-409E-4222-8536-BD2D0424DA16}"/>
              </a:ext>
            </a:extLst>
          </p:cNvPr>
          <p:cNvSpPr/>
          <p:nvPr/>
        </p:nvSpPr>
        <p:spPr>
          <a:xfrm flipH="1" flipV="1">
            <a:off x="5592166" y="158032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A72B49-5990-46E0-AAD8-D58F670B3134}"/>
              </a:ext>
            </a:extLst>
          </p:cNvPr>
          <p:cNvSpPr/>
          <p:nvPr/>
        </p:nvSpPr>
        <p:spPr>
          <a:xfrm flipH="1" flipV="1">
            <a:off x="5521810" y="180891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436E74-EBCC-4283-BD0B-077DEE172DA0}"/>
              </a:ext>
            </a:extLst>
          </p:cNvPr>
          <p:cNvSpPr/>
          <p:nvPr/>
        </p:nvSpPr>
        <p:spPr>
          <a:xfrm flipH="1" flipV="1">
            <a:off x="5281939" y="175922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21424D-1FEF-4904-9955-6C9F24B6F17B}"/>
              </a:ext>
            </a:extLst>
          </p:cNvPr>
          <p:cNvSpPr/>
          <p:nvPr/>
        </p:nvSpPr>
        <p:spPr>
          <a:xfrm flipH="1" flipV="1">
            <a:off x="5483412" y="165983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75FB1E-A43F-4AA6-8EA0-842665E7AC39}"/>
              </a:ext>
            </a:extLst>
          </p:cNvPr>
          <p:cNvSpPr/>
          <p:nvPr/>
        </p:nvSpPr>
        <p:spPr>
          <a:xfrm flipH="1" flipV="1">
            <a:off x="4689184" y="173437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3B6499E-273B-4017-BE3B-8A3D27634618}"/>
              </a:ext>
            </a:extLst>
          </p:cNvPr>
          <p:cNvSpPr/>
          <p:nvPr/>
        </p:nvSpPr>
        <p:spPr>
          <a:xfrm flipH="1" flipV="1">
            <a:off x="2197571" y="206733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6E3095F-E38C-4FF2-B758-4EEA9FCFD46F}"/>
              </a:ext>
            </a:extLst>
          </p:cNvPr>
          <p:cNvSpPr/>
          <p:nvPr/>
        </p:nvSpPr>
        <p:spPr>
          <a:xfrm flipH="1" flipV="1">
            <a:off x="3277244" y="19182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ACECE2-1F76-4B48-84C9-6A4560FD27E6}"/>
              </a:ext>
            </a:extLst>
          </p:cNvPr>
          <p:cNvSpPr/>
          <p:nvPr/>
        </p:nvSpPr>
        <p:spPr>
          <a:xfrm flipH="1" flipV="1">
            <a:off x="7455470" y="154056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EBD5F6-E950-4089-97B4-4B3D84C9C1EA}"/>
              </a:ext>
            </a:extLst>
          </p:cNvPr>
          <p:cNvSpPr/>
          <p:nvPr/>
        </p:nvSpPr>
        <p:spPr>
          <a:xfrm flipH="1" flipV="1">
            <a:off x="7684461" y="158032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47C712-2ED4-424F-912C-ED29F3A1FC63}"/>
              </a:ext>
            </a:extLst>
          </p:cNvPr>
          <p:cNvSpPr/>
          <p:nvPr/>
        </p:nvSpPr>
        <p:spPr>
          <a:xfrm flipH="1" flipV="1">
            <a:off x="7614105" y="180891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1E0B9D-7BB4-4203-A78C-CC7B0D81C6F1}"/>
              </a:ext>
            </a:extLst>
          </p:cNvPr>
          <p:cNvSpPr/>
          <p:nvPr/>
        </p:nvSpPr>
        <p:spPr>
          <a:xfrm flipH="1" flipV="1">
            <a:off x="7374234" y="175922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8D8557-6186-428C-9F11-355851F20534}"/>
              </a:ext>
            </a:extLst>
          </p:cNvPr>
          <p:cNvSpPr/>
          <p:nvPr/>
        </p:nvSpPr>
        <p:spPr>
          <a:xfrm flipH="1" flipV="1">
            <a:off x="8642222" y="1540563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9A719D-5FDF-46D1-B8FB-C466E5D45DAC}"/>
              </a:ext>
            </a:extLst>
          </p:cNvPr>
          <p:cNvSpPr/>
          <p:nvPr/>
        </p:nvSpPr>
        <p:spPr>
          <a:xfrm flipH="1" flipV="1">
            <a:off x="8871213" y="158032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A2F57F5-9E28-4CF9-A758-95C13EF1AA66}"/>
              </a:ext>
            </a:extLst>
          </p:cNvPr>
          <p:cNvSpPr/>
          <p:nvPr/>
        </p:nvSpPr>
        <p:spPr>
          <a:xfrm flipH="1" flipV="1">
            <a:off x="8800857" y="1808919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930031-2E9A-481A-8D84-39408145A5E8}"/>
              </a:ext>
            </a:extLst>
          </p:cNvPr>
          <p:cNvSpPr/>
          <p:nvPr/>
        </p:nvSpPr>
        <p:spPr>
          <a:xfrm flipH="1" flipV="1">
            <a:off x="8560986" y="175922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6A3ED2-F8E5-4591-AACE-F2B6504452F7}"/>
              </a:ext>
            </a:extLst>
          </p:cNvPr>
          <p:cNvSpPr/>
          <p:nvPr/>
        </p:nvSpPr>
        <p:spPr>
          <a:xfrm flipH="1" flipV="1">
            <a:off x="8672820" y="2768892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DE272B-E0C9-4BF8-A895-D1CE83EE3BD3}"/>
              </a:ext>
            </a:extLst>
          </p:cNvPr>
          <p:cNvSpPr/>
          <p:nvPr/>
        </p:nvSpPr>
        <p:spPr>
          <a:xfrm flipH="1" flipV="1">
            <a:off x="8901811" y="28086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209DA7A-C78D-4A1F-B5D7-387491616BAB}"/>
              </a:ext>
            </a:extLst>
          </p:cNvPr>
          <p:cNvSpPr/>
          <p:nvPr/>
        </p:nvSpPr>
        <p:spPr>
          <a:xfrm flipH="1" flipV="1">
            <a:off x="8831455" y="3037248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D1C1C13-A4F4-42AD-9A31-C49D4DD40006}"/>
              </a:ext>
            </a:extLst>
          </p:cNvPr>
          <p:cNvSpPr/>
          <p:nvPr/>
        </p:nvSpPr>
        <p:spPr>
          <a:xfrm flipH="1" flipV="1">
            <a:off x="8591584" y="298755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DFEED5C-7FAF-44AA-8CBB-34BBA889D6B6}"/>
              </a:ext>
            </a:extLst>
          </p:cNvPr>
          <p:cNvSpPr/>
          <p:nvPr/>
        </p:nvSpPr>
        <p:spPr>
          <a:xfrm flipH="1" flipV="1">
            <a:off x="7534579" y="27829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F1087C0-C5B9-4684-9E80-1B119C8C6B5E}"/>
              </a:ext>
            </a:extLst>
          </p:cNvPr>
          <p:cNvSpPr/>
          <p:nvPr/>
        </p:nvSpPr>
        <p:spPr>
          <a:xfrm flipH="1" flipV="1">
            <a:off x="7763570" y="282271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9F5C42-06B7-4576-B9AB-1551EE301C1B}"/>
              </a:ext>
            </a:extLst>
          </p:cNvPr>
          <p:cNvSpPr/>
          <p:nvPr/>
        </p:nvSpPr>
        <p:spPr>
          <a:xfrm flipH="1" flipV="1">
            <a:off x="7693214" y="305130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BA1AA52-D71F-4639-98D0-7ED48DDD51D1}"/>
              </a:ext>
            </a:extLst>
          </p:cNvPr>
          <p:cNvSpPr/>
          <p:nvPr/>
        </p:nvSpPr>
        <p:spPr>
          <a:xfrm flipH="1" flipV="1">
            <a:off x="7453343" y="300161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5000D29-632A-41B1-9AD6-CE14043719F3}"/>
              </a:ext>
            </a:extLst>
          </p:cNvPr>
          <p:cNvSpPr/>
          <p:nvPr/>
        </p:nvSpPr>
        <p:spPr>
          <a:xfrm flipH="1" flipV="1">
            <a:off x="6452446" y="275895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AA14E6-F0F7-4AFA-9DEC-F4B8CD6FA9A8}"/>
              </a:ext>
            </a:extLst>
          </p:cNvPr>
          <p:cNvSpPr/>
          <p:nvPr/>
        </p:nvSpPr>
        <p:spPr>
          <a:xfrm flipH="1" flipV="1">
            <a:off x="6681437" y="279871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909CF05-C1F0-4EF2-A3C9-E0567DD0C604}"/>
              </a:ext>
            </a:extLst>
          </p:cNvPr>
          <p:cNvSpPr/>
          <p:nvPr/>
        </p:nvSpPr>
        <p:spPr>
          <a:xfrm flipH="1" flipV="1">
            <a:off x="6611081" y="302731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61A85B-893C-4CE8-91CD-453BA4F148CE}"/>
              </a:ext>
            </a:extLst>
          </p:cNvPr>
          <p:cNvSpPr/>
          <p:nvPr/>
        </p:nvSpPr>
        <p:spPr>
          <a:xfrm flipH="1" flipV="1">
            <a:off x="6371210" y="297762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FE7D17-CE9A-4FBB-B8D0-7162DBE6A592}"/>
              </a:ext>
            </a:extLst>
          </p:cNvPr>
          <p:cNvSpPr/>
          <p:nvPr/>
        </p:nvSpPr>
        <p:spPr>
          <a:xfrm flipH="1" flipV="1">
            <a:off x="5350130" y="275895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EABBD5-C93E-40B1-9DC4-C7C172D3BE53}"/>
              </a:ext>
            </a:extLst>
          </p:cNvPr>
          <p:cNvSpPr/>
          <p:nvPr/>
        </p:nvSpPr>
        <p:spPr>
          <a:xfrm flipH="1" flipV="1">
            <a:off x="5579121" y="279871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ABB35EC-8A20-436F-AFBE-76B606EBE941}"/>
              </a:ext>
            </a:extLst>
          </p:cNvPr>
          <p:cNvSpPr/>
          <p:nvPr/>
        </p:nvSpPr>
        <p:spPr>
          <a:xfrm flipH="1" flipV="1">
            <a:off x="5508765" y="302731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F9A5EAE-F42D-4B41-A556-465908A4A1D1}"/>
              </a:ext>
            </a:extLst>
          </p:cNvPr>
          <p:cNvSpPr/>
          <p:nvPr/>
        </p:nvSpPr>
        <p:spPr>
          <a:xfrm flipH="1" flipV="1">
            <a:off x="5268894" y="297762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4D388A5-F717-4B1E-B29D-E1703078C0E7}"/>
              </a:ext>
            </a:extLst>
          </p:cNvPr>
          <p:cNvSpPr/>
          <p:nvPr/>
        </p:nvSpPr>
        <p:spPr>
          <a:xfrm flipH="1" flipV="1">
            <a:off x="4348505" y="2758955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5EA1C2-F377-4EEE-973D-F1374AB6E196}"/>
              </a:ext>
            </a:extLst>
          </p:cNvPr>
          <p:cNvSpPr/>
          <p:nvPr/>
        </p:nvSpPr>
        <p:spPr>
          <a:xfrm flipH="1" flipV="1">
            <a:off x="4577496" y="2798714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B772744-FD54-47BB-8CDE-05608D053122}"/>
              </a:ext>
            </a:extLst>
          </p:cNvPr>
          <p:cNvSpPr/>
          <p:nvPr/>
        </p:nvSpPr>
        <p:spPr>
          <a:xfrm flipH="1" flipV="1">
            <a:off x="4507140" y="302731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E76733-3465-4CD0-9751-30BF3A0B968C}"/>
              </a:ext>
            </a:extLst>
          </p:cNvPr>
          <p:cNvSpPr/>
          <p:nvPr/>
        </p:nvSpPr>
        <p:spPr>
          <a:xfrm flipH="1" flipV="1">
            <a:off x="4267269" y="297762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60F0A2-01CD-4F34-A04E-F65670EFCD45}"/>
              </a:ext>
            </a:extLst>
          </p:cNvPr>
          <p:cNvSpPr/>
          <p:nvPr/>
        </p:nvSpPr>
        <p:spPr>
          <a:xfrm flipH="1" flipV="1">
            <a:off x="3254430" y="2808651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956BFBA-5850-4C00-BE47-1ED4BD160180}"/>
              </a:ext>
            </a:extLst>
          </p:cNvPr>
          <p:cNvSpPr/>
          <p:nvPr/>
        </p:nvSpPr>
        <p:spPr>
          <a:xfrm flipH="1" flipV="1">
            <a:off x="3483421" y="2848410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A0E61E4-8F8D-4A4A-B2A5-1E3E3E004B73}"/>
              </a:ext>
            </a:extLst>
          </p:cNvPr>
          <p:cNvSpPr/>
          <p:nvPr/>
        </p:nvSpPr>
        <p:spPr>
          <a:xfrm flipH="1" flipV="1">
            <a:off x="3413065" y="3077007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DE67418-CDAF-462C-8285-02C8B16FE411}"/>
              </a:ext>
            </a:extLst>
          </p:cNvPr>
          <p:cNvSpPr/>
          <p:nvPr/>
        </p:nvSpPr>
        <p:spPr>
          <a:xfrm flipH="1" flipV="1">
            <a:off x="3173194" y="3027316"/>
            <a:ext cx="198393" cy="2186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104F6-30EE-4EF4-8968-CD91C8B7951D}"/>
              </a:ext>
            </a:extLst>
          </p:cNvPr>
          <p:cNvSpPr txBox="1"/>
          <p:nvPr/>
        </p:nvSpPr>
        <p:spPr>
          <a:xfrm>
            <a:off x="3008593" y="4689571"/>
            <a:ext cx="6393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Second move: choose the hole closest to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 SemiConden" panose="020B0502040204020203" pitchFamily="34" charset="0"/>
              </a:rPr>
              <a:t>The last stone drops at opponent 3</a:t>
            </a:r>
            <a:r>
              <a:rPr lang="en-US" sz="2400" baseline="30000" dirty="0">
                <a:latin typeface="Bahnschrift SemiBold SemiConden" panose="020B0502040204020203" pitchFamily="34" charset="0"/>
              </a:rPr>
              <a:t>rd</a:t>
            </a:r>
            <a:r>
              <a:rPr lang="en-US" sz="2400" dirty="0">
                <a:latin typeface="Bahnschrift SemiBold SemiConden" panose="020B0502040204020203" pitchFamily="34" charset="0"/>
              </a:rPr>
              <a:t> hole, so the opponent cannot get the one more turn in his first move</a:t>
            </a:r>
            <a:endParaRPr lang="en-GB" sz="2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9505 0.0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0911 0.213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08881 0.1849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59259E-6 L 0.16211 0.2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22943 0.181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71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255D-9F11-403B-8E8F-FBA1D0E7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Jokerman" panose="04090605060D06020702" pitchFamily="82" charset="0"/>
              </a:rPr>
              <a:t>Alpha- beta pruning </a:t>
            </a:r>
            <a:endParaRPr lang="en-GB" sz="4000" dirty="0">
              <a:latin typeface="Jokerman" panose="04090605060D06020702" pitchFamily="8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284B9D-7C69-40F3-80D1-8B97ACD9F60E}"/>
              </a:ext>
            </a:extLst>
          </p:cNvPr>
          <p:cNvSpPr/>
          <p:nvPr/>
        </p:nvSpPr>
        <p:spPr>
          <a:xfrm>
            <a:off x="5387009" y="1325563"/>
            <a:ext cx="616226" cy="536713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A6921E-0DD2-447C-B36F-2BD7E4385C7C}"/>
              </a:ext>
            </a:extLst>
          </p:cNvPr>
          <p:cNvCxnSpPr>
            <a:cxnSpLocks/>
          </p:cNvCxnSpPr>
          <p:nvPr/>
        </p:nvCxnSpPr>
        <p:spPr>
          <a:xfrm flipH="1">
            <a:off x="3583324" y="2935205"/>
            <a:ext cx="646170" cy="144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6E4D7-04F7-44C0-9185-4CA755BE21E7}"/>
              </a:ext>
            </a:extLst>
          </p:cNvPr>
          <p:cNvCxnSpPr>
            <a:cxnSpLocks/>
          </p:cNvCxnSpPr>
          <p:nvPr/>
        </p:nvCxnSpPr>
        <p:spPr>
          <a:xfrm flipH="1">
            <a:off x="4882389" y="1862276"/>
            <a:ext cx="405020" cy="587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A178B0-5958-42B0-A17C-32B75BAB6D84}"/>
              </a:ext>
            </a:extLst>
          </p:cNvPr>
          <p:cNvCxnSpPr>
            <a:cxnSpLocks/>
          </p:cNvCxnSpPr>
          <p:nvPr/>
        </p:nvCxnSpPr>
        <p:spPr>
          <a:xfrm flipH="1">
            <a:off x="5455338" y="1939632"/>
            <a:ext cx="119686" cy="587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FA8C2-50DB-40E4-B70C-B09F3AA44D56}"/>
              </a:ext>
            </a:extLst>
          </p:cNvPr>
          <p:cNvCxnSpPr>
            <a:cxnSpLocks/>
          </p:cNvCxnSpPr>
          <p:nvPr/>
        </p:nvCxnSpPr>
        <p:spPr>
          <a:xfrm>
            <a:off x="5884794" y="1939631"/>
            <a:ext cx="266699" cy="587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88C21E-DE5D-4390-8CAD-9B294AE86CE5}"/>
              </a:ext>
            </a:extLst>
          </p:cNvPr>
          <p:cNvCxnSpPr>
            <a:cxnSpLocks/>
          </p:cNvCxnSpPr>
          <p:nvPr/>
        </p:nvCxnSpPr>
        <p:spPr>
          <a:xfrm>
            <a:off x="6164955" y="1788386"/>
            <a:ext cx="440840" cy="587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84243B-1F94-4708-B75B-E7E91C06BEEB}"/>
              </a:ext>
            </a:extLst>
          </p:cNvPr>
          <p:cNvCxnSpPr>
            <a:cxnSpLocks/>
          </p:cNvCxnSpPr>
          <p:nvPr/>
        </p:nvCxnSpPr>
        <p:spPr>
          <a:xfrm>
            <a:off x="6339093" y="1621579"/>
            <a:ext cx="856633" cy="46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86AEEBC-5536-42DB-9440-6BC63EDFFB43}"/>
              </a:ext>
            </a:extLst>
          </p:cNvPr>
          <p:cNvSpPr/>
          <p:nvPr/>
        </p:nvSpPr>
        <p:spPr>
          <a:xfrm>
            <a:off x="3682705" y="2173726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0E597A5-5174-46BC-981B-552184156372}"/>
              </a:ext>
            </a:extLst>
          </p:cNvPr>
          <p:cNvSpPr/>
          <p:nvPr/>
        </p:nvSpPr>
        <p:spPr>
          <a:xfrm>
            <a:off x="4328747" y="2527350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14EC1A-FE2F-48C1-B527-E7DFE61CC8EF}"/>
              </a:ext>
            </a:extLst>
          </p:cNvPr>
          <p:cNvSpPr/>
          <p:nvPr/>
        </p:nvSpPr>
        <p:spPr>
          <a:xfrm>
            <a:off x="5106770" y="2604706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AE0457-2220-403C-ACD9-81E1BD22D8B9}"/>
              </a:ext>
            </a:extLst>
          </p:cNvPr>
          <p:cNvSpPr/>
          <p:nvPr/>
        </p:nvSpPr>
        <p:spPr>
          <a:xfrm>
            <a:off x="5884793" y="2604705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D561B66-87FA-46E8-ADE8-FF43C5E7C067}"/>
              </a:ext>
            </a:extLst>
          </p:cNvPr>
          <p:cNvSpPr/>
          <p:nvPr/>
        </p:nvSpPr>
        <p:spPr>
          <a:xfrm>
            <a:off x="7256609" y="2102776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EA43D6-42DB-4309-AF3D-BDCE59FC6AEE}"/>
              </a:ext>
            </a:extLst>
          </p:cNvPr>
          <p:cNvSpPr/>
          <p:nvPr/>
        </p:nvSpPr>
        <p:spPr>
          <a:xfrm>
            <a:off x="6630803" y="2448028"/>
            <a:ext cx="616226" cy="536713"/>
          </a:xfrm>
          <a:prstGeom prst="ellipse">
            <a:avLst/>
          </a:prstGeom>
          <a:solidFill>
            <a:srgbClr val="B4603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2B763D-5631-4922-9696-0316F2109ECF}"/>
              </a:ext>
            </a:extLst>
          </p:cNvPr>
          <p:cNvCxnSpPr>
            <a:cxnSpLocks/>
          </p:cNvCxnSpPr>
          <p:nvPr/>
        </p:nvCxnSpPr>
        <p:spPr>
          <a:xfrm flipH="1">
            <a:off x="3869893" y="3088967"/>
            <a:ext cx="461322" cy="200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A00532-89C4-4708-A15F-2DFA3E1B83F3}"/>
              </a:ext>
            </a:extLst>
          </p:cNvPr>
          <p:cNvCxnSpPr>
            <a:cxnSpLocks/>
          </p:cNvCxnSpPr>
          <p:nvPr/>
        </p:nvCxnSpPr>
        <p:spPr>
          <a:xfrm flipH="1">
            <a:off x="3828828" y="3188959"/>
            <a:ext cx="633729" cy="566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217067-B9E0-4F16-BE90-C8044C548313}"/>
              </a:ext>
            </a:extLst>
          </p:cNvPr>
          <p:cNvCxnSpPr>
            <a:cxnSpLocks/>
          </p:cNvCxnSpPr>
          <p:nvPr/>
        </p:nvCxnSpPr>
        <p:spPr>
          <a:xfrm flipH="1">
            <a:off x="4283051" y="3217245"/>
            <a:ext cx="296292" cy="37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A7883A-8F6C-4B09-9E13-7C649F9CE834}"/>
              </a:ext>
            </a:extLst>
          </p:cNvPr>
          <p:cNvCxnSpPr>
            <a:cxnSpLocks/>
          </p:cNvCxnSpPr>
          <p:nvPr/>
        </p:nvCxnSpPr>
        <p:spPr>
          <a:xfrm flipH="1">
            <a:off x="4584185" y="3260665"/>
            <a:ext cx="75236" cy="693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70025A-78C3-41DB-87D5-9F5CA99AFEB8}"/>
              </a:ext>
            </a:extLst>
          </p:cNvPr>
          <p:cNvCxnSpPr>
            <a:cxnSpLocks/>
          </p:cNvCxnSpPr>
          <p:nvPr/>
        </p:nvCxnSpPr>
        <p:spPr>
          <a:xfrm>
            <a:off x="4817093" y="3188959"/>
            <a:ext cx="99687" cy="4186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7FF592-76B5-405F-AAC6-529CD81C65B7}"/>
              </a:ext>
            </a:extLst>
          </p:cNvPr>
          <p:cNvCxnSpPr>
            <a:cxnSpLocks/>
          </p:cNvCxnSpPr>
          <p:nvPr/>
        </p:nvCxnSpPr>
        <p:spPr>
          <a:xfrm>
            <a:off x="7302733" y="2931178"/>
            <a:ext cx="659660" cy="10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7A7207-1B12-43F4-AFE3-4250DAF7C460}"/>
              </a:ext>
            </a:extLst>
          </p:cNvPr>
          <p:cNvCxnSpPr>
            <a:cxnSpLocks/>
          </p:cNvCxnSpPr>
          <p:nvPr/>
        </p:nvCxnSpPr>
        <p:spPr>
          <a:xfrm>
            <a:off x="7221225" y="2984741"/>
            <a:ext cx="501078" cy="339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24653AD-45AC-4B87-9E84-867A3F13D4CB}"/>
              </a:ext>
            </a:extLst>
          </p:cNvPr>
          <p:cNvCxnSpPr>
            <a:cxnSpLocks/>
          </p:cNvCxnSpPr>
          <p:nvPr/>
        </p:nvCxnSpPr>
        <p:spPr>
          <a:xfrm>
            <a:off x="7216383" y="3014420"/>
            <a:ext cx="348339" cy="620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4E03BD-B2CF-45E4-A4B4-C9340989EE30}"/>
              </a:ext>
            </a:extLst>
          </p:cNvPr>
          <p:cNvCxnSpPr>
            <a:cxnSpLocks/>
          </p:cNvCxnSpPr>
          <p:nvPr/>
        </p:nvCxnSpPr>
        <p:spPr>
          <a:xfrm>
            <a:off x="7077352" y="3038353"/>
            <a:ext cx="69053" cy="505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1A8E805-1A15-42BF-B37A-4284D8D06A24}"/>
              </a:ext>
            </a:extLst>
          </p:cNvPr>
          <p:cNvCxnSpPr>
            <a:cxnSpLocks/>
          </p:cNvCxnSpPr>
          <p:nvPr/>
        </p:nvCxnSpPr>
        <p:spPr>
          <a:xfrm flipH="1">
            <a:off x="6577584" y="3038831"/>
            <a:ext cx="213329" cy="595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9C0D19-60A7-4FE5-97D4-156F7C436DE1}"/>
              </a:ext>
            </a:extLst>
          </p:cNvPr>
          <p:cNvCxnSpPr>
            <a:cxnSpLocks/>
          </p:cNvCxnSpPr>
          <p:nvPr/>
        </p:nvCxnSpPr>
        <p:spPr>
          <a:xfrm flipH="1">
            <a:off x="6867478" y="3095275"/>
            <a:ext cx="53111" cy="74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9A92614-893C-44F1-A12D-2A6EDE3EA7EE}"/>
              </a:ext>
            </a:extLst>
          </p:cNvPr>
          <p:cNvSpPr/>
          <p:nvPr/>
        </p:nvSpPr>
        <p:spPr>
          <a:xfrm>
            <a:off x="2932598" y="2851192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A925F50-28FF-4879-AD50-4E5D02B058E3}"/>
              </a:ext>
            </a:extLst>
          </p:cNvPr>
          <p:cNvSpPr/>
          <p:nvPr/>
        </p:nvSpPr>
        <p:spPr>
          <a:xfrm>
            <a:off x="3288379" y="3227074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8625197-719C-4234-BECC-93D82B4D2871}"/>
              </a:ext>
            </a:extLst>
          </p:cNvPr>
          <p:cNvSpPr/>
          <p:nvPr/>
        </p:nvSpPr>
        <p:spPr>
          <a:xfrm>
            <a:off x="3379058" y="3822983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C127BFA-5F59-4E7C-AD9C-181AAF981AA5}"/>
              </a:ext>
            </a:extLst>
          </p:cNvPr>
          <p:cNvSpPr/>
          <p:nvPr/>
        </p:nvSpPr>
        <p:spPr>
          <a:xfrm>
            <a:off x="3922977" y="3654219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B39298-0AC4-410A-845D-DD6BCCFE402A}"/>
              </a:ext>
            </a:extLst>
          </p:cNvPr>
          <p:cNvSpPr/>
          <p:nvPr/>
        </p:nvSpPr>
        <p:spPr>
          <a:xfrm>
            <a:off x="4264422" y="4093262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57339F-862F-433B-B2C0-9CA5CB0AE5AE}"/>
              </a:ext>
            </a:extLst>
          </p:cNvPr>
          <p:cNvSpPr/>
          <p:nvPr/>
        </p:nvSpPr>
        <p:spPr>
          <a:xfrm>
            <a:off x="4750889" y="3729138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38F215-9D0D-4797-A5B3-F50E6C80DC6A}"/>
              </a:ext>
            </a:extLst>
          </p:cNvPr>
          <p:cNvSpPr/>
          <p:nvPr/>
        </p:nvSpPr>
        <p:spPr>
          <a:xfrm>
            <a:off x="6100137" y="3688613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9CFC730-3472-4E53-8875-67E9A698D240}"/>
              </a:ext>
            </a:extLst>
          </p:cNvPr>
          <p:cNvSpPr/>
          <p:nvPr/>
        </p:nvSpPr>
        <p:spPr>
          <a:xfrm>
            <a:off x="6559292" y="3954611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723CF82-ADAC-4413-A6EB-E4B40519D6B7}"/>
              </a:ext>
            </a:extLst>
          </p:cNvPr>
          <p:cNvSpPr/>
          <p:nvPr/>
        </p:nvSpPr>
        <p:spPr>
          <a:xfrm>
            <a:off x="6963784" y="3686200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46E40F4-2B50-416A-9276-7B9F1D0E7091}"/>
              </a:ext>
            </a:extLst>
          </p:cNvPr>
          <p:cNvSpPr/>
          <p:nvPr/>
        </p:nvSpPr>
        <p:spPr>
          <a:xfrm>
            <a:off x="7457543" y="3744717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7F4892-AD06-4987-8F74-51BDB72F5F70}"/>
              </a:ext>
            </a:extLst>
          </p:cNvPr>
          <p:cNvSpPr/>
          <p:nvPr/>
        </p:nvSpPr>
        <p:spPr>
          <a:xfrm>
            <a:off x="7827431" y="3308751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39FB152-EDFC-47C8-9534-F34B0381FD89}"/>
              </a:ext>
            </a:extLst>
          </p:cNvPr>
          <p:cNvSpPr/>
          <p:nvPr/>
        </p:nvSpPr>
        <p:spPr>
          <a:xfrm>
            <a:off x="8100339" y="2943736"/>
            <a:ext cx="463884" cy="440055"/>
          </a:xfrm>
          <a:prstGeom prst="ellipse">
            <a:avLst/>
          </a:prstGeom>
          <a:solidFill>
            <a:srgbClr val="723D2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25C684F-782A-4A6A-BF8A-DB38DE459A72}"/>
              </a:ext>
            </a:extLst>
          </p:cNvPr>
          <p:cNvSpPr txBox="1"/>
          <p:nvPr/>
        </p:nvSpPr>
        <p:spPr>
          <a:xfrm>
            <a:off x="6192905" y="1003854"/>
            <a:ext cx="209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 SemiConden" panose="020B0502040204020203" pitchFamily="34" charset="0"/>
              </a:rPr>
              <a:t>Current board 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2C0AFF-CBBB-48CE-BE33-F0E72A9069BF}"/>
              </a:ext>
            </a:extLst>
          </p:cNvPr>
          <p:cNvSpPr txBox="1"/>
          <p:nvPr/>
        </p:nvSpPr>
        <p:spPr>
          <a:xfrm>
            <a:off x="1895542" y="1213893"/>
            <a:ext cx="191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</a:rPr>
              <a:t>For each node, branch out 6 child nodes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FE8789-E146-4D5D-BC55-B8B3CE830CE0}"/>
              </a:ext>
            </a:extLst>
          </p:cNvPr>
          <p:cNvSpPr txBox="1"/>
          <p:nvPr/>
        </p:nvSpPr>
        <p:spPr>
          <a:xfrm>
            <a:off x="380303" y="2345203"/>
            <a:ext cx="191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</a:rPr>
              <a:t>For each node, branch out 6 child nodes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CC70CA9-CDFE-438A-B150-1A3EA255DF4F}"/>
              </a:ext>
            </a:extLst>
          </p:cNvPr>
          <p:cNvSpPr txBox="1"/>
          <p:nvPr/>
        </p:nvSpPr>
        <p:spPr>
          <a:xfrm>
            <a:off x="8661203" y="1390646"/>
            <a:ext cx="2006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</a:rPr>
              <a:t>Player 2 (AI) moves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(depth =1)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F0BD534-2D54-4435-BCA9-BF13F4843806}"/>
              </a:ext>
            </a:extLst>
          </p:cNvPr>
          <p:cNvSpPr txBox="1"/>
          <p:nvPr/>
        </p:nvSpPr>
        <p:spPr>
          <a:xfrm>
            <a:off x="8951495" y="2604705"/>
            <a:ext cx="286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</a:rPr>
              <a:t>Player 1 (Human) moves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(or Player 2 moves again)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(depth = 2)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44AAB87-E64F-4B4E-BD62-4F6C6606E6D0}"/>
              </a:ext>
            </a:extLst>
          </p:cNvPr>
          <p:cNvCxnSpPr>
            <a:cxnSpLocks/>
          </p:cNvCxnSpPr>
          <p:nvPr/>
        </p:nvCxnSpPr>
        <p:spPr>
          <a:xfrm flipH="1">
            <a:off x="4351745" y="1685667"/>
            <a:ext cx="725494" cy="395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39DEEEB-6B22-449F-B3E7-CAE511F7F9DF}"/>
              </a:ext>
            </a:extLst>
          </p:cNvPr>
          <p:cNvCxnSpPr>
            <a:cxnSpLocks/>
          </p:cNvCxnSpPr>
          <p:nvPr/>
        </p:nvCxnSpPr>
        <p:spPr>
          <a:xfrm>
            <a:off x="5642274" y="4834268"/>
            <a:ext cx="0" cy="97110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71EA1E7-DE98-426F-9001-A29059B69933}"/>
              </a:ext>
            </a:extLst>
          </p:cNvPr>
          <p:cNvSpPr txBox="1"/>
          <p:nvPr/>
        </p:nvSpPr>
        <p:spPr>
          <a:xfrm>
            <a:off x="4557722" y="5910692"/>
            <a:ext cx="216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 SemiConden" panose="020B0502040204020203" pitchFamily="34" charset="0"/>
              </a:rPr>
              <a:t>Until depth 9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211F2C-6A5F-4BF2-8B94-E8C67BDFA8C1}"/>
              </a:ext>
            </a:extLst>
          </p:cNvPr>
          <p:cNvSpPr txBox="1"/>
          <p:nvPr/>
        </p:nvSpPr>
        <p:spPr>
          <a:xfrm>
            <a:off x="8100339" y="4802696"/>
            <a:ext cx="3375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</a:rPr>
              <a:t>Value of Alpha and Beta = evaluation score at each hole</a:t>
            </a: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Pruning happen when Alpha &gt;= Beta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4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132" grpId="0"/>
      <p:bldP spid="133" grpId="0"/>
      <p:bldP spid="134" grpId="0"/>
      <p:bldP spid="135" grpId="0"/>
      <p:bldP spid="136" grpId="0"/>
      <p:bldP spid="140" grpId="0"/>
      <p:bldP spid="1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3507-8076-4018-86EC-C3066DBD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2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Jokerman" panose="04090605060D06020702" pitchFamily="82" charset="0"/>
              </a:rPr>
              <a:t>Alpha- beta pruning 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4904C-4CAD-46BD-9B33-8ED039BEB4CD}"/>
              </a:ext>
            </a:extLst>
          </p:cNvPr>
          <p:cNvSpPr txBox="1"/>
          <p:nvPr/>
        </p:nvSpPr>
        <p:spPr>
          <a:xfrm>
            <a:off x="2019300" y="1325563"/>
            <a:ext cx="8153400" cy="3539430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sz="2800" b="1" u="sng" dirty="0">
                <a:latin typeface="Bahnschrift SemiBold SemiConden" panose="020B0502040204020203" pitchFamily="34" charset="0"/>
              </a:rPr>
              <a:t>Alpha Beta Move algorithm</a:t>
            </a:r>
          </a:p>
          <a:p>
            <a:endParaRPr lang="en-MY" sz="2800" dirty="0">
              <a:latin typeface="Bahnschrift SemiBold SemiConden" panose="020B0502040204020203" pitchFamily="34" charset="0"/>
            </a:endParaRPr>
          </a:p>
          <a:p>
            <a:r>
              <a:rPr lang="en-MY" sz="2800" dirty="0">
                <a:latin typeface="Bahnschrift SemiBold SemiConden" panose="020B0502040204020203" pitchFamily="34" charset="0"/>
              </a:rPr>
              <a:t>Function </a:t>
            </a:r>
            <a:r>
              <a:rPr lang="en-MY" sz="2800" dirty="0" err="1">
                <a:latin typeface="Bahnschrift SemiBold SemiConden" panose="020B0502040204020203" pitchFamily="34" charset="0"/>
              </a:rPr>
              <a:t>alphaBetaMove</a:t>
            </a:r>
            <a:r>
              <a:rPr lang="en-MY" sz="2800" dirty="0">
                <a:latin typeface="Bahnschrift SemiBold SemiConden" panose="020B0502040204020203" pitchFamily="34" charset="0"/>
              </a:rPr>
              <a:t>(</a:t>
            </a:r>
            <a:r>
              <a:rPr lang="en-MY" sz="2800" i="1" dirty="0">
                <a:latin typeface="Bahnschrift SemiBold SemiConden" panose="020B0502040204020203" pitchFamily="34" charset="0"/>
              </a:rPr>
              <a:t>board, depth (ply))</a:t>
            </a:r>
            <a:r>
              <a:rPr lang="en-MY" sz="2800" dirty="0">
                <a:latin typeface="Bahnschrift SemiBold SemiConden" panose="020B0502040204020203" pitchFamily="34" charset="0"/>
              </a:rPr>
              <a:t> </a:t>
            </a:r>
          </a:p>
          <a:p>
            <a:r>
              <a:rPr lang="en-MY" sz="2800" dirty="0">
                <a:latin typeface="Bahnschrift SemiBold SemiConden" panose="020B0502040204020203" pitchFamily="34" charset="0"/>
              </a:rPr>
              <a:t>      Let the </a:t>
            </a:r>
            <a:r>
              <a:rPr lang="en-MY" sz="2800" i="1" dirty="0">
                <a:latin typeface="Bahnschrift SemiBold SemiConden" panose="020B0502040204020203" pitchFamily="34" charset="0"/>
              </a:rPr>
              <a:t>alpha</a:t>
            </a:r>
            <a:r>
              <a:rPr lang="en-MY" sz="2800" dirty="0">
                <a:latin typeface="Bahnschrift SemiBold SemiConden" panose="020B0502040204020203" pitchFamily="34" charset="0"/>
              </a:rPr>
              <a:t> = negative infinity </a:t>
            </a:r>
          </a:p>
          <a:p>
            <a:r>
              <a:rPr lang="en-MY" sz="2800" dirty="0">
                <a:latin typeface="Bahnschrift SemiBold SemiConden" panose="020B0502040204020203" pitchFamily="34" charset="0"/>
              </a:rPr>
              <a:t>      Let the </a:t>
            </a:r>
            <a:r>
              <a:rPr lang="en-MY" sz="2800" i="1" dirty="0">
                <a:latin typeface="Bahnschrift SemiBold SemiConden" panose="020B0502040204020203" pitchFamily="34" charset="0"/>
              </a:rPr>
              <a:t>beta</a:t>
            </a:r>
            <a:r>
              <a:rPr lang="en-MY" sz="2800" dirty="0">
                <a:latin typeface="Bahnschrift SemiBold SemiConden" panose="020B0502040204020203" pitchFamily="34" charset="0"/>
              </a:rPr>
              <a:t> = positive infinity </a:t>
            </a:r>
          </a:p>
          <a:p>
            <a:r>
              <a:rPr lang="en-MY" sz="2800" b="1" dirty="0">
                <a:latin typeface="Bahnschrift SemiBold SemiConden" panose="020B0502040204020203" pitchFamily="34" charset="0"/>
              </a:rPr>
              <a:t>      Return</a:t>
            </a:r>
            <a:r>
              <a:rPr lang="en-MY" sz="2800" dirty="0">
                <a:latin typeface="Bahnschrift SemiBold SemiConden" panose="020B0502040204020203" pitchFamily="34" charset="0"/>
              </a:rPr>
              <a:t> maximum value of </a:t>
            </a:r>
            <a:r>
              <a:rPr lang="en-MY" sz="2800" i="1" dirty="0">
                <a:latin typeface="Bahnschrift SemiBold SemiConden" panose="020B0502040204020203" pitchFamily="34" charset="0"/>
              </a:rPr>
              <a:t>alpha</a:t>
            </a:r>
            <a:r>
              <a:rPr lang="en-MY" sz="2800" dirty="0">
                <a:latin typeface="Bahnschrift SemiBold SemiConden" panose="020B0502040204020203" pitchFamily="34" charset="0"/>
              </a:rPr>
              <a:t> by calling the function </a:t>
            </a:r>
            <a:r>
              <a:rPr lang="en-MY" sz="2800" dirty="0" err="1">
                <a:latin typeface="Bahnschrift SemiBold SemiConden" panose="020B0502040204020203" pitchFamily="34" charset="0"/>
              </a:rPr>
              <a:t>alphaMaxValue</a:t>
            </a:r>
            <a:endParaRPr lang="en-MY" sz="2800" dirty="0">
              <a:latin typeface="Bahnschrift SemiBold SemiConden" panose="020B0502040204020203" pitchFamily="34" charset="0"/>
            </a:endParaRPr>
          </a:p>
          <a:p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E38E0-8CFF-493F-A37C-E858C8432F9A}"/>
              </a:ext>
            </a:extLst>
          </p:cNvPr>
          <p:cNvSpPr txBox="1"/>
          <p:nvPr/>
        </p:nvSpPr>
        <p:spPr>
          <a:xfrm>
            <a:off x="2755900" y="5359400"/>
            <a:ext cx="657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Bahnschrift SemiBold SemiConden" panose="020B0502040204020203" pitchFamily="34" charset="0"/>
              </a:rPr>
              <a:t>Above retrieve about the function to choose a move with alpha beta pruning.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79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E1474-C0FC-4ABB-8F2A-9E84A205CE71}"/>
              </a:ext>
            </a:extLst>
          </p:cNvPr>
          <p:cNvSpPr txBox="1"/>
          <p:nvPr/>
        </p:nvSpPr>
        <p:spPr>
          <a:xfrm>
            <a:off x="660400" y="1231900"/>
            <a:ext cx="5537200" cy="5078313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b="1" u="sng" dirty="0">
                <a:latin typeface="Bahnschrift SemiBold SemiConden" panose="020B0502040204020203" pitchFamily="34" charset="0"/>
              </a:rPr>
              <a:t>Alpha max value algorithm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function </a:t>
            </a:r>
            <a:r>
              <a:rPr lang="en-MY" dirty="0" err="1">
                <a:latin typeface="Bahnschrift SemiBold SemiConden" panose="020B0502040204020203" pitchFamily="34" charset="0"/>
              </a:rPr>
              <a:t>alphaMaxValue</a:t>
            </a:r>
            <a:r>
              <a:rPr lang="en-MY" dirty="0">
                <a:latin typeface="Bahnschrift SemiBold SemiConden" panose="020B0502040204020203" pitchFamily="34" charset="0"/>
              </a:rPr>
              <a:t> (</a:t>
            </a:r>
            <a:r>
              <a:rPr lang="en-MY" i="1" dirty="0">
                <a:latin typeface="Bahnschrift SemiBold SemiConden" panose="020B0502040204020203" pitchFamily="34" charset="0"/>
              </a:rPr>
              <a:t>board, ply, turn, alpha, bet</a:t>
            </a:r>
            <a:r>
              <a:rPr lang="en-MY" dirty="0">
                <a:latin typeface="Bahnschrift SemiBold SemiConden" panose="020B0502040204020203" pitchFamily="34" charset="0"/>
              </a:rPr>
              <a:t>a)</a:t>
            </a:r>
          </a:p>
          <a:p>
            <a:r>
              <a:rPr lang="en-MY" b="1" dirty="0">
                <a:latin typeface="Bahnschrift SemiBold SemiConden" panose="020B0502040204020203" pitchFamily="34" charset="0"/>
              </a:rPr>
              <a:t>	</a:t>
            </a:r>
            <a:r>
              <a:rPr lang="en-MY" dirty="0">
                <a:latin typeface="Bahnschrift SemiBold SemiConden" panose="020B0502040204020203" pitchFamily="34" charset="0"/>
              </a:rPr>
              <a:t>#input: </a:t>
            </a:r>
            <a:r>
              <a:rPr lang="en-MY" i="1" dirty="0">
                <a:latin typeface="Bahnschrift SemiBold SemiConden" panose="020B0502040204020203" pitchFamily="34" charset="0"/>
              </a:rPr>
              <a:t>board,</a:t>
            </a:r>
            <a:r>
              <a:rPr lang="en-MY" dirty="0">
                <a:latin typeface="Bahnschrift SemiBold SemiConden" panose="020B0502040204020203" pitchFamily="34" charset="0"/>
              </a:rPr>
              <a:t> depth of search, </a:t>
            </a:r>
            <a:r>
              <a:rPr lang="en-MY" i="1" dirty="0">
                <a:latin typeface="Bahnschrift SemiBold SemiConden" panose="020B0502040204020203" pitchFamily="34" charset="0"/>
              </a:rPr>
              <a:t>ply</a:t>
            </a:r>
            <a:r>
              <a:rPr lang="en-MY" dirty="0">
                <a:latin typeface="Bahnschrift SemiBold SemiConden" panose="020B0502040204020203" pitchFamily="34" charset="0"/>
              </a:rPr>
              <a:t>, </a:t>
            </a:r>
            <a:r>
              <a:rPr lang="en-MY" i="1" dirty="0">
                <a:latin typeface="Bahnschrift SemiBold SemiConden" panose="020B0502040204020203" pitchFamily="34" charset="0"/>
              </a:rPr>
              <a:t>alpha</a:t>
            </a:r>
            <a:r>
              <a:rPr lang="en-MY" dirty="0">
                <a:latin typeface="Bahnschrift SemiBold SemiConden" panose="020B0502040204020203" pitchFamily="34" charset="0"/>
              </a:rPr>
              <a:t> and </a:t>
            </a:r>
            <a:r>
              <a:rPr lang="en-MY" i="1" dirty="0">
                <a:latin typeface="Bahnschrift SemiBold SemiConden" panose="020B0502040204020203" pitchFamily="34" charset="0"/>
              </a:rPr>
              <a:t>beta</a:t>
            </a:r>
            <a:r>
              <a:rPr lang="en-MY" dirty="0">
                <a:latin typeface="Bahnschrift SemiBold SemiConden" panose="020B0502040204020203" pitchFamily="34" charset="0"/>
              </a:rPr>
              <a:t> value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#output: score of the player,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and which move to choose, </a:t>
            </a:r>
            <a:r>
              <a:rPr lang="en-MY" i="1" dirty="0">
                <a:latin typeface="Bahnschrift SemiBold SemiConden" panose="020B0502040204020203" pitchFamily="34" charset="0"/>
              </a:rPr>
              <a:t>move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</a:rPr>
              <a:t>board.gameOver</a:t>
            </a:r>
            <a:r>
              <a:rPr lang="en-MY" i="1" dirty="0">
                <a:latin typeface="Bahnschrift SemiBold SemiConden" panose="020B0502040204020203" pitchFamily="34" charset="0"/>
              </a:rPr>
              <a:t> ( )</a:t>
            </a:r>
            <a:r>
              <a:rPr lang="en-MY" dirty="0">
                <a:latin typeface="Bahnschrift SemiBold SemiConden" panose="020B0502040204020203" pitchFamily="34" charset="0"/>
              </a:rPr>
              <a:t> or </a:t>
            </a:r>
            <a:r>
              <a:rPr lang="en-MY" i="1" dirty="0">
                <a:latin typeface="Bahnschrift SemiBold SemiConden" panose="020B0502040204020203" pitchFamily="34" charset="0"/>
              </a:rPr>
              <a:t>ply</a:t>
            </a:r>
            <a:r>
              <a:rPr lang="en-MY" dirty="0">
                <a:latin typeface="Bahnschrift SemiBold SemiConden" panose="020B0502040204020203" pitchFamily="34" charset="0"/>
              </a:rPr>
              <a:t> == 0 or (</a:t>
            </a:r>
            <a:r>
              <a:rPr lang="en-MY" i="1" dirty="0" err="1">
                <a:latin typeface="Bahnschrift SemiBold SemiConden" panose="020B0502040204020203" pitchFamily="34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</a:rPr>
              <a:t>[0] – </a:t>
            </a:r>
            <a:r>
              <a:rPr lang="en-MY" i="1" dirty="0">
                <a:latin typeface="Bahnschrift SemiBold SemiConden" panose="020B0502040204020203" pitchFamily="34" charset="0"/>
              </a:rPr>
              <a:t>board. </a:t>
            </a:r>
            <a:r>
              <a:rPr lang="en-MY" i="1" dirty="0" err="1">
                <a:latin typeface="Bahnschrift SemiBold SemiConden" panose="020B0502040204020203" pitchFamily="34" charset="0"/>
              </a:rPr>
              <a:t>scoreHoles</a:t>
            </a:r>
            <a:r>
              <a:rPr lang="en-MY" dirty="0">
                <a:latin typeface="Bahnschrift SemiBold SemiConden" panose="020B0502040204020203" pitchFamily="34" charset="0"/>
              </a:rPr>
              <a:t>[1]) &gt; 24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                                                                                                                                          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b="1" dirty="0">
                <a:latin typeface="Bahnschrift SemiBold SemiConden" panose="020B0502040204020203" pitchFamily="34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</a:rPr>
              <a:t>turn.score</a:t>
            </a:r>
            <a:r>
              <a:rPr lang="en-MY" i="1" dirty="0">
                <a:latin typeface="Bahnschrift SemiBold SemiConden" panose="020B0502040204020203" pitchFamily="34" charset="0"/>
              </a:rPr>
              <a:t> (board)</a:t>
            </a:r>
            <a:r>
              <a:rPr lang="en-MY" dirty="0">
                <a:latin typeface="Bahnschrift SemiBold SemiConden" panose="020B0502040204020203" pitchFamily="34" charset="0"/>
              </a:rPr>
              <a:t> , -1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</a:rPr>
              <a:t>-∞ </a:t>
            </a:r>
          </a:p>
          <a:p>
            <a:r>
              <a:rPr lang="en-MY" i="1" dirty="0">
                <a:latin typeface="Bahnschrift SemiBold SemiConden" panose="020B0502040204020203" pitchFamily="34" charset="0"/>
              </a:rPr>
              <a:t>	move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</a:rPr>
              <a:t>-1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for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m </a:t>
            </a:r>
            <a:r>
              <a:rPr lang="en-MY" dirty="0">
                <a:latin typeface="Bahnschrift SemiBold SemiConden" panose="020B0502040204020203" pitchFamily="34" charset="0"/>
              </a:rPr>
              <a:t>in </a:t>
            </a:r>
            <a:r>
              <a:rPr lang="en-MY" i="1" dirty="0" err="1">
                <a:latin typeface="Bahnschrift SemiBold SemiConden" panose="020B0502040204020203" pitchFamily="34" charset="0"/>
              </a:rPr>
              <a:t>board.legalMoves</a:t>
            </a:r>
            <a:r>
              <a:rPr lang="en-MY" i="1" dirty="0">
                <a:latin typeface="Bahnschrift SemiBold SemiConden" panose="020B0502040204020203" pitchFamily="34" charset="0"/>
              </a:rPr>
              <a:t> ( )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b="1" dirty="0">
                <a:latin typeface="Bahnschrift SemiBold SemiConden" panose="020B0502040204020203" pitchFamily="34" charset="0"/>
              </a:rPr>
              <a:t>do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opponent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</a:rPr>
              <a:t>Player (</a:t>
            </a:r>
            <a:r>
              <a:rPr lang="en-MY" i="1" dirty="0" err="1">
                <a:latin typeface="Bahnschrift SemiBold SemiConden" panose="020B0502040204020203" pitchFamily="34" charset="0"/>
              </a:rPr>
              <a:t>opp</a:t>
            </a:r>
            <a:r>
              <a:rPr lang="en-MY" i="1" dirty="0">
                <a:latin typeface="Bahnschrift SemiBold SemiConden" panose="020B0502040204020203" pitchFamily="34" charset="0"/>
              </a:rPr>
              <a:t>, type, ply)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 err="1">
                <a:latin typeface="Bahnschrift SemiBold SemiConden" panose="020B0502040204020203" pitchFamily="34" charset="0"/>
              </a:rPr>
              <a:t>nextBoard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</a:rPr>
              <a:t>deepcopy</a:t>
            </a:r>
            <a:r>
              <a:rPr lang="en-MY" i="1" dirty="0">
                <a:latin typeface="Bahnschrift SemiBold SemiConden" panose="020B0502040204020203" pitchFamily="34" charset="0"/>
              </a:rPr>
              <a:t> (board)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</a:rPr>
              <a:t>again</a:t>
            </a:r>
            <a:r>
              <a:rPr lang="en-MY" dirty="0">
                <a:latin typeface="Bahnschrift SemiBold SemiConden" panose="020B0502040204020203" pitchFamily="34" charset="0"/>
              </a:rPr>
              <a:t>= </a:t>
            </a:r>
            <a:r>
              <a:rPr lang="en-MY" i="1" dirty="0" err="1">
                <a:latin typeface="Bahnschrift SemiBold SemiConden" panose="020B0502040204020203" pitchFamily="34" charset="0"/>
              </a:rPr>
              <a:t>nextBoard.makeMove</a:t>
            </a:r>
            <a:r>
              <a:rPr lang="en-MY" i="1" dirty="0">
                <a:latin typeface="Bahnschrift SemiBold SemiConden" panose="020B0502040204020203" pitchFamily="34" charset="0"/>
              </a:rPr>
              <a:t> (m)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i="1" dirty="0">
                <a:latin typeface="Bahnschrift SemiBold SemiConden" panose="020B0502040204020203" pitchFamily="34" charset="0"/>
              </a:rPr>
              <a:t>            </a:t>
            </a:r>
            <a:r>
              <a:rPr lang="en-MY" b="1" dirty="0">
                <a:latin typeface="Bahnschrift SemiBold SemiConden" panose="020B0502040204020203" pitchFamily="34" charset="0"/>
              </a:rPr>
              <a:t>end for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E2F34-E8D3-49A2-B7CF-90CD03126449}"/>
              </a:ext>
            </a:extLst>
          </p:cNvPr>
          <p:cNvSpPr txBox="1"/>
          <p:nvPr/>
        </p:nvSpPr>
        <p:spPr>
          <a:xfrm>
            <a:off x="6667502" y="1231900"/>
            <a:ext cx="4610100" cy="5078313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latin typeface="Bahnschrift SemiBold SemiConden" panose="020B0502040204020203" pitchFamily="34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again </a:t>
            </a:r>
            <a:r>
              <a:rPr lang="en-MY" dirty="0">
                <a:latin typeface="Bahnschrift SemiBold SemiConden" panose="020B0502040204020203" pitchFamily="34" charset="0"/>
              </a:rPr>
              <a:t>== True </a:t>
            </a:r>
            <a:r>
              <a:rPr lang="en-MY" b="1" dirty="0">
                <a:latin typeface="Bahnschrift SemiBold SemiConden" panose="020B0502040204020203" pitchFamily="34" charset="0"/>
              </a:rPr>
              <a:t>then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 s, m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 err="1">
                <a:latin typeface="Bahnschrift SemiBold SemiConden" panose="020B0502040204020203" pitchFamily="34" charset="0"/>
              </a:rPr>
              <a:t>alphaMaxValue</a:t>
            </a:r>
            <a:r>
              <a:rPr lang="en-MY" dirty="0">
                <a:latin typeface="Bahnschrift SemiBold SemiConden" panose="020B0502040204020203" pitchFamily="34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</a:rPr>
              <a:t>nextBoard</a:t>
            </a:r>
            <a:r>
              <a:rPr lang="en-MY" i="1" dirty="0">
                <a:latin typeface="Bahnschrift SemiBold SemiConden" panose="020B0502040204020203" pitchFamily="34" charset="0"/>
              </a:rPr>
              <a:t>, ply-1, turn, alpha, beta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else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s, m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 err="1">
                <a:latin typeface="Bahnschrift SemiBold SemiConden" panose="020B0502040204020203" pitchFamily="34" charset="0"/>
              </a:rPr>
              <a:t>opponent.alphaMinValue</a:t>
            </a:r>
            <a:r>
              <a:rPr lang="en-MY" dirty="0">
                <a:latin typeface="Bahnschrift SemiBold SemiConden" panose="020B0502040204020203" pitchFamily="34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</a:rPr>
              <a:t>nextBoard</a:t>
            </a:r>
            <a:r>
              <a:rPr lang="en-MY" i="1" dirty="0">
                <a:latin typeface="Bahnschrift SemiBold SemiConden" panose="020B0502040204020203" pitchFamily="34" charset="0"/>
              </a:rPr>
              <a:t>, ply-1, turn, alpha, beta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b="1" dirty="0">
                <a:latin typeface="Bahnschrift SemiBold SemiConden" panose="020B0502040204020203" pitchFamily="34" charset="0"/>
              </a:rPr>
              <a:t>           end if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s&gt; score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b="1" dirty="0">
                <a:latin typeface="Bahnschrift SemiBold SemiConden" panose="020B0502040204020203" pitchFamily="34" charset="0"/>
              </a:rPr>
              <a:t>then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score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</a:rPr>
              <a:t> s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move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</a:rPr>
              <a:t>m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 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&gt;= </a:t>
            </a:r>
            <a:r>
              <a:rPr lang="en-MY" i="1" dirty="0">
                <a:latin typeface="Bahnschrift SemiBold SemiConden" panose="020B0502040204020203" pitchFamily="34" charset="0"/>
              </a:rPr>
              <a:t>beta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b="1" dirty="0">
                <a:latin typeface="Bahnschrift SemiBold SemiConden" panose="020B0502040204020203" pitchFamily="34" charset="0"/>
              </a:rPr>
              <a:t>then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b="1" dirty="0">
                <a:latin typeface="Bahnschrift SemiBold SemiConden" panose="020B0502040204020203" pitchFamily="34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score, move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if </a:t>
            </a:r>
            <a:r>
              <a:rPr lang="en-MY" i="1" dirty="0">
                <a:latin typeface="Bahnschrift SemiBold SemiConden" panose="020B0502040204020203" pitchFamily="34" charset="0"/>
              </a:rPr>
              <a:t>score </a:t>
            </a:r>
            <a:r>
              <a:rPr lang="en-MY" dirty="0">
                <a:latin typeface="Bahnschrift SemiBold SemiConden" panose="020B0502040204020203" pitchFamily="34" charset="0"/>
              </a:rPr>
              <a:t>&gt; </a:t>
            </a:r>
            <a:r>
              <a:rPr lang="en-MY" i="1" dirty="0">
                <a:latin typeface="Bahnschrift SemiBold SemiConden" panose="020B0502040204020203" pitchFamily="34" charset="0"/>
              </a:rPr>
              <a:t>alpha</a:t>
            </a:r>
            <a:r>
              <a:rPr lang="en-MY" b="1" dirty="0">
                <a:latin typeface="Bahnschrift SemiBold SemiConden" panose="020B0502040204020203" pitchFamily="34" charset="0"/>
              </a:rPr>
              <a:t> then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	</a:t>
            </a:r>
            <a:r>
              <a:rPr lang="en-MY" i="1" dirty="0">
                <a:latin typeface="Bahnschrift SemiBold SemiConden" panose="020B0502040204020203" pitchFamily="34" charset="0"/>
              </a:rPr>
              <a:t>alpha</a:t>
            </a:r>
            <a:r>
              <a:rPr lang="en-MY" dirty="0">
                <a:latin typeface="Bahnschrift SemiBold SemiConden" panose="020B0502040204020203" pitchFamily="34" charset="0"/>
              </a:rPr>
              <a:t>=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score, move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CCD33-6C90-400E-849B-D6C2152EBA0A}"/>
              </a:ext>
            </a:extLst>
          </p:cNvPr>
          <p:cNvSpPr txBox="1"/>
          <p:nvPr/>
        </p:nvSpPr>
        <p:spPr>
          <a:xfrm>
            <a:off x="876300" y="266700"/>
            <a:ext cx="659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 err="1">
                <a:latin typeface="Jokerman" panose="04090605060D06020702" pitchFamily="82" charset="0"/>
              </a:rPr>
              <a:t>alphaMaxValue</a:t>
            </a:r>
            <a:endParaRPr lang="en-GB" sz="3600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5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095E0-7101-4D6F-90E5-719EA97B5A98}"/>
              </a:ext>
            </a:extLst>
          </p:cNvPr>
          <p:cNvSpPr txBox="1"/>
          <p:nvPr/>
        </p:nvSpPr>
        <p:spPr>
          <a:xfrm>
            <a:off x="342900" y="197346"/>
            <a:ext cx="6858000" cy="6463308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b="1" u="sng" dirty="0">
                <a:latin typeface="Bahnschrift SemiBold SemiConden" panose="020B0502040204020203" pitchFamily="34" charset="0"/>
              </a:rPr>
              <a:t>Alpha min value algorithm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Function </a:t>
            </a:r>
            <a:r>
              <a:rPr lang="en-MY" dirty="0" err="1">
                <a:latin typeface="Bahnschrift SemiBold SemiConden" panose="020B0502040204020203" pitchFamily="34" charset="0"/>
              </a:rPr>
              <a:t>alphaMinValue</a:t>
            </a:r>
            <a:r>
              <a:rPr lang="en-MY" dirty="0">
                <a:latin typeface="Bahnschrift SemiBold SemiConden" panose="020B0502040204020203" pitchFamily="34" charset="0"/>
              </a:rPr>
              <a:t> (</a:t>
            </a:r>
            <a:r>
              <a:rPr lang="en-MY" i="1" dirty="0">
                <a:latin typeface="Bahnschrift SemiBold SemiConden" panose="020B0502040204020203" pitchFamily="34" charset="0"/>
              </a:rPr>
              <a:t>board, depth (ply), turn, alpha, beta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If </a:t>
            </a:r>
            <a:r>
              <a:rPr lang="en-MY" i="1" dirty="0" err="1">
                <a:latin typeface="Bahnschrift SemiBold SemiConden" panose="020B0502040204020203" pitchFamily="34" charset="0"/>
              </a:rPr>
              <a:t>board</a:t>
            </a:r>
            <a:r>
              <a:rPr lang="en-MY" dirty="0" err="1">
                <a:latin typeface="Bahnschrift SemiBold SemiConden" panose="020B0502040204020203" pitchFamily="34" charset="0"/>
              </a:rPr>
              <a:t>.gameOver</a:t>
            </a:r>
            <a:r>
              <a:rPr lang="en-MY" dirty="0">
                <a:latin typeface="Bahnschrift SemiBold SemiConden" panose="020B0502040204020203" pitchFamily="34" charset="0"/>
              </a:rPr>
              <a:t>() or </a:t>
            </a:r>
            <a:r>
              <a:rPr lang="en-MY" i="1" dirty="0">
                <a:latin typeface="Bahnschrift SemiBold SemiConden" panose="020B0502040204020203" pitchFamily="34" charset="0"/>
              </a:rPr>
              <a:t>ply </a:t>
            </a:r>
            <a:r>
              <a:rPr lang="en-MY" dirty="0">
                <a:latin typeface="Bahnschrift SemiBold SemiConden" panose="020B0502040204020203" pitchFamily="34" charset="0"/>
              </a:rPr>
              <a:t>== 0 or abs(</a:t>
            </a:r>
            <a:r>
              <a:rPr lang="en-MY" i="1" dirty="0" err="1">
                <a:latin typeface="Bahnschrift SemiBold SemiConden" panose="020B0502040204020203" pitchFamily="34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</a:rPr>
              <a:t>[0] - </a:t>
            </a:r>
            <a:r>
              <a:rPr lang="en-MY" i="1" dirty="0" err="1">
                <a:latin typeface="Bahnschrift SemiBold SemiConden" panose="020B0502040204020203" pitchFamily="34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</a:rPr>
              <a:t>[1]) &gt; 24:</a:t>
            </a:r>
          </a:p>
          <a:p>
            <a:r>
              <a:rPr lang="en-MY" b="1" dirty="0">
                <a:latin typeface="Bahnschrift SemiBold SemiConden" panose="020B0502040204020203" pitchFamily="34" charset="0"/>
              </a:rPr>
              <a:t>return </a:t>
            </a:r>
            <a:r>
              <a:rPr lang="en-MY" dirty="0">
                <a:latin typeface="Bahnschrift SemiBold SemiConden" panose="020B0502040204020203" pitchFamily="34" charset="0"/>
              </a:rPr>
              <a:t>the score of the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and </a:t>
            </a:r>
            <a:r>
              <a:rPr lang="en-MY" i="1" dirty="0">
                <a:latin typeface="Bahnschrift SemiBold SemiConden" panose="020B0502040204020203" pitchFamily="34" charset="0"/>
              </a:rPr>
              <a:t>move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Let the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= infinity 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Let the </a:t>
            </a:r>
            <a:r>
              <a:rPr lang="en-MY" i="1" dirty="0">
                <a:latin typeface="Bahnschrift SemiBold SemiConden" panose="020B0502040204020203" pitchFamily="34" charset="0"/>
              </a:rPr>
              <a:t>move</a:t>
            </a:r>
            <a:r>
              <a:rPr lang="en-MY" dirty="0">
                <a:latin typeface="Bahnschrift SemiBold SemiConden" panose="020B0502040204020203" pitchFamily="34" charset="0"/>
              </a:rPr>
              <a:t> =  -1</a:t>
            </a:r>
          </a:p>
          <a:p>
            <a:endParaRPr lang="en-MY" b="1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for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m </a:t>
            </a:r>
            <a:r>
              <a:rPr lang="en-MY" dirty="0">
                <a:latin typeface="Bahnschrift SemiBold SemiConden" panose="020B0502040204020203" pitchFamily="34" charset="0"/>
              </a:rPr>
              <a:t>to the </a:t>
            </a:r>
            <a:r>
              <a:rPr lang="en-MY" dirty="0" err="1">
                <a:latin typeface="Bahnschrift SemiBold SemiConden" panose="020B0502040204020203" pitchFamily="34" charset="0"/>
              </a:rPr>
              <a:t>legalMoves</a:t>
            </a:r>
            <a:r>
              <a:rPr lang="en-MY" dirty="0">
                <a:latin typeface="Bahnschrift SemiBold SemiConden" panose="020B0502040204020203" pitchFamily="34" charset="0"/>
              </a:rPr>
              <a:t>() </a:t>
            </a:r>
            <a:r>
              <a:rPr lang="en-MY" b="1" dirty="0">
                <a:latin typeface="Bahnschrift SemiBold SemiConden" panose="020B0502040204020203" pitchFamily="34" charset="0"/>
              </a:rPr>
              <a:t>do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</a:rPr>
              <a:t>	Let </a:t>
            </a:r>
            <a:r>
              <a:rPr lang="en-MY" i="1" dirty="0">
                <a:latin typeface="Bahnschrift SemiBold SemiConden" panose="020B0502040204020203" pitchFamily="34" charset="0"/>
              </a:rPr>
              <a:t>opponent </a:t>
            </a:r>
            <a:r>
              <a:rPr lang="en-MY" dirty="0">
                <a:latin typeface="Bahnschrift SemiBold SemiConden" panose="020B0502040204020203" pitchFamily="34" charset="0"/>
              </a:rPr>
              <a:t>= Player (</a:t>
            </a:r>
            <a:r>
              <a:rPr lang="en-MY" i="1" dirty="0" err="1">
                <a:latin typeface="Bahnschrift SemiBold SemiConden" panose="020B0502040204020203" pitchFamily="34" charset="0"/>
              </a:rPr>
              <a:t>opp</a:t>
            </a:r>
            <a:r>
              <a:rPr lang="en-MY" i="1" dirty="0">
                <a:latin typeface="Bahnschrift SemiBold SemiConden" panose="020B0502040204020203" pitchFamily="34" charset="0"/>
              </a:rPr>
              <a:t>, type, ply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i="1" dirty="0">
                <a:latin typeface="Bahnschrift SemiBold SemiConden" panose="020B0502040204020203" pitchFamily="34" charset="0"/>
              </a:rPr>
              <a:t>	</a:t>
            </a:r>
            <a:r>
              <a:rPr lang="en-MY" i="1" dirty="0" err="1">
                <a:latin typeface="Bahnschrift SemiBold SemiConden" panose="020B0502040204020203" pitchFamily="34" charset="0"/>
              </a:rPr>
              <a:t>nextBoard</a:t>
            </a:r>
            <a:r>
              <a:rPr lang="en-MY" i="1" dirty="0">
                <a:latin typeface="Bahnschrift SemiBold SemiConden" panose="020B0502040204020203" pitchFamily="34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</a:rPr>
              <a:t>= </a:t>
            </a:r>
            <a:r>
              <a:rPr lang="en-MY" dirty="0" err="1">
                <a:latin typeface="Bahnschrift SemiBold SemiConden" panose="020B0502040204020203" pitchFamily="34" charset="0"/>
              </a:rPr>
              <a:t>deepcopy</a:t>
            </a:r>
            <a:r>
              <a:rPr lang="en-MY" dirty="0">
                <a:latin typeface="Bahnschrift SemiBold SemiConden" panose="020B0502040204020203" pitchFamily="34" charset="0"/>
              </a:rPr>
              <a:t>(</a:t>
            </a:r>
            <a:r>
              <a:rPr lang="en-MY" i="1" dirty="0">
                <a:latin typeface="Bahnschrift SemiBold SemiConden" panose="020B0502040204020203" pitchFamily="34" charset="0"/>
              </a:rPr>
              <a:t>board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i="1" dirty="0">
                <a:latin typeface="Bahnschrift SemiBold SemiConden" panose="020B0502040204020203" pitchFamily="34" charset="0"/>
              </a:rPr>
              <a:t>	again </a:t>
            </a:r>
            <a:r>
              <a:rPr lang="en-MY" dirty="0">
                <a:latin typeface="Bahnschrift SemiBold SemiConden" panose="020B0502040204020203" pitchFamily="34" charset="0"/>
              </a:rPr>
              <a:t>= </a:t>
            </a:r>
            <a:r>
              <a:rPr lang="en-MY" dirty="0" err="1">
                <a:latin typeface="Bahnschrift SemiBold SemiConden" panose="020B0502040204020203" pitchFamily="34" charset="0"/>
              </a:rPr>
              <a:t>nextBoard.makeMove</a:t>
            </a:r>
            <a:r>
              <a:rPr lang="en-MY" dirty="0">
                <a:latin typeface="Bahnschrift SemiBold SemiConden" panose="020B0502040204020203" pitchFamily="34" charset="0"/>
              </a:rPr>
              <a:t>(</a:t>
            </a:r>
            <a:r>
              <a:rPr lang="en-MY" i="1" dirty="0">
                <a:latin typeface="Bahnschrift SemiBold SemiConden" panose="020B0502040204020203" pitchFamily="34" charset="0"/>
              </a:rPr>
              <a:t>m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b="1" dirty="0">
                <a:latin typeface="Bahnschrift SemiBold SemiConden" panose="020B0502040204020203" pitchFamily="34" charset="0"/>
              </a:rPr>
              <a:t>	If </a:t>
            </a:r>
            <a:r>
              <a:rPr lang="en-MY" i="1" dirty="0">
                <a:latin typeface="Bahnschrift SemiBold SemiConden" panose="020B0502040204020203" pitchFamily="34" charset="0"/>
              </a:rPr>
              <a:t>again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i="1" dirty="0">
                <a:latin typeface="Bahnschrift SemiBold SemiConden" panose="020B0502040204020203" pitchFamily="34" charset="0"/>
              </a:rPr>
              <a:t>		s, mv</a:t>
            </a:r>
            <a:r>
              <a:rPr lang="en-MY" dirty="0">
                <a:latin typeface="Bahnschrift SemiBold SemiConden" panose="020B0502040204020203" pitchFamily="34" charset="0"/>
              </a:rPr>
              <a:t> = </a:t>
            </a:r>
            <a:r>
              <a:rPr lang="en-MY" dirty="0" err="1">
                <a:latin typeface="Bahnschrift SemiBold SemiConden" panose="020B0502040204020203" pitchFamily="34" charset="0"/>
              </a:rPr>
              <a:t>alphaMinValue</a:t>
            </a:r>
            <a:r>
              <a:rPr lang="en-MY" dirty="0">
                <a:latin typeface="Bahnschrift SemiBold SemiConden" panose="020B0502040204020203" pitchFamily="34" charset="0"/>
              </a:rPr>
              <a:t>(</a:t>
            </a:r>
            <a:r>
              <a:rPr lang="en-MY" dirty="0" err="1">
                <a:latin typeface="Bahnschrift SemiBold SemiConden" panose="020B0502040204020203" pitchFamily="34" charset="0"/>
              </a:rPr>
              <a:t>nextBoard</a:t>
            </a:r>
            <a:r>
              <a:rPr lang="en-MY" dirty="0">
                <a:latin typeface="Bahnschrift SemiBold SemiConden" panose="020B0502040204020203" pitchFamily="34" charset="0"/>
              </a:rPr>
              <a:t>, </a:t>
            </a:r>
            <a:r>
              <a:rPr lang="en-MY" i="1" dirty="0">
                <a:latin typeface="Bahnschrift SemiBold SemiConden" panose="020B0502040204020203" pitchFamily="34" charset="0"/>
              </a:rPr>
              <a:t>ply</a:t>
            </a:r>
            <a:r>
              <a:rPr lang="en-MY" dirty="0">
                <a:latin typeface="Bahnschrift SemiBold SemiConden" panose="020B0502040204020203" pitchFamily="34" charset="0"/>
              </a:rPr>
              <a:t> - 1, </a:t>
            </a:r>
            <a:r>
              <a:rPr lang="en-MY" i="1" dirty="0">
                <a:latin typeface="Bahnschrift SemiBold SemiConden" panose="020B0502040204020203" pitchFamily="34" charset="0"/>
              </a:rPr>
              <a:t>turn</a:t>
            </a:r>
            <a:r>
              <a:rPr lang="en-MY" dirty="0">
                <a:latin typeface="Bahnschrift SemiBold SemiConden" panose="020B0502040204020203" pitchFamily="34" charset="0"/>
              </a:rPr>
              <a:t>, </a:t>
            </a:r>
            <a:r>
              <a:rPr lang="en-MY" i="1" dirty="0">
                <a:latin typeface="Bahnschrift SemiBold SemiConden" panose="020B0502040204020203" pitchFamily="34" charset="0"/>
              </a:rPr>
              <a:t>alpha, beta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r>
              <a:rPr lang="en-MY" b="1" dirty="0">
                <a:latin typeface="Bahnschrift SemiBold SemiConden" panose="020B0502040204020203" pitchFamily="34" charset="0"/>
              </a:rPr>
              <a:t>	Else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i="1" dirty="0">
                <a:latin typeface="Bahnschrift SemiBold SemiConden" panose="020B0502040204020203" pitchFamily="34" charset="0"/>
              </a:rPr>
              <a:t>		s, mv</a:t>
            </a:r>
            <a:r>
              <a:rPr lang="en-MY" dirty="0">
                <a:latin typeface="Bahnschrift SemiBold SemiConden" panose="020B0502040204020203" pitchFamily="34" charset="0"/>
              </a:rPr>
              <a:t> = </a:t>
            </a:r>
            <a:r>
              <a:rPr lang="en-MY" i="1" dirty="0" err="1">
                <a:latin typeface="Bahnschrift SemiBold SemiConden" panose="020B0502040204020203" pitchFamily="34" charset="0"/>
              </a:rPr>
              <a:t>opponent</a:t>
            </a:r>
            <a:r>
              <a:rPr lang="en-MY" dirty="0" err="1">
                <a:latin typeface="Bahnschrift SemiBold SemiConden" panose="020B0502040204020203" pitchFamily="34" charset="0"/>
              </a:rPr>
              <a:t>.alphaMaxValue</a:t>
            </a:r>
            <a:r>
              <a:rPr lang="en-MY" dirty="0">
                <a:latin typeface="Bahnschrift SemiBold SemiConden" panose="020B0502040204020203" pitchFamily="34" charset="0"/>
              </a:rPr>
              <a:t>(</a:t>
            </a:r>
            <a:r>
              <a:rPr lang="en-MY" dirty="0" err="1">
                <a:latin typeface="Bahnschrift SemiBold SemiConden" panose="020B0502040204020203" pitchFamily="34" charset="0"/>
              </a:rPr>
              <a:t>nextBoard</a:t>
            </a:r>
            <a:r>
              <a:rPr lang="en-MY" dirty="0">
                <a:latin typeface="Bahnschrift SemiBold SemiConden" panose="020B0502040204020203" pitchFamily="34" charset="0"/>
              </a:rPr>
              <a:t>, </a:t>
            </a:r>
            <a:r>
              <a:rPr lang="en-MY" i="1" dirty="0">
                <a:latin typeface="Bahnschrift SemiBold SemiConden" panose="020B0502040204020203" pitchFamily="34" charset="0"/>
              </a:rPr>
              <a:t>ply</a:t>
            </a:r>
            <a:r>
              <a:rPr lang="en-MY" dirty="0">
                <a:latin typeface="Bahnschrift SemiBold SemiConden" panose="020B0502040204020203" pitchFamily="34" charset="0"/>
              </a:rPr>
              <a:t>-1</a:t>
            </a:r>
            <a:r>
              <a:rPr lang="en-MY" i="1" dirty="0">
                <a:latin typeface="Bahnschrift SemiBold SemiConden" panose="020B0502040204020203" pitchFamily="34" charset="0"/>
              </a:rPr>
              <a:t>, turn</a:t>
            </a:r>
            <a:r>
              <a:rPr lang="en-MY" dirty="0">
                <a:latin typeface="Bahnschrift SemiBold SemiConden" panose="020B0502040204020203" pitchFamily="34" charset="0"/>
              </a:rPr>
              <a:t>, </a:t>
            </a:r>
            <a:r>
              <a:rPr lang="en-MY" i="1" dirty="0">
                <a:latin typeface="Bahnschrift SemiBold SemiConden" panose="020B0502040204020203" pitchFamily="34" charset="0"/>
              </a:rPr>
              <a:t>alpha, beta</a:t>
            </a:r>
            <a:r>
              <a:rPr lang="en-MY" dirty="0">
                <a:latin typeface="Bahnschrift SemiBold SemiConden" panose="020B0502040204020203" pitchFamily="34" charset="0"/>
              </a:rPr>
              <a:t>)</a:t>
            </a: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                  end if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endParaRPr lang="en-MY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4D406-2592-4962-8DC4-FBADA9E6A86F}"/>
              </a:ext>
            </a:extLst>
          </p:cNvPr>
          <p:cNvSpPr txBox="1"/>
          <p:nvPr/>
        </p:nvSpPr>
        <p:spPr>
          <a:xfrm>
            <a:off x="7518400" y="2939891"/>
            <a:ext cx="3962400" cy="3693319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b="1" dirty="0">
                <a:latin typeface="Bahnschrift SemiBold SemiConden" panose="020B0502040204020203" pitchFamily="34" charset="0"/>
              </a:rPr>
              <a:t>if </a:t>
            </a:r>
            <a:r>
              <a:rPr lang="en-MY" i="1" dirty="0">
                <a:latin typeface="Bahnschrift SemiBold SemiConden" panose="020B0502040204020203" pitchFamily="34" charset="0"/>
              </a:rPr>
              <a:t>s </a:t>
            </a:r>
            <a:r>
              <a:rPr lang="en-MY" dirty="0">
                <a:latin typeface="Bahnschrift SemiBold SemiConden" panose="020B0502040204020203" pitchFamily="34" charset="0"/>
              </a:rPr>
              <a:t>&lt;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= </a:t>
            </a:r>
            <a:r>
              <a:rPr lang="en-MY" i="1" dirty="0">
                <a:latin typeface="Bahnschrift SemiBold SemiConden" panose="020B0502040204020203" pitchFamily="34" charset="0"/>
              </a:rPr>
              <a:t>s</a:t>
            </a:r>
            <a:r>
              <a:rPr lang="en-MY" dirty="0">
                <a:latin typeface="Bahnschrift SemiBold SemiConden" panose="020B0502040204020203" pitchFamily="34" charset="0"/>
              </a:rPr>
              <a:t> value</a:t>
            </a:r>
          </a:p>
          <a:p>
            <a:r>
              <a:rPr lang="en-MY" i="1" dirty="0">
                <a:latin typeface="Bahnschrift SemiBold SemiConden" panose="020B0502040204020203" pitchFamily="34" charset="0"/>
              </a:rPr>
              <a:t>move</a:t>
            </a:r>
            <a:r>
              <a:rPr lang="en-MY" dirty="0">
                <a:latin typeface="Bahnschrift SemiBold SemiConden" panose="020B0502040204020203" pitchFamily="34" charset="0"/>
              </a:rPr>
              <a:t> = the </a:t>
            </a:r>
            <a:r>
              <a:rPr lang="en-MY" i="1" dirty="0">
                <a:latin typeface="Bahnschrift SemiBold SemiConden" panose="020B0502040204020203" pitchFamily="34" charset="0"/>
              </a:rPr>
              <a:t>m </a:t>
            </a:r>
            <a:r>
              <a:rPr lang="en-MY" dirty="0">
                <a:latin typeface="Bahnschrift SemiBold SemiConden" panose="020B0502040204020203" pitchFamily="34" charset="0"/>
              </a:rPr>
              <a:t>value </a:t>
            </a: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&lt;= </a:t>
            </a:r>
            <a:r>
              <a:rPr lang="en-MY" i="1" dirty="0">
                <a:latin typeface="Bahnschrift SemiBold SemiConden" panose="020B0502040204020203" pitchFamily="34" charset="0"/>
              </a:rPr>
              <a:t>alpha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and </a:t>
            </a:r>
            <a:r>
              <a:rPr lang="en-MY" i="1" dirty="0">
                <a:latin typeface="Bahnschrift SemiBold SemiConden" panose="020B0502040204020203" pitchFamily="34" charset="0"/>
              </a:rPr>
              <a:t>move</a:t>
            </a:r>
          </a:p>
          <a:p>
            <a:r>
              <a:rPr lang="en-MY" i="1" dirty="0">
                <a:latin typeface="Bahnschrift SemiBold SemiConden" panose="020B0502040204020203" pitchFamily="34" charset="0"/>
              </a:rPr>
              <a:t>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if </a:t>
            </a:r>
            <a:r>
              <a:rPr lang="en-MY" i="1" dirty="0">
                <a:latin typeface="Bahnschrift SemiBold SemiConden" panose="020B0502040204020203" pitchFamily="34" charset="0"/>
              </a:rPr>
              <a:t>score </a:t>
            </a:r>
            <a:r>
              <a:rPr lang="en-MY" dirty="0">
                <a:latin typeface="Bahnschrift SemiBold SemiConden" panose="020B0502040204020203" pitchFamily="34" charset="0"/>
              </a:rPr>
              <a:t>&lt; </a:t>
            </a:r>
            <a:r>
              <a:rPr lang="en-MY" i="1" dirty="0">
                <a:latin typeface="Bahnschrift SemiBold SemiConden" panose="020B0502040204020203" pitchFamily="34" charset="0"/>
              </a:rPr>
              <a:t>beta</a:t>
            </a:r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i="1" dirty="0">
                <a:latin typeface="Bahnschrift SemiBold SemiConden" panose="020B0502040204020203" pitchFamily="34" charset="0"/>
              </a:rPr>
              <a:t>beta</a:t>
            </a:r>
            <a:r>
              <a:rPr lang="en-MY" dirty="0">
                <a:latin typeface="Bahnschrift SemiBold SemiConden" panose="020B0502040204020203" pitchFamily="34" charset="0"/>
              </a:rPr>
              <a:t> = the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value </a:t>
            </a:r>
          </a:p>
          <a:p>
            <a:r>
              <a:rPr lang="en-MY" dirty="0">
                <a:latin typeface="Bahnschrift SemiBold SemiConden" panose="020B0502040204020203" pitchFamily="34" charset="0"/>
              </a:rPr>
              <a:t>      </a:t>
            </a:r>
            <a:r>
              <a:rPr lang="en-MY" b="1" dirty="0">
                <a:latin typeface="Bahnschrift SemiBold SemiConden" panose="020B0502040204020203" pitchFamily="34" charset="0"/>
              </a:rPr>
              <a:t>end for</a:t>
            </a:r>
          </a:p>
          <a:p>
            <a:endParaRPr lang="en-MY" dirty="0">
              <a:latin typeface="Bahnschrift SemiBold SemiConden" panose="020B0502040204020203" pitchFamily="34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</a:rPr>
              <a:t>return </a:t>
            </a:r>
            <a:r>
              <a:rPr lang="en-MY" i="1" dirty="0">
                <a:latin typeface="Bahnschrift SemiBold SemiConden" panose="020B0502040204020203" pitchFamily="34" charset="0"/>
              </a:rPr>
              <a:t>score</a:t>
            </a:r>
            <a:r>
              <a:rPr lang="en-MY" dirty="0">
                <a:latin typeface="Bahnschrift SemiBold SemiConden" panose="020B0502040204020203" pitchFamily="34" charset="0"/>
              </a:rPr>
              <a:t> and </a:t>
            </a:r>
            <a:r>
              <a:rPr lang="en-MY" i="1" dirty="0">
                <a:latin typeface="Bahnschrift SemiBold SemiConden" panose="020B0502040204020203" pitchFamily="34" charset="0"/>
              </a:rPr>
              <a:t>move  </a:t>
            </a:r>
            <a:endParaRPr lang="en-MY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A560E-17F1-4C1D-BC45-016075E716F4}"/>
              </a:ext>
            </a:extLst>
          </p:cNvPr>
          <p:cNvSpPr txBox="1"/>
          <p:nvPr/>
        </p:nvSpPr>
        <p:spPr>
          <a:xfrm>
            <a:off x="7518400" y="58846"/>
            <a:ext cx="758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 err="1">
                <a:latin typeface="Jokerman" panose="04090605060D06020702" pitchFamily="82" charset="0"/>
              </a:rPr>
              <a:t>alphaMinValue</a:t>
            </a:r>
            <a:endParaRPr lang="en-GB" sz="3600" dirty="0"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4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4EDB2-0640-431F-A3AA-C3DEFD3598E4}"/>
              </a:ext>
            </a:extLst>
          </p:cNvPr>
          <p:cNvSpPr txBox="1"/>
          <p:nvPr/>
        </p:nvSpPr>
        <p:spPr>
          <a:xfrm>
            <a:off x="812800" y="1079500"/>
            <a:ext cx="6832600" cy="4975721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b="1" u="sng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Choose move algorithm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MY" sz="2000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chooseMove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sz="2000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Mancala board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returns the next move that the AI player makes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sz="2000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sz="2000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== </a:t>
            </a:r>
            <a:r>
              <a:rPr lang="en-MY" sz="2000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ABPRUNE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sz="2000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val</a:t>
            </a:r>
            <a:r>
              <a:rPr lang="en-MY" sz="2000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move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sz="2000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MY" sz="2000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lphaBetaMove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sz="2000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board, ply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print the chosen move and the value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000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return</a:t>
            </a:r>
            <a:r>
              <a:rPr lang="en-MY" sz="2000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move</a:t>
            </a:r>
            <a:endParaRPr lang="en-MY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000E7-86FF-4649-A3B6-15B39C070AC5}"/>
              </a:ext>
            </a:extLst>
          </p:cNvPr>
          <p:cNvSpPr txBox="1"/>
          <p:nvPr/>
        </p:nvSpPr>
        <p:spPr>
          <a:xfrm>
            <a:off x="812800" y="228600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 err="1">
                <a:latin typeface="Jokerman" panose="04090605060D0602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chooseMove</a:t>
            </a:r>
            <a:endParaRPr lang="en-GB" sz="3600" dirty="0">
              <a:latin typeface="Jokerman" panose="04090605060D0602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ED46F-C790-4C17-B911-666FEEE33B7C}"/>
              </a:ext>
            </a:extLst>
          </p:cNvPr>
          <p:cNvSpPr txBox="1"/>
          <p:nvPr/>
        </p:nvSpPr>
        <p:spPr>
          <a:xfrm>
            <a:off x="8343900" y="1651000"/>
            <a:ext cx="3035300" cy="418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Returns the next move that the AI player makes.</a:t>
            </a:r>
          </a:p>
          <a:p>
            <a:pPr>
              <a:lnSpc>
                <a:spcPct val="150000"/>
              </a:lnSpc>
            </a:pPr>
            <a:endParaRPr lang="en-MY" sz="2000" dirty="0">
              <a:latin typeface="Bahnschrift SemiBold SemiConden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Function </a:t>
            </a:r>
            <a:r>
              <a:rPr lang="en-MY" sz="2000" i="1" dirty="0" err="1">
                <a:latin typeface="Bahnschrift SemiBold SemiConden" panose="020B0502040204020203" pitchFamily="34" charset="0"/>
              </a:rPr>
              <a:t>alphaBetaMove</a:t>
            </a:r>
            <a:r>
              <a:rPr lang="en-MY" sz="2000" i="1" dirty="0">
                <a:latin typeface="Bahnschrift SemiBold SemiConden" panose="020B0502040204020203" pitchFamily="34" charset="0"/>
              </a:rPr>
              <a:t>()</a:t>
            </a:r>
            <a:r>
              <a:rPr lang="en-MY" sz="2000" dirty="0">
                <a:latin typeface="Bahnschrift SemiBold SemiConden" panose="020B0502040204020203" pitchFamily="34" charset="0"/>
              </a:rPr>
              <a:t> is called to get the move and evaluation value that obtained by performing alpha-beta pruning and heuristic evaluation.</a:t>
            </a:r>
            <a:endParaRPr lang="en-GB" sz="2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28773-17C8-465D-99FD-1E885BEDBDD4}"/>
              </a:ext>
            </a:extLst>
          </p:cNvPr>
          <p:cNvSpPr txBox="1"/>
          <p:nvPr/>
        </p:nvSpPr>
        <p:spPr>
          <a:xfrm>
            <a:off x="476249" y="1209675"/>
            <a:ext cx="7410451" cy="5032147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b="1" u="sng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Legal move algorithm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Function: </a:t>
            </a:r>
            <a:r>
              <a:rPr lang="en-MY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legalMove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player,hole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the player’s turn (Player 1 or Player 2) and the next hole to be moved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return true or false for a move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en-MY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==1)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P1Holes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P2Holes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 if 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hole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 &gt; 0 &amp;&amp; 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hole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 &lt;= 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</a:rPr>
              <a:t>len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(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) &amp;&amp; 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[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hole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-1] &gt; 0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5066-D2DA-4E0A-A07E-84296DE124BC}"/>
              </a:ext>
            </a:extLst>
          </p:cNvPr>
          <p:cNvSpPr txBox="1"/>
          <p:nvPr/>
        </p:nvSpPr>
        <p:spPr>
          <a:xfrm>
            <a:off x="542925" y="334059"/>
            <a:ext cx="734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Jokerman" panose="04090605060D06020702" pitchFamily="82" charset="0"/>
              </a:rPr>
              <a:t>Legal Move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BF84FC-8CE3-4C4B-A778-7452E9D3DF53}"/>
              </a:ext>
            </a:extLst>
          </p:cNvPr>
          <p:cNvSpPr txBox="1"/>
          <p:nvPr/>
        </p:nvSpPr>
        <p:spPr>
          <a:xfrm>
            <a:off x="8334375" y="561975"/>
            <a:ext cx="29908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The </a:t>
            </a:r>
            <a:r>
              <a:rPr lang="en-MY" sz="2000" i="1" dirty="0" err="1">
                <a:latin typeface="Bahnschrift SemiBold SemiConden" panose="020B0502040204020203" pitchFamily="34" charset="0"/>
              </a:rPr>
              <a:t>legalMove</a:t>
            </a:r>
            <a:r>
              <a:rPr lang="en-MY" sz="2000" i="1" dirty="0">
                <a:latin typeface="Bahnschrift SemiBold SemiConden" panose="020B0502040204020203" pitchFamily="34" charset="0"/>
              </a:rPr>
              <a:t>()</a:t>
            </a:r>
            <a:r>
              <a:rPr lang="en-MY" sz="2000" dirty="0">
                <a:latin typeface="Bahnschrift SemiBold SemiConden" panose="020B0502040204020203" pitchFamily="34" charset="0"/>
              </a:rPr>
              <a:t> function returns whether a move is legal or not.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The function gets the row of holes for the current player and check the legal move.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A legal move should follow that the hole is in the range of the number of holes for one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Y" sz="2000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The current hole should also not to be empty to allow move to the next hole. </a:t>
            </a:r>
            <a:br>
              <a:rPr lang="en-MY" dirty="0">
                <a:latin typeface="Bahnschrift SemiBold SemiConden" panose="020B0502040204020203" pitchFamily="34" charset="0"/>
              </a:rPr>
            </a:br>
            <a:endParaRPr lang="en-MY" dirty="0">
              <a:latin typeface="Bahnschrift SemiBold SemiConden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99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0EC2-B368-4896-AFA0-310D3C19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703" y="261606"/>
            <a:ext cx="10515600" cy="1325563"/>
          </a:xfrm>
        </p:spPr>
        <p:txBody>
          <a:bodyPr>
            <a:normAutofit/>
          </a:bodyPr>
          <a:lstStyle/>
          <a:p>
            <a:r>
              <a:rPr lang="en-MY" sz="5400" dirty="0">
                <a:latin typeface="Jokerman" panose="04090605060D06020702" pitchFamily="82" charset="0"/>
              </a:rPr>
              <a:t>What is Mancala?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C1D6-5CF0-4DFF-9F7A-3ED43810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757" y="2284845"/>
            <a:ext cx="7312742" cy="10650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MY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Mancala is as known as one of the older most board game which used to be played widely todays.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FCA22-BBA3-43AE-9536-43674CCD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7441"/>
            <a:ext cx="2674257" cy="2674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65C87-785B-4048-BA7E-FC698E814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07" b="44415"/>
          <a:stretch/>
        </p:blipFill>
        <p:spPr>
          <a:xfrm>
            <a:off x="2033789" y="4387861"/>
            <a:ext cx="1409425" cy="1355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C71BA-8D79-42C6-B7F7-6399FE33275B}"/>
              </a:ext>
            </a:extLst>
          </p:cNvPr>
          <p:cNvSpPr txBox="1"/>
          <p:nvPr/>
        </p:nvSpPr>
        <p:spPr>
          <a:xfrm>
            <a:off x="570833" y="4766354"/>
            <a:ext cx="18047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2</a:t>
            </a:r>
            <a:endParaRPr lang="en-MY" sz="2800" dirty="0">
              <a:latin typeface="Jokerman" panose="04090605060D0602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E1C64-E01D-484E-AC06-56D1BB0D040C}"/>
              </a:ext>
            </a:extLst>
          </p:cNvPr>
          <p:cNvSpPr txBox="1"/>
          <p:nvPr/>
        </p:nvSpPr>
        <p:spPr>
          <a:xfrm>
            <a:off x="10009917" y="4710360"/>
            <a:ext cx="16848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1</a:t>
            </a:r>
            <a:endParaRPr lang="en-MY" sz="2800" dirty="0">
              <a:latin typeface="Jokerman" panose="04090605060D0602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B9261D-BBE4-4F7D-99DD-00DD0C3E59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5" t="41710" r="-1"/>
          <a:stretch/>
        </p:blipFill>
        <p:spPr>
          <a:xfrm>
            <a:off x="9015475" y="4261203"/>
            <a:ext cx="1216342" cy="14215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A509E0-4767-4BA8-9674-CB088506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00" l="0" r="98500">
                        <a14:foregroundMark x1="40000" y1="25500" x2="70000" y2="21000"/>
                        <a14:foregroundMark x1="26500" y1="37500" x2="69000" y2="52500"/>
                        <a14:foregroundMark x1="37500" y1="63500" x2="74500" y2="7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50" y="4031697"/>
            <a:ext cx="1337231" cy="13372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B916E2-B417-406A-AD36-DE955FEEF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000" l="0" r="98500">
                        <a14:foregroundMark x1="40000" y1="25500" x2="70000" y2="21000"/>
                        <a14:foregroundMark x1="26500" y1="37500" x2="69000" y2="52500"/>
                        <a14:foregroundMark x1="37500" y1="63500" x2="74500" y2="7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7" y="4442972"/>
            <a:ext cx="1337231" cy="133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47EDE0C-6535-4A19-A9C0-2CAA72C8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731" y="4088733"/>
            <a:ext cx="5236331" cy="17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6F4C2-6896-488E-BD89-3AA9745AD330}"/>
              </a:ext>
            </a:extLst>
          </p:cNvPr>
          <p:cNvSpPr txBox="1"/>
          <p:nvPr/>
        </p:nvSpPr>
        <p:spPr>
          <a:xfrm>
            <a:off x="863600" y="927100"/>
            <a:ext cx="5499100" cy="5683607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MY" b="1" u="sng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Legal Moves algorithm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Function: </a:t>
            </a:r>
            <a:r>
              <a:rPr lang="en-MY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legalMoves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player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//Input: the player’s turn (Player 1 or Player 2)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//Output: a list of legal moves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player.num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==1)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P1Holes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P2Holes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end if 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moves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[ ] 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in range of length of holes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]!=0)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moves</a:t>
            </a:r>
            <a:r>
              <a:rPr lang="en-MY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i="1" dirty="0" err="1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moves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+ [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+1]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end for </a:t>
            </a:r>
            <a:endParaRPr lang="en-MY" sz="1600" dirty="0">
              <a:latin typeface="Bahnschrift SemiBold SemiConden" panose="020B0502040204020203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MY" b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	return</a:t>
            </a:r>
            <a:r>
              <a:rPr lang="en-MY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SimSun" panose="02010600030101010101" pitchFamily="2" charset="-122"/>
              </a:rPr>
              <a:t>moves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855D8-D55E-4131-902C-48B1769DFD85}"/>
              </a:ext>
            </a:extLst>
          </p:cNvPr>
          <p:cNvSpPr txBox="1"/>
          <p:nvPr/>
        </p:nvSpPr>
        <p:spPr>
          <a:xfrm>
            <a:off x="914400" y="165100"/>
            <a:ext cx="509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Jokerman" panose="04090605060D06020702" pitchFamily="82" charset="0"/>
              </a:rPr>
              <a:t>Legal Moves</a:t>
            </a:r>
            <a:endParaRPr lang="en-GB" sz="3600" dirty="0">
              <a:latin typeface="Jokerman" panose="04090605060D0602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070D3-4091-43A5-8721-DDF7AE278E69}"/>
              </a:ext>
            </a:extLst>
          </p:cNvPr>
          <p:cNvSpPr txBox="1"/>
          <p:nvPr/>
        </p:nvSpPr>
        <p:spPr>
          <a:xfrm>
            <a:off x="7315200" y="1435100"/>
            <a:ext cx="375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Gets the row of holes for the current player and initializes a list for moves.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MY" sz="2000" dirty="0">
              <a:latin typeface="Bahnschrift SemiBold SemiConden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</a:rPr>
              <a:t>For each hole which in the row, the index of the hole is stored into </a:t>
            </a:r>
            <a:r>
              <a:rPr lang="en-MY" sz="2000" i="1" dirty="0">
                <a:latin typeface="Bahnschrift SemiBold SemiConden" panose="020B0502040204020203" pitchFamily="34" charset="0"/>
              </a:rPr>
              <a:t>moves</a:t>
            </a:r>
            <a:r>
              <a:rPr lang="en-MY" sz="2000" dirty="0">
                <a:latin typeface="Bahnschrift SemiBold SemiConden" panose="020B0502040204020203" pitchFamily="34" charset="0"/>
              </a:rPr>
              <a:t> and the function eventually returns a list of legal moves, </a:t>
            </a:r>
            <a:r>
              <a:rPr lang="en-MY" sz="2000" i="1" dirty="0">
                <a:latin typeface="Bahnschrift SemiBold SemiConden" panose="020B0502040204020203" pitchFamily="34" charset="0"/>
              </a:rPr>
              <a:t>moves</a:t>
            </a:r>
            <a:r>
              <a:rPr lang="en-MY" sz="2000" dirty="0">
                <a:latin typeface="Bahnschrift SemiBold SemiConden" panose="020B0502040204020203" pitchFamily="34" charset="0"/>
              </a:rPr>
              <a:t>[ ]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9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474" y="830684"/>
            <a:ext cx="6096000" cy="5688737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function: score(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//Input: Mancala board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//Output: evaluation of the Mancala Board for AI player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.hasWon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500.0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.hasWon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	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-500.0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- 1] &gt; 24)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return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250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opp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- 1] &gt; 24)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return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-250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55529" y="2513233"/>
            <a:ext cx="2470548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H1: Has AI won the game.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4238" y="3549553"/>
            <a:ext cx="3161443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H2: Has opponent won the game.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0338" y="4585873"/>
            <a:ext cx="2884123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H3: How close AI are winning.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3474" y="5622193"/>
            <a:ext cx="3546164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H4: How close opponent are winning.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0385" y="127084"/>
            <a:ext cx="2614818" cy="59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400" b="1" dirty="0">
                <a:latin typeface="Jokerman" panose="04090605060D0602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Score algorithm</a:t>
            </a:r>
            <a:endParaRPr lang="en-US" sz="2000" dirty="0">
              <a:effectLst/>
              <a:latin typeface="Jokerman" panose="04090605060D0602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89746" y="1244676"/>
            <a:ext cx="1593706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800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Heuristics</a:t>
            </a:r>
            <a:endParaRPr lang="en-US" sz="24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1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509" y="885587"/>
            <a:ext cx="6574971" cy="5304016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self.num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1):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marR="0" indent="457200" algn="just">
              <a:spcBef>
                <a:spcPts val="0"/>
              </a:spcBef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P1Holes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oppHoles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board.P2Holess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scoreDiff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[0]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[1]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board.P2Holes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oppHoles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board.P1Holes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scoreDiff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[1] -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board.scoreHoles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[0]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scoreDiff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+ 30) * 10 / 6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additional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93783" y="2128788"/>
            <a:ext cx="5198218" cy="3002012"/>
            <a:chOff x="7187681" y="2128788"/>
            <a:chExt cx="5004319" cy="2937899"/>
          </a:xfrm>
        </p:grpSpPr>
        <p:grpSp>
          <p:nvGrpSpPr>
            <p:cNvPr id="9" name="Group 8"/>
            <p:cNvGrpSpPr/>
            <p:nvPr/>
          </p:nvGrpSpPr>
          <p:grpSpPr>
            <a:xfrm>
              <a:off x="7217308" y="2128788"/>
              <a:ext cx="4625305" cy="1896534"/>
              <a:chOff x="7217308" y="1427174"/>
              <a:chExt cx="4625305" cy="18965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308" y="1427174"/>
                <a:ext cx="4615356" cy="86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MY" dirty="0">
                    <a:latin typeface="Bahnschrift SemiBold SemiConden" panose="020B0502040204020203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Initialize player’s row of holes and opponent’ s row of holes</a:t>
                </a:r>
                <a:endParaRPr lang="en-US" sz="1600" dirty="0">
                  <a:effectLst/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248085" y="2872174"/>
                <a:ext cx="4594528" cy="451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MY" dirty="0">
                    <a:latin typeface="Bahnschrift SemiBold SemiConden" panose="020B0502040204020203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Get the score difference between two houses</a:t>
                </a:r>
                <a:endParaRPr lang="en-US" sz="1600" dirty="0">
                  <a:effectLst/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187681" y="4603290"/>
              <a:ext cx="5004319" cy="463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Symbol" panose="05050102010706020507" pitchFamily="18" charset="2"/>
                <a:buChar char=""/>
              </a:pP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Initialize </a:t>
              </a:r>
              <a:r>
                <a:rPr lang="en-MY" i="1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score, additional, capturing </a:t>
              </a: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and </a:t>
              </a:r>
              <a:r>
                <a:rPr lang="en-MY" i="1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stones</a:t>
              </a:r>
              <a:endParaRPr lang="en-US" sz="1600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8207" y="298439"/>
            <a:ext cx="2098651" cy="59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400" dirty="0">
                <a:latin typeface="Jokerman" panose="04090605060D0602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Initialization</a:t>
            </a:r>
            <a:endParaRPr lang="en-US" sz="2000" dirty="0">
              <a:effectLst/>
              <a:latin typeface="Jokerman" panose="04090605060D06020702" pitchFamily="8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4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4434" y="1706780"/>
            <a:ext cx="5495110" cy="3098284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 range of length of holes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	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numStones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&gt; 0 ||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oppHoles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 &gt; 0)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umStones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(6 - 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))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additional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(50.0 * (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+ 1))/6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548" y="352663"/>
            <a:ext cx="4948791" cy="1055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score for the move at each hole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value of </a:t>
            </a:r>
            <a:r>
              <a:rPr lang="en-MY" sz="2000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additional</a:t>
            </a:r>
            <a:endParaRPr lang="en-US" sz="2000" i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2557" y="5916299"/>
            <a:ext cx="6749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</a:rPr>
              <a:t>H5: Choose a move that can lead AI has one more turn in the game. 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7129" y="2126503"/>
            <a:ext cx="5455662" cy="2349261"/>
            <a:chOff x="6503256" y="2522386"/>
            <a:chExt cx="5455662" cy="2349261"/>
          </a:xfrm>
        </p:grpSpPr>
        <p:sp>
          <p:nvSpPr>
            <p:cNvPr id="8" name="Rectangle 7"/>
            <p:cNvSpPr/>
            <p:nvPr/>
          </p:nvSpPr>
          <p:spPr>
            <a:xfrm>
              <a:off x="6526499" y="2522386"/>
              <a:ext cx="4536819" cy="4515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Get the number of stones at the current hole</a:t>
              </a:r>
              <a:endParaRPr lang="en-US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03256" y="3138756"/>
              <a:ext cx="5329408" cy="4633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marR="0" lvl="0" indent="-342900" algn="just">
                <a:lnSpc>
                  <a:spcPct val="150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If there are stones in the player’s or opponent’s hole</a:t>
              </a:r>
              <a:endParaRPr lang="en-US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03256" y="3830839"/>
              <a:ext cx="54556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</a:rPr>
                <a:t>if the number of stones is sufficient to drop the last stone into the house </a:t>
              </a: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  <a:sym typeface="Wingdings" panose="05000000000000000000" pitchFamily="2" charset="2"/>
                </a:rPr>
                <a:t> get additional turn</a:t>
              </a:r>
              <a:endParaRPr lang="en-US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03256" y="4502315"/>
              <a:ext cx="54556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</a:rPr>
                <a:t>Evaluate the </a:t>
              </a:r>
              <a:r>
                <a:rPr lang="en-MY" i="1" dirty="0">
                  <a:latin typeface="Bahnschrift SemiBold SemiConden" panose="020B0502040204020203" pitchFamily="34" charset="0"/>
                  <a:ea typeface="DengXian" panose="02010600030101010101" pitchFamily="2" charset="-122"/>
                </a:rPr>
                <a:t>additional</a:t>
              </a:r>
              <a:r>
                <a:rPr lang="en-MY" dirty="0">
                  <a:latin typeface="Bahnschrift SemiBold SemiConden" panose="020B0502040204020203" pitchFamily="34" charset="0"/>
                  <a:ea typeface="DengXian" panose="02010600030101010101" pitchFamily="2" charset="-122"/>
                </a:rPr>
                <a:t> value</a:t>
              </a:r>
              <a:endParaRPr lang="en-US" dirty="0"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377931" y="5187051"/>
            <a:ext cx="1593706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800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Heuristics</a:t>
            </a:r>
            <a:endParaRPr lang="en-US" sz="24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2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5" y="1425083"/>
            <a:ext cx="6574971" cy="4544834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ppHoles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 % 13 </a:t>
            </a:r>
            <a:endParaRPr lang="en-US" sz="1600" dirty="0"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-1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&lt;= (5 - 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(t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0)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[5 -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                      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[5 -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&gt;= (13 -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holes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[5 -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- 13]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5433" y="2459375"/>
            <a:ext cx="4615356" cy="274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Initialize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temp,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endParaRPr lang="en-MY" i="1" dirty="0"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Know which hole the opponent will land from the value of </a:t>
            </a:r>
            <a:r>
              <a:rPr lang="en-MY" i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</a:rPr>
              <a:t>If the last stone of opponent lands on an empty hole, it can take away all the stones from the opposite holes which belong to AI. </a:t>
            </a:r>
            <a:endParaRPr lang="en-US" i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62" y="0"/>
            <a:ext cx="6680034" cy="1055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score for the move at each hole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value of </a:t>
            </a:r>
            <a:r>
              <a:rPr lang="en-MY" sz="2000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 (stones captured by opponent)</a:t>
            </a:r>
            <a:endParaRPr lang="en-US" sz="2000" i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8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891" y="1329289"/>
            <a:ext cx="5913120" cy="4652556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	   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0)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50.0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1)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40.0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i="1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ownStones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2)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25</a:t>
            </a:r>
            <a:endParaRPr lang="en-US" sz="1600" dirty="0"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if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&gt; capturing)              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                capturing 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MY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temp_capturing</a:t>
            </a: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0303" y="1113274"/>
            <a:ext cx="4615356" cy="4344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number of stones owned by opponent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</a:rPr>
              <a:t>50 scores if the opponent takes no stones</a:t>
            </a:r>
            <a:endParaRPr lang="en-US" dirty="0"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40 scores for 1 stone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25 scores for 2 stones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higher the scores, when the opponent take less stones from AI player.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MY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Update the value of </a:t>
            </a:r>
            <a:r>
              <a:rPr lang="en-MY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</a:t>
            </a:r>
            <a:r>
              <a:rPr lang="en-MY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get the highest evaluation</a:t>
            </a:r>
            <a:endParaRPr lang="en-US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62" y="138420"/>
            <a:ext cx="6680034" cy="1055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score for the move at each hole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value of </a:t>
            </a:r>
            <a:r>
              <a:rPr lang="en-MY" sz="2000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capturing (stones captured by opponent)</a:t>
            </a:r>
            <a:endParaRPr lang="en-US" sz="2000" i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89480" y="5846305"/>
            <a:ext cx="5018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</a:rPr>
              <a:t>H6: How many stones can opponent take from AI rows of holes.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1615" y="5222318"/>
            <a:ext cx="1593706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800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Heuristics</a:t>
            </a:r>
            <a:endParaRPr lang="en-US" sz="24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8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891" y="1329289"/>
            <a:ext cx="5913120" cy="4134465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numStones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&lt; 4)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stones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stones + 5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== 5)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stones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stones + 30 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stones </a:t>
            </a:r>
            <a:r>
              <a:rPr lang="en-MY" dirty="0">
                <a:latin typeface="Bahnschrift SemiBold SemiConden" panose="020B0502040204020203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stones + 10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endParaRPr lang="en-US" dirty="0"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8468" y="117699"/>
            <a:ext cx="4948791" cy="1055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score for the move at each hole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000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Evaluate the value of </a:t>
            </a:r>
            <a:r>
              <a:rPr lang="en-MY" sz="2000" i="1" dirty="0">
                <a:effectLst/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stones</a:t>
            </a:r>
            <a:endParaRPr lang="en-US" sz="2000" i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1888" y="1687743"/>
            <a:ext cx="501825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H7: Number of stones of the chosen move are less.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6941" y="659747"/>
            <a:ext cx="1593706" cy="6510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MY" sz="2800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Heuristics</a:t>
            </a:r>
            <a:endParaRPr lang="en-US" sz="24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0891" y="5557089"/>
            <a:ext cx="5913120" cy="969624"/>
          </a:xfrm>
          <a:prstGeom prst="rect">
            <a:avLst/>
          </a:prstGeom>
          <a:solidFill>
            <a:srgbClr val="A57C66"/>
          </a:solidFill>
          <a:ln>
            <a:noFill/>
          </a:ln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= capturing + score + additional + stones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total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4782" y="3353156"/>
            <a:ext cx="6096000" cy="4580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H8: Keep the last stones get into its own house.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8375" y="4394285"/>
            <a:ext cx="327205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MY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H9: Stones land at other holes.</a:t>
            </a:r>
            <a:endParaRPr lang="en-US" sz="1600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3471" y="5875702"/>
            <a:ext cx="3023441" cy="36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b="1" dirty="0">
                <a:latin typeface="Bahnschrift SemiBold SemiConden" panose="020B0502040204020203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Total evaluation score</a:t>
            </a:r>
            <a:endParaRPr lang="en-US" sz="1600" b="1" dirty="0">
              <a:effectLst/>
              <a:latin typeface="Bahnschrift SemiBold SemiConden" panose="020B0502040204020203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13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Jokerman" panose="04090605060D06020702" pitchFamily="82" charset="0"/>
                <a:cs typeface="Times New Roman" panose="02020603050405020304" pitchFamily="18" charset="0"/>
              </a:rPr>
              <a:t>Error Analysis and Experiment</a:t>
            </a:r>
            <a:endParaRPr lang="en-US" dirty="0">
              <a:latin typeface="Jokerman" panose="04090605060D0602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36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Flaws</a:t>
            </a:r>
          </a:p>
          <a:p>
            <a:pPr lvl="1"/>
            <a:r>
              <a:rPr lang="en-US" sz="32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the first step of the AI player takes long time </a:t>
            </a:r>
          </a:p>
          <a:p>
            <a:pPr lvl="2"/>
            <a:r>
              <a:rPr lang="en-US" sz="28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compute the Alpha-Beta pruning with the depth of 9 </a:t>
            </a:r>
          </a:p>
          <a:p>
            <a:pPr lvl="2"/>
            <a:r>
              <a:rPr lang="en-US" sz="2800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AI player will take a second turn</a:t>
            </a:r>
          </a:p>
          <a:p>
            <a:pPr lvl="2"/>
            <a:endParaRPr lang="en-US" sz="2800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lvl="0"/>
            <a:r>
              <a:rPr lang="en-MY" sz="3600" dirty="0">
                <a:solidFill>
                  <a:prstClr val="black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Experiment</a:t>
            </a:r>
            <a:endParaRPr lang="en-US" sz="3600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87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5036" y="5575579"/>
                <a:ext cx="3823870" cy="1132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MY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𝑤𝑖𝑛</m:t>
                          </m:r>
                        </m:num>
                        <m:den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MY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sz="3200" b="0" i="0" smtClean="0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en-US" sz="3200" dirty="0"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036" y="5575579"/>
                <a:ext cx="3823870" cy="1132426"/>
              </a:xfrm>
              <a:prstGeom prst="rect">
                <a:avLst/>
              </a:prstGeom>
              <a:blipFill>
                <a:blip r:embed="rId2"/>
                <a:stretch>
                  <a:fillRect r="-33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6241" y="171558"/>
            <a:ext cx="33650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MY" sz="4400" dirty="0">
                <a:solidFill>
                  <a:prstClr val="black"/>
                </a:solidFill>
                <a:latin typeface="Jokerman" panose="04090605060D06020702" pitchFamily="82" charset="0"/>
                <a:cs typeface="Times New Roman" panose="02020603050405020304" pitchFamily="18" charset="0"/>
              </a:rPr>
              <a:t>Experiment</a:t>
            </a:r>
            <a:endParaRPr lang="en-US" sz="4400" dirty="0">
              <a:latin typeface="Jokerman" panose="04090605060D06020702" pitchFamily="8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18944"/>
              </p:ext>
            </p:extLst>
          </p:nvPr>
        </p:nvGraphicFramePr>
        <p:xfrm>
          <a:off x="340063" y="1305316"/>
          <a:ext cx="4984973" cy="4348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67">
                  <a:extLst>
                    <a:ext uri="{9D8B030D-6E8A-4147-A177-3AD203B41FA5}">
                      <a16:colId xmlns:a16="http://schemas.microsoft.com/office/drawing/2014/main" val="3796862117"/>
                    </a:ext>
                  </a:extLst>
                </a:gridCol>
                <a:gridCol w="1511444">
                  <a:extLst>
                    <a:ext uri="{9D8B030D-6E8A-4147-A177-3AD203B41FA5}">
                      <a16:colId xmlns:a16="http://schemas.microsoft.com/office/drawing/2014/main" val="100926349"/>
                    </a:ext>
                  </a:extLst>
                </a:gridCol>
                <a:gridCol w="1511444">
                  <a:extLst>
                    <a:ext uri="{9D8B030D-6E8A-4147-A177-3AD203B41FA5}">
                      <a16:colId xmlns:a16="http://schemas.microsoft.com/office/drawing/2014/main" val="465342931"/>
                    </a:ext>
                  </a:extLst>
                </a:gridCol>
                <a:gridCol w="1586218">
                  <a:extLst>
                    <a:ext uri="{9D8B030D-6E8A-4147-A177-3AD203B41FA5}">
                      <a16:colId xmlns:a16="http://schemas.microsoft.com/office/drawing/2014/main" val="544972829"/>
                    </a:ext>
                  </a:extLst>
                </a:gridCol>
              </a:tblGrid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No.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 score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Human score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Winner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extLst>
                  <a:ext uri="{0D108BD9-81ED-4DB2-BD59-A6C34878D82A}">
                    <a16:rowId xmlns:a16="http://schemas.microsoft.com/office/drawing/2014/main" val="2394080671"/>
                  </a:ext>
                </a:extLst>
              </a:tr>
              <a:tr h="1306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AI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623882070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899687391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508722652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46114361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23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4241115883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72321167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428081354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132234572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AI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211481750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AI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97794546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79392401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07715076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974978677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21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97086658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85077357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28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463224479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794768902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06019239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AI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678988793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448694868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60716566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593438483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812333480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837203368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62126711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896212326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3448936735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2576138178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AI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4010368045"/>
                  </a:ext>
                </a:extLst>
              </a:tr>
              <a:tr h="1366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30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41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AI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extLst>
                  <a:ext uri="{0D108BD9-81ED-4DB2-BD59-A6C34878D82A}">
                    <a16:rowId xmlns:a16="http://schemas.microsoft.com/office/drawing/2014/main" val="1357857324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32486" y="882145"/>
            <a:ext cx="3469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Advance Player (Group members)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3038" y="5818626"/>
            <a:ext cx="2513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MY" sz="3600" dirty="0">
                <a:solidFill>
                  <a:prstClr val="black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Accuracy =</a:t>
            </a:r>
            <a:endParaRPr lang="en-US" sz="3600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30875" y="5627951"/>
                <a:ext cx="3823870" cy="1046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MY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sz="3200" b="0" i="0" smtClean="0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en-US" sz="3200" dirty="0"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75" y="5627951"/>
                <a:ext cx="3823870" cy="1046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80859" y="5594016"/>
                <a:ext cx="3823870" cy="1046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30+20</m:t>
                          </m:r>
                        </m:num>
                        <m:den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30+20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MY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sz="3200" b="0" i="0" smtClean="0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en-US" sz="3200" dirty="0"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59" y="5594016"/>
                <a:ext cx="3823870" cy="1046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30875" y="5575579"/>
                <a:ext cx="3823870" cy="1046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MY" sz="3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MY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MY" sz="3200" b="0" i="0" smtClean="0">
                          <a:latin typeface="Cambria Math" panose="02040503050406030204" pitchFamily="18" charset="0"/>
                        </a:rPr>
                        <m:t> 100%</m:t>
                      </m:r>
                    </m:oMath>
                  </m:oMathPara>
                </a14:m>
                <a:endParaRPr lang="en-US" sz="3200" dirty="0"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875" y="5575579"/>
                <a:ext cx="3823870" cy="1046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0701"/>
              </p:ext>
            </p:extLst>
          </p:nvPr>
        </p:nvGraphicFramePr>
        <p:xfrm>
          <a:off x="6015317" y="1305316"/>
          <a:ext cx="5378825" cy="4019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564">
                  <a:extLst>
                    <a:ext uri="{9D8B030D-6E8A-4147-A177-3AD203B41FA5}">
                      <a16:colId xmlns:a16="http://schemas.microsoft.com/office/drawing/2014/main" val="155838971"/>
                    </a:ext>
                  </a:extLst>
                </a:gridCol>
                <a:gridCol w="1630860">
                  <a:extLst>
                    <a:ext uri="{9D8B030D-6E8A-4147-A177-3AD203B41FA5}">
                      <a16:colId xmlns:a16="http://schemas.microsoft.com/office/drawing/2014/main" val="3680604515"/>
                    </a:ext>
                  </a:extLst>
                </a:gridCol>
                <a:gridCol w="1583851">
                  <a:extLst>
                    <a:ext uri="{9D8B030D-6E8A-4147-A177-3AD203B41FA5}">
                      <a16:colId xmlns:a16="http://schemas.microsoft.com/office/drawing/2014/main" val="3744685970"/>
                    </a:ext>
                  </a:extLst>
                </a:gridCol>
                <a:gridCol w="1758550">
                  <a:extLst>
                    <a:ext uri="{9D8B030D-6E8A-4147-A177-3AD203B41FA5}">
                      <a16:colId xmlns:a16="http://schemas.microsoft.com/office/drawing/2014/main" val="740327503"/>
                    </a:ext>
                  </a:extLst>
                </a:gridCol>
              </a:tblGrid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No.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Human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Winner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677305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0819986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98188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290414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7106911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31442851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530154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15505793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48762186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02016064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1446433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2856286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395326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84449045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8039273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0541010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90609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54913865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92354266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79330742"/>
                  </a:ext>
                </a:extLst>
              </a:tr>
              <a:tr h="191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AI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0818717"/>
                  </a:ext>
                </a:extLst>
              </a:tr>
            </a:tbl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263875" y="797529"/>
            <a:ext cx="36508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Beginner Player (Ms.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 Ms.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Chien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269391" y="4226233"/>
                <a:ext cx="3399777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6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6600">
                          <a:latin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6600" dirty="0">
                  <a:latin typeface="Bahnschrift SemiBold SemiConden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91" y="4226233"/>
                <a:ext cx="3399777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Image result for surprise icon"/>
          <p:cNvPicPr/>
          <p:nvPr/>
        </p:nvPicPr>
        <p:blipFill rotWithShape="1"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8" t="127" r="15760" b="65711"/>
          <a:stretch/>
        </p:blipFill>
        <p:spPr bwMode="auto">
          <a:xfrm>
            <a:off x="987552" y="1051422"/>
            <a:ext cx="1060704" cy="13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Image result for surprise icon"/>
          <p:cNvPicPr/>
          <p:nvPr/>
        </p:nvPicPr>
        <p:blipFill rotWithShape="1"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4" t="893" r="63611" b="66283"/>
          <a:stretch/>
        </p:blipFill>
        <p:spPr bwMode="auto">
          <a:xfrm>
            <a:off x="4269391" y="1577315"/>
            <a:ext cx="1188720" cy="13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Image result for surprise icon"/>
          <p:cNvPicPr/>
          <p:nvPr/>
        </p:nvPicPr>
        <p:blipFill rotWithShape="1"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8" t="36033" r="13877" b="36949"/>
          <a:stretch/>
        </p:blipFill>
        <p:spPr bwMode="auto">
          <a:xfrm rot="20306090">
            <a:off x="4817453" y="3431671"/>
            <a:ext cx="1197864" cy="110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Image result for surprise icon"/>
          <p:cNvPicPr/>
          <p:nvPr/>
        </p:nvPicPr>
        <p:blipFill rotWithShape="1">
          <a:blip r:embed="rId7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0" t="66169" r="63824" b="1453"/>
          <a:stretch/>
        </p:blipFill>
        <p:spPr bwMode="auto">
          <a:xfrm>
            <a:off x="8112038" y="5382124"/>
            <a:ext cx="1179576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42448 0.7893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3946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35716 0.4261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52" y="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0763 0.7831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3914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33333E-6 L -0.12969 0.4340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4" y="2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7 L 0.00886 -0.45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2273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417 L -0.00013 -0.4701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0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5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0.00023 L 6.66667E-6 0.00023 C -0.00299 -0.00509 -0.00611 -0.00972 -0.00833 -0.01597 C -0.00963 -0.01968 -0.01067 -0.02523 -0.01132 -0.02917 C -0.01158 -0.03102 -0.01171 -0.03287 -0.01197 -0.03449 C -0.01249 -0.03727 -0.01315 -0.03982 -0.01354 -0.04259 C -0.01419 -0.04722 -0.01484 -0.05857 -0.01497 -0.0625 C -0.01484 -0.06875 -0.01523 -0.07523 -0.01432 -0.08125 C -0.01393 -0.08403 -0.0121 -0.08542 -0.01132 -0.08796 C -0.01041 -0.09051 -0.00989 -0.09329 -0.00898 -0.09584 C -0.0082 -0.09861 -0.00703 -0.10116 -0.00598 -0.10394 C -0.00351 -0.11158 -0.00572 -0.10741 -0.00234 -0.11459 C -0.00156 -0.11597 -0.00065 -0.11713 6.66667E-6 -0.11852 C 0.00079 -0.1206 0.00131 -0.12315 0.00222 -0.12523 C 0.00287 -0.12662 0.00378 -0.12778 0.00443 -0.12917 C 0.0112 -0.14352 0.00704 -0.13796 0.01198 -0.14398 C 0.01355 -0.14861 0.01446 -0.15185 0.01641 -0.15579 C 0.01732 -0.15787 0.01849 -0.15926 0.01941 -0.16111 C 0.02032 -0.1632 0.02084 -0.16574 0.02162 -0.16783 C 0.02214 -0.16921 0.02266 -0.1706 0.02318 -0.17199 C 0.02396 -0.17408 0.02461 -0.17639 0.0254 -0.17847 C 0.02566 -0.18125 0.02592 -0.1838 0.02618 -0.18658 C 0.02631 -0.18889 0.02696 -0.19097 0.02696 -0.19329 C 0.02696 -0.19861 0.02657 -0.20394 0.02618 -0.20926 C 0.02605 -0.21111 0.02435 -0.21736 0.02396 -0.21852 C 0.02227 -0.22199 0.02006 -0.22431 0.01863 -0.22778 C 0.01719 -0.23171 0.01706 -0.23264 0.01498 -0.23588 C 0.0142 -0.23681 0.01342 -0.2375 0.01264 -0.23866 C 0.01185 -0.23982 0.01133 -0.24144 0.01042 -0.24259 C 0.00365 -0.25046 0.01303 -0.23611 0.00599 -0.24653 C 0.00508 -0.24769 0.00443 -0.24931 0.00365 -0.25046 C 0.003 -0.25162 0.00222 -0.25232 0.00144 -0.25324 C 0.00014 -0.25486 -0.00104 -0.25695 -0.00234 -0.25857 C -0.00325 -0.25972 -0.00442 -0.25996 -0.00533 -0.26111 C -0.00611 -0.26227 -0.0069 -0.26366 -0.00755 -0.26528 C -0.01093 -0.27292 -0.01041 -0.27246 -0.01197 -0.28125 C -0.01249 -0.2838 -0.01315 -0.28658 -0.01354 -0.28912 L -0.01497 -0.29977 C -0.01484 -0.30926 -0.01484 -0.31852 -0.01432 -0.32778 C -0.01406 -0.33148 -0.01328 -0.33496 -0.01276 -0.33866 C -0.01262 -0.33959 -0.01171 -0.34653 -0.01132 -0.34792 C -0.00989 -0.35209 -0.0082 -0.35579 -0.00677 -0.35996 C -0.00598 -0.36204 -0.00546 -0.36459 -0.00455 -0.36644 C -0.00247 -0.37084 -0.00078 -0.37685 0.00222 -0.37847 C 0.003 -0.37894 0.00378 -0.37917 0.00443 -0.37986 C 0.00717 -0.38241 0.00639 -0.38287 0.00899 -0.38658 C 0.00964 -0.3875 0.01042 -0.38843 0.0112 -0.38912 C 0.01172 -0.39051 0.01211 -0.3919 0.01264 -0.39329 C 0.01329 -0.39468 0.01433 -0.3956 0.01498 -0.39722 C 0.01537 -0.39838 0.01537 -0.4 0.01563 -0.40116 C 0.01602 -0.40255 0.01667 -0.40394 0.01719 -0.40533 C 0.0168 -0.41181 0.01745 -0.41667 0.01498 -0.4213 C 0.01433 -0.42246 0.01342 -0.42292 0.01264 -0.42384 C 0.00873 -0.43449 0.01394 -0.42176 0.00899 -0.43056 C 0.00391 -0.43935 0.0112 -0.43009 0.00521 -0.43727 C -0.00012 -0.45139 0.00821 -0.42986 0.00144 -0.44514 C 0.0004 -0.44769 -0.00052 -0.45046 -0.00156 -0.45324 L -0.00299 -0.45718 C -0.00351 -0.45857 -0.00429 -0.45972 -0.00455 -0.46111 C -0.00572 -0.46736 -0.0052 -0.46389 -0.00598 -0.47176 C -0.00494 -0.49838 -0.00598 -0.48218 -0.00455 -0.49861 C -0.00429 -0.50162 -0.00416 -0.50486 -0.00377 -0.50787 C -0.00312 -0.51343 -0.00221 -0.5132 6.66667E-6 -0.51852 C 0.00105 -0.52107 0.00235 -0.52361 0.003 -0.52662 C 0.00391 -0.53148 0.00378 -0.53218 0.00599 -0.53727 C 0.00652 -0.53866 0.00743 -0.53982 0.00821 -0.54121 C 0.00847 -0.54259 0.0086 -0.54398 0.00899 -0.54514 C 0.00938 -0.54653 0.01016 -0.54769 0.01042 -0.54931 C 0.01094 -0.55185 0.01094 -0.55463 0.0112 -0.55718 C 0.01133 -0.55949 0.01172 -0.56158 0.01198 -0.56389 C 0.01172 -0.57153 0.01172 -0.57894 0.0112 -0.58658 C 0.01094 -0.58889 0.01016 -0.59097 0.00964 -0.59329 C 0.00938 -0.59445 0.00925 -0.59584 0.00899 -0.59722 C 0.00847 -0.59954 0.00782 -0.60162 0.00743 -0.60394 C 0.00678 -0.60764 0.00639 -0.61412 0.00521 -0.61713 C 0.00469 -0.61852 0.0043 -0.61991 0.00365 -0.6213 C 0.003 -0.62269 0.00209 -0.62361 0.00144 -0.62523 C 0.00053 -0.62732 -0.00012 -0.62963 -0.00078 -0.63195 C -0.00169 -0.63519 -0.00182 -0.63912 -0.00234 -0.64259 C -0.00273 -0.64514 -0.00325 -0.64792 -0.00377 -0.65046 C -0.00403 -0.65185 -0.00429 -0.65324 -0.00455 -0.65463 C -0.00507 -0.65671 -0.00559 -0.65903 -0.00598 -0.66111 C -0.00637 -0.66296 -0.00651 -0.66482 -0.00677 -0.66644 C -0.00703 -0.66783 -0.00729 -0.66921 -0.00755 -0.6706 C -0.00729 -0.675 -0.00729 -0.6794 -0.00677 -0.6838 C -0.00572 -0.69398 -0.00533 -0.68982 -0.00299 -0.69861 C -0.00117 -0.70579 -0.00234 -0.70695 0.00066 -0.7132 C 0.00131 -0.71435 0.00222 -0.71505 0.003 -0.71597 C 0.00339 -0.71713 0.00378 -0.71875 0.00443 -0.71991 C 0.00508 -0.72107 0.00613 -0.7213 0.00665 -0.72246 C 0.00743 -0.72408 0.00769 -0.72616 0.00821 -0.72778 C 0.00886 -0.73009 0.00977 -0.73218 0.01042 -0.73449 C 0.01081 -0.73588 0.01094 -0.73727 0.0112 -0.73843 C 0.01381 -0.75139 0.01172 -0.74005 0.01342 -0.74931 C 0.01316 -0.75278 0.01329 -0.75648 0.01264 -0.75996 C 0.01198 -0.76366 0.01068 -0.7669 0.00964 -0.7706 C 0.00756 -0.77778 0.00886 -0.77431 0.00599 -0.78125 C 0.00547 -0.7838 0.00508 -0.78658 0.00443 -0.78912 C 0.00092 -0.80162 0.00196 -0.79607 0.00066 -0.80509 C 0.00092 -0.81227 0.00079 -0.81945 0.00144 -0.82662 C 0.0017 -0.82894 0.00443 -0.8331 0.00521 -0.83449 C 0.0099 -0.84468 0.00378 -0.83334 0.00821 -0.84121 L 0.00899 -0.84375 " pathEditMode="relative" ptsTypes="AAAAAAAAAAAAAAAAAAAAAAAAAAAAAAAAAAAAAAAAAAAAAAAAAAAAAAAAAAAAAAAAAAAAAAAAAAAAAAAAAAAAAAAAAAAAAAAAAAAAAAA">
                                      <p:cBhvr>
                                        <p:cTn id="1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500"/>
                            </p:stCondLst>
                            <p:childTnLst>
                              <p:par>
                                <p:cTn id="1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10" grpId="0"/>
      <p:bldP spid="10" grpId="1"/>
      <p:bldP spid="10" grpId="2"/>
      <p:bldP spid="10" grpId="3"/>
      <p:bldP spid="13" grpId="0"/>
      <p:bldP spid="13" grpId="1"/>
      <p:bldP spid="14" grpId="0"/>
      <p:bldP spid="14" grpId="1"/>
      <p:bldP spid="16" grpId="0"/>
      <p:bldP spid="16" grpId="1"/>
      <p:bldP spid="17" grpId="0"/>
      <p:bldP spid="17" grpId="1"/>
      <p:bldP spid="12" grpId="0"/>
      <p:bldP spid="12" grpId="1"/>
      <p:bldP spid="12" grpId="2"/>
      <p:bldP spid="12" grpId="3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>
                <a:latin typeface="Jokerman" panose="04090605060D06020702" pitchFamily="82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Jokerman" panose="04090605060D0602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Mancala Board Game</a:t>
            </a:r>
          </a:p>
          <a:p>
            <a:r>
              <a:rPr lang="en-MY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Alpha-Beta Pruning Minimax algorithm </a:t>
            </a:r>
          </a:p>
          <a:p>
            <a:r>
              <a:rPr lang="en-MY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Heuristics - decide the movement for the AI player</a:t>
            </a:r>
          </a:p>
          <a:p>
            <a:r>
              <a:rPr lang="en-MY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AI player </a:t>
            </a:r>
            <a:r>
              <a:rPr lang="en-MY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won with </a:t>
            </a:r>
            <a:r>
              <a:rPr lang="en-MY" dirty="0"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accuracy of ­100%</a:t>
            </a:r>
            <a:endParaRPr lang="en-US" dirty="0">
              <a:latin typeface="Bahnschrift SemiBold SemiConden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7D7D8-664A-4EDA-BD50-5176A568971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 rot="960133">
            <a:off x="6708669" y="3222565"/>
            <a:ext cx="7592190" cy="42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BF5C-5C23-4270-AA69-F076322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5400" dirty="0">
                <a:latin typeface="Jokerman" panose="04090605060D06020702" pitchFamily="82" charset="0"/>
              </a:rPr>
              <a:t>Goal of game: </a:t>
            </a:r>
            <a:endParaRPr lang="en-MY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F1278-E4B8-44A1-8598-CFFFF858F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07" b="44415"/>
          <a:stretch/>
        </p:blipFill>
        <p:spPr>
          <a:xfrm>
            <a:off x="1913386" y="2313172"/>
            <a:ext cx="1409425" cy="135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C23CA2-0CBE-4201-882E-FCF1230900F5}"/>
              </a:ext>
            </a:extLst>
          </p:cNvPr>
          <p:cNvSpPr txBox="1"/>
          <p:nvPr/>
        </p:nvSpPr>
        <p:spPr>
          <a:xfrm>
            <a:off x="624614" y="2623125"/>
            <a:ext cx="18047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2</a:t>
            </a:r>
            <a:endParaRPr lang="en-MY" sz="2800" dirty="0">
              <a:latin typeface="Jokerman" panose="04090605060D0602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67A4F-7819-49E8-B85D-AC0659D6032E}"/>
              </a:ext>
            </a:extLst>
          </p:cNvPr>
          <p:cNvSpPr txBox="1"/>
          <p:nvPr/>
        </p:nvSpPr>
        <p:spPr>
          <a:xfrm>
            <a:off x="10056712" y="2623125"/>
            <a:ext cx="16848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1</a:t>
            </a:r>
            <a:endParaRPr lang="en-MY" sz="2800" dirty="0">
              <a:latin typeface="Jokerman" panose="04090605060D0602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C096D-8364-4CFB-90C7-A2A6272D8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5" t="41710" r="-1"/>
          <a:stretch/>
        </p:blipFill>
        <p:spPr>
          <a:xfrm>
            <a:off x="9062270" y="2173968"/>
            <a:ext cx="1216342" cy="142153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5794698-95A6-44D1-96FD-DF961A0597E0}"/>
              </a:ext>
            </a:extLst>
          </p:cNvPr>
          <p:cNvSpPr txBox="1">
            <a:spLocks/>
          </p:cNvSpPr>
          <p:nvPr/>
        </p:nvSpPr>
        <p:spPr>
          <a:xfrm>
            <a:off x="3322812" y="4291239"/>
            <a:ext cx="5546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>
                <a:latin typeface="Jokerman" panose="04090605060D06020702" pitchFamily="82" charset="0"/>
              </a:rPr>
              <a:t>player2 wins plyer1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FC5574-C2EA-4334-80FF-D5659FD0C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95" y="2033666"/>
            <a:ext cx="5675408" cy="19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E90D75-71E6-4F9F-8BA5-EFACFB0B323E}"/>
              </a:ext>
            </a:extLst>
          </p:cNvPr>
          <p:cNvSpPr txBox="1">
            <a:spLocks/>
          </p:cNvSpPr>
          <p:nvPr/>
        </p:nvSpPr>
        <p:spPr>
          <a:xfrm>
            <a:off x="838200" y="4014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 dirty="0">
                <a:latin typeface="Jokerman" panose="04090605060D06020702" pitchFamily="82" charset="0"/>
              </a:rPr>
              <a:t>Setting up: </a:t>
            </a:r>
            <a:endParaRPr lang="en-MY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99DFC-0F8A-49CF-B400-C289F7A8CE38}"/>
              </a:ext>
            </a:extLst>
          </p:cNvPr>
          <p:cNvSpPr txBox="1"/>
          <p:nvPr/>
        </p:nvSpPr>
        <p:spPr>
          <a:xfrm>
            <a:off x="2435150" y="2134676"/>
            <a:ext cx="7352674" cy="22957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2F1EC1-CD6C-47E0-B0C2-F3389C753692}"/>
              </a:ext>
            </a:extLst>
          </p:cNvPr>
          <p:cNvGrpSpPr/>
          <p:nvPr/>
        </p:nvGrpSpPr>
        <p:grpSpPr>
          <a:xfrm>
            <a:off x="1428490" y="2134676"/>
            <a:ext cx="9335019" cy="4321913"/>
            <a:chOff x="1428490" y="2134676"/>
            <a:chExt cx="9335019" cy="432191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F02BBD-9455-4240-8DF0-6E50E3FB4B0C}"/>
                </a:ext>
              </a:extLst>
            </p:cNvPr>
            <p:cNvGrpSpPr/>
            <p:nvPr/>
          </p:nvGrpSpPr>
          <p:grpSpPr>
            <a:xfrm>
              <a:off x="1428490" y="2134676"/>
              <a:ext cx="9335019" cy="4321913"/>
              <a:chOff x="-143566" y="0"/>
              <a:chExt cx="5669659" cy="2742231"/>
            </a:xfrm>
          </p:grpSpPr>
          <p:sp>
            <p:nvSpPr>
              <p:cNvPr id="8" name="Text Box 32">
                <a:extLst>
                  <a:ext uri="{FF2B5EF4-FFF2-40B4-BE49-F238E27FC236}">
                    <a16:creationId xmlns:a16="http://schemas.microsoft.com/office/drawing/2014/main" id="{0A77CACB-2234-4ED3-BB54-9945B820A312}"/>
                  </a:ext>
                </a:extLst>
              </p:cNvPr>
              <p:cNvSpPr txBox="1"/>
              <p:nvPr/>
            </p:nvSpPr>
            <p:spPr>
              <a:xfrm>
                <a:off x="467833" y="0"/>
                <a:ext cx="4465674" cy="1456661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" name="Text Box 35">
                <a:extLst>
                  <a:ext uri="{FF2B5EF4-FFF2-40B4-BE49-F238E27FC236}">
                    <a16:creationId xmlns:a16="http://schemas.microsoft.com/office/drawing/2014/main" id="{5C40AC91-477C-4959-A130-B20EF3F80086}"/>
                  </a:ext>
                </a:extLst>
              </p:cNvPr>
              <p:cNvSpPr txBox="1"/>
              <p:nvPr/>
            </p:nvSpPr>
            <p:spPr>
              <a:xfrm>
                <a:off x="-143566" y="1772190"/>
                <a:ext cx="1956390" cy="841063"/>
              </a:xfrm>
              <a:prstGeom prst="rect">
                <a:avLst/>
              </a:prstGeom>
              <a:solidFill>
                <a:srgbClr val="A57C66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2000" dirty="0">
                    <a:effectLst/>
                    <a:latin typeface="Bahnschrift" panose="020B0502040204020203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Pits, cups, holes or hollows (in the whole proposal, we will call it as holes)</a:t>
                </a:r>
                <a:endParaRPr lang="en-MY" dirty="0">
                  <a:effectLst/>
                  <a:latin typeface="Bahnschrift" panose="020B0502040204020203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Text Box 38">
                <a:extLst>
                  <a:ext uri="{FF2B5EF4-FFF2-40B4-BE49-F238E27FC236}">
                    <a16:creationId xmlns:a16="http://schemas.microsoft.com/office/drawing/2014/main" id="{B2E6307B-A7A0-441B-9EE2-E50D11A8896F}"/>
                  </a:ext>
                </a:extLst>
              </p:cNvPr>
              <p:cNvSpPr txBox="1"/>
              <p:nvPr/>
            </p:nvSpPr>
            <p:spPr>
              <a:xfrm>
                <a:off x="2003500" y="1737257"/>
                <a:ext cx="1394339" cy="786830"/>
              </a:xfrm>
              <a:prstGeom prst="rect">
                <a:avLst/>
              </a:prstGeom>
              <a:solidFill>
                <a:srgbClr val="A57C66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2000" dirty="0">
                    <a:effectLst/>
                    <a:latin typeface="Bahnschrift" panose="020B0502040204020203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seeds or stones (we will be called them as stones) </a:t>
                </a:r>
                <a:endParaRPr lang="en-MY" dirty="0">
                  <a:effectLst/>
                  <a:latin typeface="Bahnschrift" panose="020B0502040204020203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39">
                <a:extLst>
                  <a:ext uri="{FF2B5EF4-FFF2-40B4-BE49-F238E27FC236}">
                    <a16:creationId xmlns:a16="http://schemas.microsoft.com/office/drawing/2014/main" id="{9B5B87A7-E291-4846-9929-885B3A0C3706}"/>
                  </a:ext>
                </a:extLst>
              </p:cNvPr>
              <p:cNvSpPr txBox="1"/>
              <p:nvPr/>
            </p:nvSpPr>
            <p:spPr>
              <a:xfrm>
                <a:off x="3904501" y="1690632"/>
                <a:ext cx="1621592" cy="1051599"/>
              </a:xfrm>
              <a:prstGeom prst="rect">
                <a:avLst/>
              </a:prstGeom>
              <a:solidFill>
                <a:srgbClr val="A57C66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2000" dirty="0">
                    <a:effectLst/>
                    <a:latin typeface="Bahnschrift" panose="020B0502040204020203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store, home, Mancala, or capture pit (and we will call it as houses in this paper)</a:t>
                </a:r>
                <a:endParaRPr lang="en-MY" dirty="0">
                  <a:effectLst/>
                  <a:latin typeface="Bahnschrift" panose="020B0502040204020203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DD180B-8928-470D-B6CA-80660E3BBCD4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3039075" y="3817257"/>
              <a:ext cx="995896" cy="11104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6FD32EE-F840-4601-9F34-866556192EFE}"/>
                </a:ext>
              </a:extLst>
            </p:cNvPr>
            <p:cNvCxnSpPr/>
            <p:nvPr/>
          </p:nvCxnSpPr>
          <p:spPr>
            <a:xfrm flipV="1">
              <a:off x="5660571" y="3846286"/>
              <a:ext cx="101600" cy="10814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D8ACAF1-F843-424E-A2FE-9B49F8E4760D}"/>
                </a:ext>
              </a:extLst>
            </p:cNvPr>
            <p:cNvCxnSpPr/>
            <p:nvPr/>
          </p:nvCxnSpPr>
          <p:spPr>
            <a:xfrm flipH="1" flipV="1">
              <a:off x="9260114" y="3962400"/>
              <a:ext cx="420915" cy="9102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3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808D5F-8B32-4A97-844F-17761A08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07" b="44415"/>
          <a:stretch/>
        </p:blipFill>
        <p:spPr>
          <a:xfrm>
            <a:off x="2528513" y="2570635"/>
            <a:ext cx="1090576" cy="1048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8EDDCE-A716-4646-8D5F-2AE152D2E982}"/>
              </a:ext>
            </a:extLst>
          </p:cNvPr>
          <p:cNvSpPr txBox="1"/>
          <p:nvPr/>
        </p:nvSpPr>
        <p:spPr>
          <a:xfrm>
            <a:off x="1033917" y="2856927"/>
            <a:ext cx="163315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2</a:t>
            </a:r>
            <a:endParaRPr lang="en-MY" sz="2800" dirty="0">
              <a:latin typeface="Jokerman" panose="04090605060D0602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71C60-9F93-404A-9E75-69828BD72D66}"/>
              </a:ext>
            </a:extLst>
          </p:cNvPr>
          <p:cNvSpPr txBox="1"/>
          <p:nvPr/>
        </p:nvSpPr>
        <p:spPr>
          <a:xfrm>
            <a:off x="9644068" y="2833482"/>
            <a:ext cx="16848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player</a:t>
            </a:r>
            <a:r>
              <a:rPr lang="en-MY" altLang="zh-CN" sz="2800" dirty="0">
                <a:latin typeface="Jokerman" panose="04090605060D06020702" pitchFamily="82" charset="0"/>
              </a:rPr>
              <a:t>1</a:t>
            </a:r>
            <a:endParaRPr lang="en-MY" sz="2800" dirty="0">
              <a:latin typeface="Jokerman" panose="04090605060D060207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D24E9-2EAE-4401-B1A0-1EE711668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5" t="41710" r="-1"/>
          <a:stretch/>
        </p:blipFill>
        <p:spPr>
          <a:xfrm>
            <a:off x="8702894" y="2578423"/>
            <a:ext cx="941174" cy="109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E12CE8-568F-4D37-A99B-A6BFC574A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38" y="2435112"/>
            <a:ext cx="4051737" cy="1366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5205C-FDB3-41CA-9128-B8B1C0DC40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8" b="46343"/>
          <a:stretch/>
        </p:blipFill>
        <p:spPr>
          <a:xfrm flipV="1">
            <a:off x="8036671" y="3411660"/>
            <a:ext cx="762692" cy="885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1D9D67-1CC1-442C-A877-D59D24765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8" b="46343"/>
          <a:stretch/>
        </p:blipFill>
        <p:spPr>
          <a:xfrm flipH="1">
            <a:off x="3265040" y="2096186"/>
            <a:ext cx="762692" cy="885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F669D8-97E3-4920-807C-E8C833963896}"/>
              </a:ext>
            </a:extLst>
          </p:cNvPr>
          <p:cNvSpPr txBox="1"/>
          <p:nvPr/>
        </p:nvSpPr>
        <p:spPr>
          <a:xfrm>
            <a:off x="474148" y="197344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1F131-C6AF-4F2A-B8D2-94F942F02A41}"/>
              </a:ext>
            </a:extLst>
          </p:cNvPr>
          <p:cNvSpPr txBox="1"/>
          <p:nvPr/>
        </p:nvSpPr>
        <p:spPr>
          <a:xfrm>
            <a:off x="427661" y="4315553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2)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A96CC-F4BE-4B3A-9010-116B52B17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23" y="4635200"/>
            <a:ext cx="5186371" cy="1749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83B11A-6AA0-4F05-B68C-B6725FDE152B}"/>
              </a:ext>
            </a:extLst>
          </p:cNvPr>
          <p:cNvSpPr txBox="1"/>
          <p:nvPr/>
        </p:nvSpPr>
        <p:spPr>
          <a:xfrm>
            <a:off x="1538514" y="5032955"/>
            <a:ext cx="1726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House of player</a:t>
            </a:r>
            <a:r>
              <a:rPr lang="en-MY" altLang="zh-CN" sz="2800" dirty="0">
                <a:latin typeface="Jokerman" panose="04090605060D06020702" pitchFamily="82" charset="0"/>
              </a:rPr>
              <a:t>2</a:t>
            </a:r>
            <a:endParaRPr lang="en-MY" sz="2800" dirty="0">
              <a:latin typeface="Jokerman" panose="04090605060D0602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BA470-9232-45C5-98EA-1CF9833AF3F0}"/>
              </a:ext>
            </a:extLst>
          </p:cNvPr>
          <p:cNvSpPr txBox="1"/>
          <p:nvPr/>
        </p:nvSpPr>
        <p:spPr>
          <a:xfrm>
            <a:off x="9173481" y="5032955"/>
            <a:ext cx="172652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Jokerman" panose="04090605060D06020702" pitchFamily="82" charset="0"/>
              </a:rPr>
              <a:t>House of player</a:t>
            </a:r>
            <a:r>
              <a:rPr lang="en-MY" altLang="zh-CN" sz="2800" dirty="0">
                <a:latin typeface="Jokerman" panose="04090605060D06020702" pitchFamily="82" charset="0"/>
              </a:rPr>
              <a:t>1</a:t>
            </a:r>
            <a:endParaRPr lang="en-MY" sz="2800" dirty="0">
              <a:latin typeface="Jokerman" panose="04090605060D06020702" pitchFamily="8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74D2C-2D34-4969-BE27-6514335AC0FF}"/>
              </a:ext>
            </a:extLst>
          </p:cNvPr>
          <p:cNvCxnSpPr/>
          <p:nvPr/>
        </p:nvCxnSpPr>
        <p:spPr>
          <a:xfrm>
            <a:off x="3073801" y="5510008"/>
            <a:ext cx="899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F6CAE8-D7DA-4616-91DA-B14AF4B47A45}"/>
              </a:ext>
            </a:extLst>
          </p:cNvPr>
          <p:cNvCxnSpPr>
            <a:cxnSpLocks/>
          </p:cNvCxnSpPr>
          <p:nvPr/>
        </p:nvCxnSpPr>
        <p:spPr>
          <a:xfrm flipH="1">
            <a:off x="8253225" y="5510008"/>
            <a:ext cx="8993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7D31CB-DAE8-482E-8A2F-702D002AA37C}"/>
              </a:ext>
            </a:extLst>
          </p:cNvPr>
          <p:cNvSpPr txBox="1">
            <a:spLocks/>
          </p:cNvSpPr>
          <p:nvPr/>
        </p:nvSpPr>
        <p:spPr>
          <a:xfrm>
            <a:off x="730789" y="19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>
                <a:latin typeface="Jokerman" panose="04090605060D06020702" pitchFamily="82" charset="0"/>
              </a:rPr>
              <a:t>Rules of the playing: 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231316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7B65C-5A5F-48F2-8751-CBA65D807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89" y="19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 dirty="0">
                <a:latin typeface="Jokerman" panose="04090605060D06020702" pitchFamily="82" charset="0"/>
              </a:rPr>
              <a:t>Rules of the playing: </a:t>
            </a:r>
            <a:endParaRPr lang="en-MY" sz="5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922BF0-B582-4CE1-A3CD-E6C6525B3520}"/>
              </a:ext>
            </a:extLst>
          </p:cNvPr>
          <p:cNvGrpSpPr/>
          <p:nvPr/>
        </p:nvGrpSpPr>
        <p:grpSpPr>
          <a:xfrm>
            <a:off x="1525093" y="2402063"/>
            <a:ext cx="1641261" cy="1477652"/>
            <a:chOff x="1025444" y="1825045"/>
            <a:chExt cx="2066001" cy="17821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808D5F-8B32-4A97-844F-17761A080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207" b="44415"/>
            <a:stretch/>
          </p:blipFill>
          <p:spPr>
            <a:xfrm>
              <a:off x="1513159" y="1825045"/>
              <a:ext cx="1090576" cy="10489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8EDDCE-A716-4646-8D5F-2AE152D2E982}"/>
                </a:ext>
              </a:extLst>
            </p:cNvPr>
            <p:cNvSpPr txBox="1"/>
            <p:nvPr/>
          </p:nvSpPr>
          <p:spPr>
            <a:xfrm>
              <a:off x="1025444" y="2976162"/>
              <a:ext cx="2066001" cy="63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2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1F3E0F-E303-4417-B8EF-4C8F8155C9BD}"/>
              </a:ext>
            </a:extLst>
          </p:cNvPr>
          <p:cNvGrpSpPr/>
          <p:nvPr/>
        </p:nvGrpSpPr>
        <p:grpSpPr>
          <a:xfrm>
            <a:off x="8903754" y="2317169"/>
            <a:ext cx="1565441" cy="1479063"/>
            <a:chOff x="9444140" y="1757976"/>
            <a:chExt cx="1970560" cy="17838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71C60-9F93-404A-9E75-69828BD72D66}"/>
                </a:ext>
              </a:extLst>
            </p:cNvPr>
            <p:cNvSpPr txBox="1"/>
            <p:nvPr/>
          </p:nvSpPr>
          <p:spPr>
            <a:xfrm>
              <a:off x="9444140" y="2910793"/>
              <a:ext cx="1970560" cy="631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1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24E9-2EAE-4401-B1A0-1EE711668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5" t="41710" r="-1"/>
            <a:stretch/>
          </p:blipFill>
          <p:spPr>
            <a:xfrm>
              <a:off x="9958833" y="1757976"/>
              <a:ext cx="941174" cy="109994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BE12CE8-568F-4D37-A99B-A6BFC574A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614" y="2271447"/>
            <a:ext cx="4423219" cy="1492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F669D8-97E3-4920-807C-E8C833963896}"/>
              </a:ext>
            </a:extLst>
          </p:cNvPr>
          <p:cNvSpPr txBox="1"/>
          <p:nvPr/>
        </p:nvSpPr>
        <p:spPr>
          <a:xfrm>
            <a:off x="474148" y="1973447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3)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1F131-C6AF-4F2A-B8D2-94F942F02A41}"/>
              </a:ext>
            </a:extLst>
          </p:cNvPr>
          <p:cNvSpPr txBox="1"/>
          <p:nvPr/>
        </p:nvSpPr>
        <p:spPr>
          <a:xfrm>
            <a:off x="403616" y="4692925"/>
            <a:ext cx="65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4)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81332FB-C9A9-45B2-8931-EF91AD04A251}"/>
              </a:ext>
            </a:extLst>
          </p:cNvPr>
          <p:cNvSpPr/>
          <p:nvPr/>
        </p:nvSpPr>
        <p:spPr>
          <a:xfrm>
            <a:off x="4575051" y="2053431"/>
            <a:ext cx="2790347" cy="912006"/>
          </a:xfrm>
          <a:prstGeom prst="frame">
            <a:avLst>
              <a:gd name="adj1" fmla="val 512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A8C5DD7A-ED8C-47FB-90B4-8C4BD21834CE}"/>
              </a:ext>
            </a:extLst>
          </p:cNvPr>
          <p:cNvSpPr/>
          <p:nvPr/>
        </p:nvSpPr>
        <p:spPr>
          <a:xfrm>
            <a:off x="4575051" y="3008979"/>
            <a:ext cx="2790347" cy="987168"/>
          </a:xfrm>
          <a:prstGeom prst="frame">
            <a:avLst>
              <a:gd name="adj1" fmla="val 79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D2EF22-ACEF-487D-950F-AD0FAF868D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8" t="10758" r="4610" b="12587"/>
          <a:stretch/>
        </p:blipFill>
        <p:spPr>
          <a:xfrm rot="17593765" flipV="1">
            <a:off x="2598809" y="1598237"/>
            <a:ext cx="1888578" cy="16331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3BA33C-C994-4AE0-828E-EBB78C90E1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7" t="10348" r="5976" b="9521"/>
          <a:stretch/>
        </p:blipFill>
        <p:spPr>
          <a:xfrm rot="5869887" flipV="1">
            <a:off x="7464563" y="2932782"/>
            <a:ext cx="1498854" cy="13740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12B151-B9C3-463F-9E77-58FD59F83F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83" y="4154812"/>
            <a:ext cx="2646283" cy="26462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24168B3-86F2-4495-BDF8-D122DA368C21}"/>
              </a:ext>
            </a:extLst>
          </p:cNvPr>
          <p:cNvSpPr txBox="1"/>
          <p:nvPr/>
        </p:nvSpPr>
        <p:spPr>
          <a:xfrm>
            <a:off x="3543098" y="5006034"/>
            <a:ext cx="6926097" cy="1125244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sz="2400" dirty="0">
                <a:latin typeface="Bahnschrift" panose="020B0502040204020203" pitchFamily="34" charset="0"/>
              </a:rPr>
              <a:t>Only use one hand to pick up as well as put down the stones. </a:t>
            </a:r>
          </a:p>
        </p:txBody>
      </p:sp>
    </p:spTree>
    <p:extLst>
      <p:ext uri="{BB962C8B-B14F-4D97-AF65-F5344CB8AC3E}">
        <p14:creationId xmlns:p14="http://schemas.microsoft.com/office/powerpoint/2010/main" val="58934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7B65C-5A5F-48F2-8751-CBA65D807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89" y="19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 dirty="0">
                <a:latin typeface="Jokerman" panose="04090605060D06020702" pitchFamily="82" charset="0"/>
              </a:rPr>
              <a:t>Rules of the playing: </a:t>
            </a:r>
            <a:endParaRPr lang="en-MY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669D8-97E3-4920-807C-E8C833963896}"/>
              </a:ext>
            </a:extLst>
          </p:cNvPr>
          <p:cNvSpPr txBox="1"/>
          <p:nvPr/>
        </p:nvSpPr>
        <p:spPr>
          <a:xfrm>
            <a:off x="474148" y="1973447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5)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1F131-C6AF-4F2A-B8D2-94F942F02A41}"/>
              </a:ext>
            </a:extLst>
          </p:cNvPr>
          <p:cNvSpPr txBox="1"/>
          <p:nvPr/>
        </p:nvSpPr>
        <p:spPr>
          <a:xfrm>
            <a:off x="403616" y="4692925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6)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BB318-12CD-4954-A8F6-D0B18B6E60ED}"/>
              </a:ext>
            </a:extLst>
          </p:cNvPr>
          <p:cNvSpPr txBox="1"/>
          <p:nvPr/>
        </p:nvSpPr>
        <p:spPr>
          <a:xfrm>
            <a:off x="5453657" y="2313063"/>
            <a:ext cx="5792732" cy="830997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Bahnschrift" panose="020B0502040204020203" pitchFamily="34" charset="0"/>
              </a:rPr>
              <a:t>Once the player touches the stones in a hole, he or she must move those stones.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C141B3-DDEE-4C36-B935-5C1253A60256}"/>
              </a:ext>
            </a:extLst>
          </p:cNvPr>
          <p:cNvSpPr txBox="1"/>
          <p:nvPr/>
        </p:nvSpPr>
        <p:spPr>
          <a:xfrm>
            <a:off x="1397828" y="2100227"/>
            <a:ext cx="3762450" cy="12566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AD519-5EB3-4AB2-A453-D7725D9AAEE4}"/>
              </a:ext>
            </a:extLst>
          </p:cNvPr>
          <p:cNvSpPr txBox="1"/>
          <p:nvPr/>
        </p:nvSpPr>
        <p:spPr>
          <a:xfrm>
            <a:off x="1158136" y="4413963"/>
            <a:ext cx="4567389" cy="1569660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Bahnschrift" panose="020B0502040204020203" pitchFamily="34" charset="0"/>
              </a:rPr>
              <a:t>Only put the stones in the home belongs to the player who is now moving the stones, not the home of the opponent.</a:t>
            </a: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0B91EB90-30B6-4D53-8A41-C908D8776075}"/>
              </a:ext>
            </a:extLst>
          </p:cNvPr>
          <p:cNvSpPr txBox="1"/>
          <p:nvPr/>
        </p:nvSpPr>
        <p:spPr>
          <a:xfrm>
            <a:off x="1397828" y="2065779"/>
            <a:ext cx="3762450" cy="13255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MY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3335E4-0423-442D-B40C-8E00C0689D71}"/>
              </a:ext>
            </a:extLst>
          </p:cNvPr>
          <p:cNvGrpSpPr/>
          <p:nvPr/>
        </p:nvGrpSpPr>
        <p:grpSpPr>
          <a:xfrm>
            <a:off x="5852951" y="3525078"/>
            <a:ext cx="4341974" cy="2749057"/>
            <a:chOff x="0" y="-26434"/>
            <a:chExt cx="3759727" cy="27069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F4B0CD-5E8D-4099-829D-D9470DB830C9}"/>
                </a:ext>
              </a:extLst>
            </p:cNvPr>
            <p:cNvGrpSpPr/>
            <p:nvPr/>
          </p:nvGrpSpPr>
          <p:grpSpPr>
            <a:xfrm>
              <a:off x="0" y="-26434"/>
              <a:ext cx="3740677" cy="1249593"/>
              <a:chOff x="0" y="-26434"/>
              <a:chExt cx="3740677" cy="1249593"/>
            </a:xfrm>
          </p:grpSpPr>
          <p:sp>
            <p:nvSpPr>
              <p:cNvPr id="46" name="Text Box 59">
                <a:extLst>
                  <a:ext uri="{FF2B5EF4-FFF2-40B4-BE49-F238E27FC236}">
                    <a16:creationId xmlns:a16="http://schemas.microsoft.com/office/drawing/2014/main" id="{A9D4A1DF-DE8D-4859-8C33-6E47FB14E5E5}"/>
                  </a:ext>
                </a:extLst>
              </p:cNvPr>
              <p:cNvSpPr txBox="1"/>
              <p:nvPr/>
            </p:nvSpPr>
            <p:spPr>
              <a:xfrm>
                <a:off x="0" y="-26434"/>
                <a:ext cx="3740677" cy="1249593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68CF0CF-4CF2-4DB2-9421-43F986AF1B6C}"/>
                  </a:ext>
                </a:extLst>
              </p:cNvPr>
              <p:cNvGrpSpPr/>
              <p:nvPr/>
            </p:nvGrpSpPr>
            <p:grpSpPr>
              <a:xfrm>
                <a:off x="866899" y="285008"/>
                <a:ext cx="2108204" cy="271145"/>
                <a:chOff x="0" y="1298"/>
                <a:chExt cx="2752537" cy="379702"/>
              </a:xfrm>
            </p:grpSpPr>
            <p:sp>
              <p:nvSpPr>
                <p:cNvPr id="55" name="Text Box 42">
                  <a:extLst>
                    <a:ext uri="{FF2B5EF4-FFF2-40B4-BE49-F238E27FC236}">
                      <a16:creationId xmlns:a16="http://schemas.microsoft.com/office/drawing/2014/main" id="{0F6EA615-09AD-4F31-A460-66A3DEF3D038}"/>
                    </a:ext>
                  </a:extLst>
                </p:cNvPr>
                <p:cNvSpPr txBox="1"/>
                <p:nvPr/>
              </p:nvSpPr>
              <p:spPr>
                <a:xfrm>
                  <a:off x="0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43">
                  <a:extLst>
                    <a:ext uri="{FF2B5EF4-FFF2-40B4-BE49-F238E27FC236}">
                      <a16:creationId xmlns:a16="http://schemas.microsoft.com/office/drawing/2014/main" id="{68897CE6-F5AE-4830-9B1F-43688F65831A}"/>
                    </a:ext>
                  </a:extLst>
                </p:cNvPr>
                <p:cNvSpPr txBox="1"/>
                <p:nvPr/>
              </p:nvSpPr>
              <p:spPr>
                <a:xfrm>
                  <a:off x="494415" y="1298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44">
                  <a:extLst>
                    <a:ext uri="{FF2B5EF4-FFF2-40B4-BE49-F238E27FC236}">
                      <a16:creationId xmlns:a16="http://schemas.microsoft.com/office/drawing/2014/main" id="{11DD04E7-1180-4912-A25E-1F999A70EE27}"/>
                    </a:ext>
                  </a:extLst>
                </p:cNvPr>
                <p:cNvSpPr txBox="1"/>
                <p:nvPr/>
              </p:nvSpPr>
              <p:spPr>
                <a:xfrm>
                  <a:off x="957786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 Box 45">
                  <a:extLst>
                    <a:ext uri="{FF2B5EF4-FFF2-40B4-BE49-F238E27FC236}">
                      <a16:creationId xmlns:a16="http://schemas.microsoft.com/office/drawing/2014/main" id="{BE3EC782-67B0-4A5B-9B78-4E636E035807}"/>
                    </a:ext>
                  </a:extLst>
                </p:cNvPr>
                <p:cNvSpPr txBox="1"/>
                <p:nvPr/>
              </p:nvSpPr>
              <p:spPr>
                <a:xfrm>
                  <a:off x="1448498" y="9526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Text Box 46">
                  <a:extLst>
                    <a:ext uri="{FF2B5EF4-FFF2-40B4-BE49-F238E27FC236}">
                      <a16:creationId xmlns:a16="http://schemas.microsoft.com/office/drawing/2014/main" id="{5103127F-36FE-4B36-9D3A-A834710323EF}"/>
                    </a:ext>
                  </a:extLst>
                </p:cNvPr>
                <p:cNvSpPr txBox="1"/>
                <p:nvPr/>
              </p:nvSpPr>
              <p:spPr>
                <a:xfrm>
                  <a:off x="1921394" y="952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47">
                  <a:extLst>
                    <a:ext uri="{FF2B5EF4-FFF2-40B4-BE49-F238E27FC236}">
                      <a16:creationId xmlns:a16="http://schemas.microsoft.com/office/drawing/2014/main" id="{0AA59361-9050-47E3-B4B5-3303EEBC48FF}"/>
                    </a:ext>
                  </a:extLst>
                </p:cNvPr>
                <p:cNvSpPr txBox="1"/>
                <p:nvPr/>
              </p:nvSpPr>
              <p:spPr>
                <a:xfrm>
                  <a:off x="2419162" y="9525"/>
                  <a:ext cx="333375" cy="36194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4CB8F89-0498-4CA6-9D6D-A80223A0F66C}"/>
                  </a:ext>
                </a:extLst>
              </p:cNvPr>
              <p:cNvGrpSpPr/>
              <p:nvPr/>
            </p:nvGrpSpPr>
            <p:grpSpPr>
              <a:xfrm>
                <a:off x="831273" y="700644"/>
                <a:ext cx="2108203" cy="284479"/>
                <a:chOff x="0" y="0"/>
                <a:chExt cx="2875659" cy="397392"/>
              </a:xfrm>
            </p:grpSpPr>
            <p:sp>
              <p:nvSpPr>
                <p:cNvPr id="49" name="Text Box 48">
                  <a:extLst>
                    <a:ext uri="{FF2B5EF4-FFF2-40B4-BE49-F238E27FC236}">
                      <a16:creationId xmlns:a16="http://schemas.microsoft.com/office/drawing/2014/main" id="{AEBF2EBD-767E-4370-B6CB-A9830D4AE3D3}"/>
                    </a:ext>
                  </a:extLst>
                </p:cNvPr>
                <p:cNvSpPr txBox="1"/>
                <p:nvPr/>
              </p:nvSpPr>
              <p:spPr>
                <a:xfrm>
                  <a:off x="0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Text Box 49">
                  <a:extLst>
                    <a:ext uri="{FF2B5EF4-FFF2-40B4-BE49-F238E27FC236}">
                      <a16:creationId xmlns:a16="http://schemas.microsoft.com/office/drawing/2014/main" id="{3BED2F57-3671-439D-A5E3-9294A94BE7EE}"/>
                    </a:ext>
                  </a:extLst>
                </p:cNvPr>
                <p:cNvSpPr txBox="1"/>
                <p:nvPr/>
              </p:nvSpPr>
              <p:spPr>
                <a:xfrm>
                  <a:off x="581025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 Box 50">
                  <a:extLst>
                    <a:ext uri="{FF2B5EF4-FFF2-40B4-BE49-F238E27FC236}">
                      <a16:creationId xmlns:a16="http://schemas.microsoft.com/office/drawing/2014/main" id="{7D4F331C-9286-4691-A503-277817BB3BAF}"/>
                    </a:ext>
                  </a:extLst>
                </p:cNvPr>
                <p:cNvSpPr txBox="1"/>
                <p:nvPr/>
              </p:nvSpPr>
              <p:spPr>
                <a:xfrm>
                  <a:off x="1076325" y="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 Box 51">
                  <a:extLst>
                    <a:ext uri="{FF2B5EF4-FFF2-40B4-BE49-F238E27FC236}">
                      <a16:creationId xmlns:a16="http://schemas.microsoft.com/office/drawing/2014/main" id="{05B11617-52EC-4C62-AAD5-C35405C13A1B}"/>
                    </a:ext>
                  </a:extLst>
                </p:cNvPr>
                <p:cNvSpPr txBox="1"/>
                <p:nvPr/>
              </p:nvSpPr>
              <p:spPr>
                <a:xfrm>
                  <a:off x="1580171" y="9525"/>
                  <a:ext cx="333376" cy="361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Text Box 52">
                  <a:extLst>
                    <a:ext uri="{FF2B5EF4-FFF2-40B4-BE49-F238E27FC236}">
                      <a16:creationId xmlns:a16="http://schemas.microsoft.com/office/drawing/2014/main" id="{12C13363-A8F3-4D82-9958-9223C24D0C1A}"/>
                    </a:ext>
                  </a:extLst>
                </p:cNvPr>
                <p:cNvSpPr txBox="1"/>
                <p:nvPr/>
              </p:nvSpPr>
              <p:spPr>
                <a:xfrm>
                  <a:off x="2059308" y="19051"/>
                  <a:ext cx="333376" cy="361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 Box 53">
                  <a:extLst>
                    <a:ext uri="{FF2B5EF4-FFF2-40B4-BE49-F238E27FC236}">
                      <a16:creationId xmlns:a16="http://schemas.microsoft.com/office/drawing/2014/main" id="{5965A492-CD56-45C9-B5D9-5B6E4662E598}"/>
                    </a:ext>
                  </a:extLst>
                </p:cNvPr>
                <p:cNvSpPr txBox="1"/>
                <p:nvPr/>
              </p:nvSpPr>
              <p:spPr>
                <a:xfrm>
                  <a:off x="2542283" y="35442"/>
                  <a:ext cx="333376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2DD1CA-18DD-46D5-A4AB-DE194D363182}"/>
                </a:ext>
              </a:extLst>
            </p:cNvPr>
            <p:cNvGrpSpPr/>
            <p:nvPr/>
          </p:nvGrpSpPr>
          <p:grpSpPr>
            <a:xfrm>
              <a:off x="19049" y="1457325"/>
              <a:ext cx="3740678" cy="1223159"/>
              <a:chOff x="-1" y="0"/>
              <a:chExt cx="3740678" cy="1223159"/>
            </a:xfrm>
          </p:grpSpPr>
          <p:sp>
            <p:nvSpPr>
              <p:cNvPr id="25" name="Text Box 63">
                <a:extLst>
                  <a:ext uri="{FF2B5EF4-FFF2-40B4-BE49-F238E27FC236}">
                    <a16:creationId xmlns:a16="http://schemas.microsoft.com/office/drawing/2014/main" id="{C861AE9B-93C1-4851-B9D0-82E852F11DE3}"/>
                  </a:ext>
                </a:extLst>
              </p:cNvPr>
              <p:cNvSpPr txBox="1"/>
              <p:nvPr/>
            </p:nvSpPr>
            <p:spPr>
              <a:xfrm>
                <a:off x="-1" y="0"/>
                <a:ext cx="3740678" cy="1223159"/>
              </a:xfrm>
              <a:prstGeom prst="rect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CCA5D9-CC60-4B00-91B6-1C628BE72DF2}"/>
                  </a:ext>
                </a:extLst>
              </p:cNvPr>
              <p:cNvGrpSpPr/>
              <p:nvPr/>
            </p:nvGrpSpPr>
            <p:grpSpPr>
              <a:xfrm>
                <a:off x="866899" y="285008"/>
                <a:ext cx="2108204" cy="271145"/>
                <a:chOff x="0" y="1298"/>
                <a:chExt cx="2752537" cy="379702"/>
              </a:xfrm>
            </p:grpSpPr>
            <p:sp>
              <p:nvSpPr>
                <p:cNvPr id="40" name="Text Box 65">
                  <a:extLst>
                    <a:ext uri="{FF2B5EF4-FFF2-40B4-BE49-F238E27FC236}">
                      <a16:creationId xmlns:a16="http://schemas.microsoft.com/office/drawing/2014/main" id="{0BCD583D-537A-47FA-BC34-6AC214C3188B}"/>
                    </a:ext>
                  </a:extLst>
                </p:cNvPr>
                <p:cNvSpPr txBox="1"/>
                <p:nvPr/>
              </p:nvSpPr>
              <p:spPr>
                <a:xfrm>
                  <a:off x="0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66">
                  <a:extLst>
                    <a:ext uri="{FF2B5EF4-FFF2-40B4-BE49-F238E27FC236}">
                      <a16:creationId xmlns:a16="http://schemas.microsoft.com/office/drawing/2014/main" id="{2E1A1898-F97B-4D56-8319-53D0C3328C84}"/>
                    </a:ext>
                  </a:extLst>
                </p:cNvPr>
                <p:cNvSpPr txBox="1"/>
                <p:nvPr/>
              </p:nvSpPr>
              <p:spPr>
                <a:xfrm>
                  <a:off x="494415" y="1298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67">
                  <a:extLst>
                    <a:ext uri="{FF2B5EF4-FFF2-40B4-BE49-F238E27FC236}">
                      <a16:creationId xmlns:a16="http://schemas.microsoft.com/office/drawing/2014/main" id="{6F10FF93-D903-4B8E-AFF1-8669D9CA69AC}"/>
                    </a:ext>
                  </a:extLst>
                </p:cNvPr>
                <p:cNvSpPr txBox="1"/>
                <p:nvPr/>
              </p:nvSpPr>
              <p:spPr>
                <a:xfrm>
                  <a:off x="957786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68">
                  <a:extLst>
                    <a:ext uri="{FF2B5EF4-FFF2-40B4-BE49-F238E27FC236}">
                      <a16:creationId xmlns:a16="http://schemas.microsoft.com/office/drawing/2014/main" id="{63EDDEE3-66E5-4538-9A5D-B3B04F871E40}"/>
                    </a:ext>
                  </a:extLst>
                </p:cNvPr>
                <p:cNvSpPr txBox="1"/>
                <p:nvPr/>
              </p:nvSpPr>
              <p:spPr>
                <a:xfrm>
                  <a:off x="1448498" y="9526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69">
                  <a:extLst>
                    <a:ext uri="{FF2B5EF4-FFF2-40B4-BE49-F238E27FC236}">
                      <a16:creationId xmlns:a16="http://schemas.microsoft.com/office/drawing/2014/main" id="{3AA5FD6C-0C0A-4A21-A871-55DDC2D97672}"/>
                    </a:ext>
                  </a:extLst>
                </p:cNvPr>
                <p:cNvSpPr txBox="1"/>
                <p:nvPr/>
              </p:nvSpPr>
              <p:spPr>
                <a:xfrm>
                  <a:off x="1921394" y="952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70">
                  <a:extLst>
                    <a:ext uri="{FF2B5EF4-FFF2-40B4-BE49-F238E27FC236}">
                      <a16:creationId xmlns:a16="http://schemas.microsoft.com/office/drawing/2014/main" id="{F9156F37-4631-4807-8F2D-71DCBF9E3B22}"/>
                    </a:ext>
                  </a:extLst>
                </p:cNvPr>
                <p:cNvSpPr txBox="1"/>
                <p:nvPr/>
              </p:nvSpPr>
              <p:spPr>
                <a:xfrm>
                  <a:off x="2419162" y="9525"/>
                  <a:ext cx="333375" cy="36194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A941701-ED6E-4ECD-8008-926CB2AFFA57}"/>
                  </a:ext>
                </a:extLst>
              </p:cNvPr>
              <p:cNvGrpSpPr/>
              <p:nvPr/>
            </p:nvGrpSpPr>
            <p:grpSpPr>
              <a:xfrm>
                <a:off x="831273" y="466870"/>
                <a:ext cx="2642789" cy="518165"/>
                <a:chOff x="0" y="-326562"/>
                <a:chExt cx="3604862" cy="723831"/>
              </a:xfrm>
            </p:grpSpPr>
            <p:sp>
              <p:nvSpPr>
                <p:cNvPr id="30" name="Text Box 72">
                  <a:extLst>
                    <a:ext uri="{FF2B5EF4-FFF2-40B4-BE49-F238E27FC236}">
                      <a16:creationId xmlns:a16="http://schemas.microsoft.com/office/drawing/2014/main" id="{BD77BC49-1FA1-4411-BA14-8AD590716A0F}"/>
                    </a:ext>
                  </a:extLst>
                </p:cNvPr>
                <p:cNvSpPr txBox="1"/>
                <p:nvPr/>
              </p:nvSpPr>
              <p:spPr>
                <a:xfrm>
                  <a:off x="0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73">
                  <a:extLst>
                    <a:ext uri="{FF2B5EF4-FFF2-40B4-BE49-F238E27FC236}">
                      <a16:creationId xmlns:a16="http://schemas.microsoft.com/office/drawing/2014/main" id="{D295F6E9-8F60-4467-8EB3-C55149E0CE36}"/>
                    </a:ext>
                  </a:extLst>
                </p:cNvPr>
                <p:cNvSpPr txBox="1"/>
                <p:nvPr/>
              </p:nvSpPr>
              <p:spPr>
                <a:xfrm>
                  <a:off x="581025" y="1905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 Box 74">
                  <a:extLst>
                    <a:ext uri="{FF2B5EF4-FFF2-40B4-BE49-F238E27FC236}">
                      <a16:creationId xmlns:a16="http://schemas.microsoft.com/office/drawing/2014/main" id="{91C737B4-12FD-4C97-8E29-0BAC882FC269}"/>
                    </a:ext>
                  </a:extLst>
                </p:cNvPr>
                <p:cNvSpPr txBox="1"/>
                <p:nvPr/>
              </p:nvSpPr>
              <p:spPr>
                <a:xfrm>
                  <a:off x="1076325" y="0"/>
                  <a:ext cx="333375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Text Box 75">
                  <a:extLst>
                    <a:ext uri="{FF2B5EF4-FFF2-40B4-BE49-F238E27FC236}">
                      <a16:creationId xmlns:a16="http://schemas.microsoft.com/office/drawing/2014/main" id="{1BC849FE-36A3-4ADB-8511-74EF253248B1}"/>
                    </a:ext>
                  </a:extLst>
                </p:cNvPr>
                <p:cNvSpPr txBox="1"/>
                <p:nvPr/>
              </p:nvSpPr>
              <p:spPr>
                <a:xfrm>
                  <a:off x="1580171" y="9525"/>
                  <a:ext cx="333376" cy="361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76">
                  <a:extLst>
                    <a:ext uri="{FF2B5EF4-FFF2-40B4-BE49-F238E27FC236}">
                      <a16:creationId xmlns:a16="http://schemas.microsoft.com/office/drawing/2014/main" id="{02487C5F-81C7-4DBF-BB15-1D8BC764658F}"/>
                    </a:ext>
                  </a:extLst>
                </p:cNvPr>
                <p:cNvSpPr txBox="1"/>
                <p:nvPr/>
              </p:nvSpPr>
              <p:spPr>
                <a:xfrm>
                  <a:off x="2059308" y="19051"/>
                  <a:ext cx="333376" cy="361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77">
                  <a:extLst>
                    <a:ext uri="{FF2B5EF4-FFF2-40B4-BE49-F238E27FC236}">
                      <a16:creationId xmlns:a16="http://schemas.microsoft.com/office/drawing/2014/main" id="{2A963A55-A233-4B0D-8668-8FD929BDEC45}"/>
                    </a:ext>
                  </a:extLst>
                </p:cNvPr>
                <p:cNvSpPr txBox="1"/>
                <p:nvPr/>
              </p:nvSpPr>
              <p:spPr>
                <a:xfrm>
                  <a:off x="2590873" y="35319"/>
                  <a:ext cx="333376" cy="3619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5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Text Box 78">
                  <a:extLst>
                    <a:ext uri="{FF2B5EF4-FFF2-40B4-BE49-F238E27FC236}">
                      <a16:creationId xmlns:a16="http://schemas.microsoft.com/office/drawing/2014/main" id="{D5ED9768-0965-44BB-AE1D-1B641C05AA41}"/>
                    </a:ext>
                  </a:extLst>
                </p:cNvPr>
                <p:cNvSpPr txBox="1"/>
                <p:nvPr/>
              </p:nvSpPr>
              <p:spPr>
                <a:xfrm>
                  <a:off x="3271486" y="-326562"/>
                  <a:ext cx="333376" cy="36195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MY" sz="9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MY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0E39F41-17C3-4150-8FA8-F6FB95F27B51}"/>
              </a:ext>
            </a:extLst>
          </p:cNvPr>
          <p:cNvGrpSpPr/>
          <p:nvPr/>
        </p:nvGrpSpPr>
        <p:grpSpPr>
          <a:xfrm>
            <a:off x="10327736" y="4224416"/>
            <a:ext cx="1484477" cy="1379863"/>
            <a:chOff x="9444138" y="1757976"/>
            <a:chExt cx="2304167" cy="185693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8B92E3-D159-420E-973B-4B99D4AF91B5}"/>
                </a:ext>
              </a:extLst>
            </p:cNvPr>
            <p:cNvSpPr txBox="1"/>
            <p:nvPr/>
          </p:nvSpPr>
          <p:spPr>
            <a:xfrm>
              <a:off x="9444138" y="2910793"/>
              <a:ext cx="2304167" cy="7041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1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55DE9BB-398B-4B30-BA70-2EED722A1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5" t="41710" r="-1"/>
            <a:stretch/>
          </p:blipFill>
          <p:spPr>
            <a:xfrm>
              <a:off x="9958833" y="1757976"/>
              <a:ext cx="941174" cy="1099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7B65C-5A5F-48F2-8751-CBA65D807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89" y="19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 dirty="0">
                <a:latin typeface="Jokerman" panose="04090605060D06020702" pitchFamily="82" charset="0"/>
              </a:rPr>
              <a:t>Special Rules: </a:t>
            </a:r>
            <a:endParaRPr lang="en-MY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F669D8-97E3-4920-807C-E8C833963896}"/>
              </a:ext>
            </a:extLst>
          </p:cNvPr>
          <p:cNvSpPr txBox="1"/>
          <p:nvPr/>
        </p:nvSpPr>
        <p:spPr>
          <a:xfrm>
            <a:off x="474148" y="1973447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1F131-C6AF-4F2A-B8D2-94F942F02A41}"/>
              </a:ext>
            </a:extLst>
          </p:cNvPr>
          <p:cNvSpPr txBox="1"/>
          <p:nvPr/>
        </p:nvSpPr>
        <p:spPr>
          <a:xfrm>
            <a:off x="403616" y="4692925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dirty="0">
                <a:latin typeface="Jokerman" panose="04090605060D06020702" pitchFamily="82" charset="0"/>
              </a:rPr>
              <a:t>2)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BB318-12CD-4954-A8F6-D0B18B6E60ED}"/>
              </a:ext>
            </a:extLst>
          </p:cNvPr>
          <p:cNvSpPr txBox="1"/>
          <p:nvPr/>
        </p:nvSpPr>
        <p:spPr>
          <a:xfrm>
            <a:off x="7023836" y="1751982"/>
            <a:ext cx="4635871" cy="1569660"/>
          </a:xfrm>
          <a:prstGeom prst="rect">
            <a:avLst/>
          </a:prstGeom>
          <a:solidFill>
            <a:srgbClr val="A57C6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" panose="020B0502040204020203" pitchFamily="34" charset="0"/>
              </a:rPr>
              <a:t>The player can take another turn when the last stone in the player’s hand land in the player’s own house. </a:t>
            </a:r>
            <a:endParaRPr lang="en-MY" sz="2400" dirty="0">
              <a:latin typeface="Bahnschrift" panose="020B050204020402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DFD337-23F0-446A-AC9E-49E1AE23E60E}"/>
              </a:ext>
            </a:extLst>
          </p:cNvPr>
          <p:cNvGrpSpPr/>
          <p:nvPr/>
        </p:nvGrpSpPr>
        <p:grpSpPr>
          <a:xfrm>
            <a:off x="1030711" y="1915712"/>
            <a:ext cx="4319975" cy="1242200"/>
            <a:chOff x="-1" y="0"/>
            <a:chExt cx="3740678" cy="1223159"/>
          </a:xfrm>
        </p:grpSpPr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A7A0B5D0-66AF-4C6E-B220-0A8EE5260EC9}"/>
                </a:ext>
              </a:extLst>
            </p:cNvPr>
            <p:cNvSpPr txBox="1"/>
            <p:nvPr/>
          </p:nvSpPr>
          <p:spPr>
            <a:xfrm>
              <a:off x="-1" y="0"/>
              <a:ext cx="3740678" cy="1223159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920B36B-8FD6-4799-9E99-4F9A2641A087}"/>
                </a:ext>
              </a:extLst>
            </p:cNvPr>
            <p:cNvGrpSpPr/>
            <p:nvPr/>
          </p:nvGrpSpPr>
          <p:grpSpPr>
            <a:xfrm>
              <a:off x="866899" y="285008"/>
              <a:ext cx="2108204" cy="271145"/>
              <a:chOff x="0" y="1298"/>
              <a:chExt cx="2752537" cy="379702"/>
            </a:xfrm>
          </p:grpSpPr>
          <p:sp>
            <p:nvSpPr>
              <p:cNvPr id="78" name="Text Box 65">
                <a:extLst>
                  <a:ext uri="{FF2B5EF4-FFF2-40B4-BE49-F238E27FC236}">
                    <a16:creationId xmlns:a16="http://schemas.microsoft.com/office/drawing/2014/main" id="{505FF2AA-3787-4660-B5DA-A180BD2CB392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 Box 66">
                <a:extLst>
                  <a:ext uri="{FF2B5EF4-FFF2-40B4-BE49-F238E27FC236}">
                    <a16:creationId xmlns:a16="http://schemas.microsoft.com/office/drawing/2014/main" id="{9E25A959-5CFC-4FA8-8C55-1FFACE96FAE5}"/>
                  </a:ext>
                </a:extLst>
              </p:cNvPr>
              <p:cNvSpPr txBox="1"/>
              <p:nvPr/>
            </p:nvSpPr>
            <p:spPr>
              <a:xfrm>
                <a:off x="494415" y="1298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 Box 67">
                <a:extLst>
                  <a:ext uri="{FF2B5EF4-FFF2-40B4-BE49-F238E27FC236}">
                    <a16:creationId xmlns:a16="http://schemas.microsoft.com/office/drawing/2014/main" id="{5E9132FD-F563-40A4-927C-431628EBCF06}"/>
                  </a:ext>
                </a:extLst>
              </p:cNvPr>
              <p:cNvSpPr txBox="1"/>
              <p:nvPr/>
            </p:nvSpPr>
            <p:spPr>
              <a:xfrm>
                <a:off x="957786" y="1905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 Box 68">
                <a:extLst>
                  <a:ext uri="{FF2B5EF4-FFF2-40B4-BE49-F238E27FC236}">
                    <a16:creationId xmlns:a16="http://schemas.microsoft.com/office/drawing/2014/main" id="{93F2682B-3E0B-4156-8384-6D0D1B94021C}"/>
                  </a:ext>
                </a:extLst>
              </p:cNvPr>
              <p:cNvSpPr txBox="1"/>
              <p:nvPr/>
            </p:nvSpPr>
            <p:spPr>
              <a:xfrm>
                <a:off x="1448498" y="9526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 Box 69">
                <a:extLst>
                  <a:ext uri="{FF2B5EF4-FFF2-40B4-BE49-F238E27FC236}">
                    <a16:creationId xmlns:a16="http://schemas.microsoft.com/office/drawing/2014/main" id="{2429BA2B-3354-471A-AD9C-F66844955B76}"/>
                  </a:ext>
                </a:extLst>
              </p:cNvPr>
              <p:cNvSpPr txBox="1"/>
              <p:nvPr/>
            </p:nvSpPr>
            <p:spPr>
              <a:xfrm>
                <a:off x="1921394" y="952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70">
                <a:extLst>
                  <a:ext uri="{FF2B5EF4-FFF2-40B4-BE49-F238E27FC236}">
                    <a16:creationId xmlns:a16="http://schemas.microsoft.com/office/drawing/2014/main" id="{F5BB6443-D6E1-4B60-AA21-B5CF635F4B52}"/>
                  </a:ext>
                </a:extLst>
              </p:cNvPr>
              <p:cNvSpPr txBox="1"/>
              <p:nvPr/>
            </p:nvSpPr>
            <p:spPr>
              <a:xfrm>
                <a:off x="2419162" y="9525"/>
                <a:ext cx="333375" cy="36194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EE0F08D-15A1-4C50-A0F2-984C030724B2}"/>
                </a:ext>
              </a:extLst>
            </p:cNvPr>
            <p:cNvGrpSpPr/>
            <p:nvPr/>
          </p:nvGrpSpPr>
          <p:grpSpPr>
            <a:xfrm>
              <a:off x="831273" y="466870"/>
              <a:ext cx="2642789" cy="518165"/>
              <a:chOff x="0" y="-326562"/>
              <a:chExt cx="3604862" cy="723831"/>
            </a:xfrm>
          </p:grpSpPr>
          <p:sp>
            <p:nvSpPr>
              <p:cNvPr id="71" name="Text Box 72">
                <a:extLst>
                  <a:ext uri="{FF2B5EF4-FFF2-40B4-BE49-F238E27FC236}">
                    <a16:creationId xmlns:a16="http://schemas.microsoft.com/office/drawing/2014/main" id="{372BE1B7-1232-49E4-9934-8BA5FD2F2441}"/>
                  </a:ext>
                </a:extLst>
              </p:cNvPr>
              <p:cNvSpPr txBox="1"/>
              <p:nvPr/>
            </p:nvSpPr>
            <p:spPr>
              <a:xfrm>
                <a:off x="0" y="1905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 Box 73">
                <a:extLst>
                  <a:ext uri="{FF2B5EF4-FFF2-40B4-BE49-F238E27FC236}">
                    <a16:creationId xmlns:a16="http://schemas.microsoft.com/office/drawing/2014/main" id="{9E1B9F13-8494-40E8-BB4D-5822746FD5F0}"/>
                  </a:ext>
                </a:extLst>
              </p:cNvPr>
              <p:cNvSpPr txBox="1"/>
              <p:nvPr/>
            </p:nvSpPr>
            <p:spPr>
              <a:xfrm>
                <a:off x="581025" y="1905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 Box 74">
                <a:extLst>
                  <a:ext uri="{FF2B5EF4-FFF2-40B4-BE49-F238E27FC236}">
                    <a16:creationId xmlns:a16="http://schemas.microsoft.com/office/drawing/2014/main" id="{DFD891E6-F93D-4EDF-B69E-4CC505351884}"/>
                  </a:ext>
                </a:extLst>
              </p:cNvPr>
              <p:cNvSpPr txBox="1"/>
              <p:nvPr/>
            </p:nvSpPr>
            <p:spPr>
              <a:xfrm>
                <a:off x="1076325" y="0"/>
                <a:ext cx="33337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75">
                <a:extLst>
                  <a:ext uri="{FF2B5EF4-FFF2-40B4-BE49-F238E27FC236}">
                    <a16:creationId xmlns:a16="http://schemas.microsoft.com/office/drawing/2014/main" id="{D7F00FE5-90FF-484A-8E00-11B2647DA8DA}"/>
                  </a:ext>
                </a:extLst>
              </p:cNvPr>
              <p:cNvSpPr txBox="1"/>
              <p:nvPr/>
            </p:nvSpPr>
            <p:spPr>
              <a:xfrm>
                <a:off x="1580171" y="9525"/>
                <a:ext cx="333376" cy="3619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76">
                <a:extLst>
                  <a:ext uri="{FF2B5EF4-FFF2-40B4-BE49-F238E27FC236}">
                    <a16:creationId xmlns:a16="http://schemas.microsoft.com/office/drawing/2014/main" id="{6C1DEB0B-7510-49E5-A1D9-CA4CCA5366E6}"/>
                  </a:ext>
                </a:extLst>
              </p:cNvPr>
              <p:cNvSpPr txBox="1"/>
              <p:nvPr/>
            </p:nvSpPr>
            <p:spPr>
              <a:xfrm>
                <a:off x="2059308" y="19051"/>
                <a:ext cx="333376" cy="3619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77">
                <a:extLst>
                  <a:ext uri="{FF2B5EF4-FFF2-40B4-BE49-F238E27FC236}">
                    <a16:creationId xmlns:a16="http://schemas.microsoft.com/office/drawing/2014/main" id="{B396F6BA-9365-4739-9A99-A425FF315FDF}"/>
                  </a:ext>
                </a:extLst>
              </p:cNvPr>
              <p:cNvSpPr txBox="1"/>
              <p:nvPr/>
            </p:nvSpPr>
            <p:spPr>
              <a:xfrm>
                <a:off x="2590873" y="35319"/>
                <a:ext cx="333376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 Box 78">
                <a:extLst>
                  <a:ext uri="{FF2B5EF4-FFF2-40B4-BE49-F238E27FC236}">
                    <a16:creationId xmlns:a16="http://schemas.microsoft.com/office/drawing/2014/main" id="{DFD13FDD-B18A-4B80-8C43-323E04D36317}"/>
                  </a:ext>
                </a:extLst>
              </p:cNvPr>
              <p:cNvSpPr txBox="1"/>
              <p:nvPr/>
            </p:nvSpPr>
            <p:spPr>
              <a:xfrm>
                <a:off x="3271486" y="-326562"/>
                <a:ext cx="333376" cy="36195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MY" sz="9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MY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647F418-52F5-4668-A6F1-EA21CB6EA9E4}"/>
              </a:ext>
            </a:extLst>
          </p:cNvPr>
          <p:cNvGrpSpPr/>
          <p:nvPr/>
        </p:nvGrpSpPr>
        <p:grpSpPr>
          <a:xfrm>
            <a:off x="5474095" y="1327892"/>
            <a:ext cx="1484477" cy="1883378"/>
            <a:chOff x="9444138" y="1080377"/>
            <a:chExt cx="2304167" cy="253453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58EC3DD-D238-43BD-A2EA-92113CBA7FC4}"/>
                </a:ext>
              </a:extLst>
            </p:cNvPr>
            <p:cNvSpPr txBox="1"/>
            <p:nvPr/>
          </p:nvSpPr>
          <p:spPr>
            <a:xfrm>
              <a:off x="9444138" y="2910793"/>
              <a:ext cx="2304167" cy="7041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1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1C5FA95-3715-417B-8A17-CAE5A9CEB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5" t="41710" r="-1"/>
            <a:stretch/>
          </p:blipFill>
          <p:spPr>
            <a:xfrm>
              <a:off x="9958833" y="1757976"/>
              <a:ext cx="941174" cy="1099946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66178EC-AF13-4682-B4DF-DE6D4FE5658C}"/>
                </a:ext>
              </a:extLst>
            </p:cNvPr>
            <p:cNvSpPr txBox="1"/>
            <p:nvPr/>
          </p:nvSpPr>
          <p:spPr>
            <a:xfrm>
              <a:off x="9853377" y="1080377"/>
              <a:ext cx="1152086" cy="704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MY" altLang="zh-CN" sz="2800" dirty="0">
                  <a:latin typeface="Jokerman" panose="04090605060D06020702" pitchFamily="82" charset="0"/>
                </a:rPr>
                <a:t>X 1 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B13D935-12F5-4DFB-A6BA-E66DD988D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065" y="4073808"/>
            <a:ext cx="6897076" cy="232672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57D7D5B-92E7-4DF2-A1C1-76743E060FD9}"/>
              </a:ext>
            </a:extLst>
          </p:cNvPr>
          <p:cNvGrpSpPr/>
          <p:nvPr/>
        </p:nvGrpSpPr>
        <p:grpSpPr>
          <a:xfrm>
            <a:off x="9903434" y="4287468"/>
            <a:ext cx="1867842" cy="1899404"/>
            <a:chOff x="9444138" y="1757976"/>
            <a:chExt cx="2466197" cy="23163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8BD08-B476-419B-BDD6-DB508676BF86}"/>
                </a:ext>
              </a:extLst>
            </p:cNvPr>
            <p:cNvSpPr txBox="1"/>
            <p:nvPr/>
          </p:nvSpPr>
          <p:spPr>
            <a:xfrm>
              <a:off x="9444138" y="2910793"/>
              <a:ext cx="2466197" cy="11635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1’s</a:t>
              </a:r>
            </a:p>
            <a:p>
              <a:pPr algn="ctr"/>
              <a:r>
                <a:rPr lang="en-MY" sz="2800" dirty="0">
                  <a:latin typeface="Jokerman" panose="04090605060D06020702" pitchFamily="82" charset="0"/>
                </a:rPr>
                <a:t>turn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C98BCA9-7A2C-45BE-8B43-182AA3C3A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5" t="41710" r="-1"/>
            <a:stretch/>
          </p:blipFill>
          <p:spPr>
            <a:xfrm>
              <a:off x="10206649" y="1757976"/>
              <a:ext cx="941174" cy="109994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193341-ADB4-4580-954F-4C28FA4325EA}"/>
              </a:ext>
            </a:extLst>
          </p:cNvPr>
          <p:cNvGrpSpPr/>
          <p:nvPr/>
        </p:nvGrpSpPr>
        <p:grpSpPr>
          <a:xfrm>
            <a:off x="1103150" y="4498344"/>
            <a:ext cx="1641261" cy="1477652"/>
            <a:chOff x="1025444" y="1825045"/>
            <a:chExt cx="2066001" cy="178215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989BF4-7956-41F8-9B62-F696CEB9F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207" b="44415"/>
            <a:stretch/>
          </p:blipFill>
          <p:spPr>
            <a:xfrm>
              <a:off x="1513159" y="1825045"/>
              <a:ext cx="1090576" cy="10489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2F9147-1BEA-4131-9765-E2B64B601F56}"/>
                </a:ext>
              </a:extLst>
            </p:cNvPr>
            <p:cNvSpPr txBox="1"/>
            <p:nvPr/>
          </p:nvSpPr>
          <p:spPr>
            <a:xfrm>
              <a:off x="1025444" y="2976162"/>
              <a:ext cx="2066001" cy="63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2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</p:grpSp>
      <p:sp>
        <p:nvSpPr>
          <p:cNvPr id="36" name="Frame 35">
            <a:extLst>
              <a:ext uri="{FF2B5EF4-FFF2-40B4-BE49-F238E27FC236}">
                <a16:creationId xmlns:a16="http://schemas.microsoft.com/office/drawing/2014/main" id="{E377D8A2-CA1A-46FC-8F45-DF4C9F516F49}"/>
              </a:ext>
            </a:extLst>
          </p:cNvPr>
          <p:cNvSpPr/>
          <p:nvPr/>
        </p:nvSpPr>
        <p:spPr>
          <a:xfrm>
            <a:off x="5563398" y="3856969"/>
            <a:ext cx="731385" cy="1327999"/>
          </a:xfrm>
          <a:prstGeom prst="frame">
            <a:avLst>
              <a:gd name="adj1" fmla="val 5121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88B471B5-0054-4295-8879-817FF764B372}"/>
              </a:ext>
            </a:extLst>
          </p:cNvPr>
          <p:cNvSpPr/>
          <p:nvPr/>
        </p:nvSpPr>
        <p:spPr>
          <a:xfrm>
            <a:off x="5592416" y="5282014"/>
            <a:ext cx="702367" cy="999516"/>
          </a:xfrm>
          <a:prstGeom prst="frame">
            <a:avLst>
              <a:gd name="adj1" fmla="val 795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A1445F-1C22-4492-8D09-E0D3A66D7569}"/>
              </a:ext>
            </a:extLst>
          </p:cNvPr>
          <p:cNvSpPr/>
          <p:nvPr/>
        </p:nvSpPr>
        <p:spPr>
          <a:xfrm flipH="1" flipV="1">
            <a:off x="5885202" y="5547916"/>
            <a:ext cx="118031" cy="1240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E69-0DA2-48DA-9F9B-6C8F42563999}"/>
              </a:ext>
            </a:extLst>
          </p:cNvPr>
          <p:cNvGrpSpPr/>
          <p:nvPr/>
        </p:nvGrpSpPr>
        <p:grpSpPr>
          <a:xfrm>
            <a:off x="5805691" y="4605663"/>
            <a:ext cx="315573" cy="394658"/>
            <a:chOff x="5805691" y="4605663"/>
            <a:chExt cx="315573" cy="39465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46BF7B7-E02A-4517-8B46-A6D8950574E8}"/>
                </a:ext>
              </a:extLst>
            </p:cNvPr>
            <p:cNvSpPr/>
            <p:nvPr/>
          </p:nvSpPr>
          <p:spPr>
            <a:xfrm flipH="1" flipV="1">
              <a:off x="6003233" y="4700053"/>
              <a:ext cx="118031" cy="124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8E9AFF-D600-4E1D-AB36-94B9EBE00E3A}"/>
                </a:ext>
              </a:extLst>
            </p:cNvPr>
            <p:cNvSpPr/>
            <p:nvPr/>
          </p:nvSpPr>
          <p:spPr>
            <a:xfrm flipH="1" flipV="1">
              <a:off x="5805691" y="4719912"/>
              <a:ext cx="118031" cy="124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04305D4-C8AE-4B17-BAC3-362B0556B889}"/>
                </a:ext>
              </a:extLst>
            </p:cNvPr>
            <p:cNvSpPr/>
            <p:nvPr/>
          </p:nvSpPr>
          <p:spPr>
            <a:xfrm flipH="1" flipV="1">
              <a:off x="5885202" y="4876308"/>
              <a:ext cx="118031" cy="124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62F13F-2CF6-4282-962D-762C4BF397FA}"/>
                </a:ext>
              </a:extLst>
            </p:cNvPr>
            <p:cNvSpPr/>
            <p:nvPr/>
          </p:nvSpPr>
          <p:spPr>
            <a:xfrm flipH="1" flipV="1">
              <a:off x="5905124" y="4605663"/>
              <a:ext cx="118031" cy="124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DE1A53D-A291-4280-90C6-F0A91E39F2BB}"/>
                </a:ext>
              </a:extLst>
            </p:cNvPr>
            <p:cNvSpPr/>
            <p:nvPr/>
          </p:nvSpPr>
          <p:spPr>
            <a:xfrm flipH="1" flipV="1">
              <a:off x="6003232" y="4843925"/>
              <a:ext cx="118031" cy="1240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68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752B3C8-956E-4616-B19E-A6FED61E9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789" y="19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5400" dirty="0">
                <a:latin typeface="Jokerman" panose="04090605060D06020702" pitchFamily="82" charset="0"/>
              </a:rPr>
              <a:t>End of the playing: </a:t>
            </a:r>
            <a:endParaRPr lang="en-MY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693D9-4EB8-4070-9F3D-D873B2C05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60" y="2909153"/>
            <a:ext cx="8232147" cy="27771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48B8D05-F1A8-4B25-ACD7-BC9A2D486392}"/>
              </a:ext>
            </a:extLst>
          </p:cNvPr>
          <p:cNvGrpSpPr/>
          <p:nvPr/>
        </p:nvGrpSpPr>
        <p:grpSpPr>
          <a:xfrm>
            <a:off x="4333961" y="1963943"/>
            <a:ext cx="5644926" cy="1773170"/>
            <a:chOff x="4136571" y="1673760"/>
            <a:chExt cx="3309256" cy="88075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032941-7183-4CB8-B15E-BB6ACAFE4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571" y="1683657"/>
              <a:ext cx="3309256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2F189D-1BAE-41E7-9DE8-350E66FEBF9C}"/>
                </a:ext>
              </a:extLst>
            </p:cNvPr>
            <p:cNvCxnSpPr>
              <a:cxnSpLocks/>
            </p:cNvCxnSpPr>
            <p:nvPr/>
          </p:nvCxnSpPr>
          <p:spPr>
            <a:xfrm>
              <a:off x="4136571" y="1683657"/>
              <a:ext cx="0" cy="870857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333D58-38E2-4D2A-B129-33CB6E38E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514" y="1683657"/>
              <a:ext cx="0" cy="7257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180199-B5B5-4FA4-9231-30D4B9448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286" y="1683657"/>
              <a:ext cx="0" cy="7257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6EF3218-4BDA-4C54-B4DE-2A3315810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0058" y="1683657"/>
              <a:ext cx="0" cy="7257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26206A-91B3-4402-9FBB-E61194941D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5827" y="1673760"/>
              <a:ext cx="0" cy="72571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024493-E198-4C60-8AF3-0F1BCED01D24}"/>
              </a:ext>
            </a:extLst>
          </p:cNvPr>
          <p:cNvGrpSpPr/>
          <p:nvPr/>
        </p:nvGrpSpPr>
        <p:grpSpPr>
          <a:xfrm>
            <a:off x="730789" y="3428999"/>
            <a:ext cx="2409976" cy="1920598"/>
            <a:chOff x="1025444" y="1825045"/>
            <a:chExt cx="2066001" cy="158213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172E5C-BF78-494D-BCAC-9C38CB7C1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207" b="44415"/>
            <a:stretch/>
          </p:blipFill>
          <p:spPr>
            <a:xfrm>
              <a:off x="1513159" y="1825045"/>
              <a:ext cx="1090576" cy="104891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DE99D4-9E32-4B33-A0C7-D3F744D48ECE}"/>
                </a:ext>
              </a:extLst>
            </p:cNvPr>
            <p:cNvSpPr txBox="1"/>
            <p:nvPr/>
          </p:nvSpPr>
          <p:spPr>
            <a:xfrm>
              <a:off x="1025444" y="2976162"/>
              <a:ext cx="2066001" cy="43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Jokerman" panose="04090605060D06020702" pitchFamily="82" charset="0"/>
                </a:rPr>
                <a:t>player</a:t>
              </a:r>
              <a:r>
                <a:rPr lang="en-MY" altLang="zh-CN" sz="2800" dirty="0">
                  <a:latin typeface="Jokerman" panose="04090605060D06020702" pitchFamily="82" charset="0"/>
                </a:rPr>
                <a:t>2</a:t>
              </a:r>
              <a:endParaRPr lang="en-MY" sz="2800" dirty="0">
                <a:latin typeface="Jokerman" panose="04090605060D06020702" pitchFamily="82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DF648FBB-D462-4F42-822B-D818C4F58A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8" t="10758" r="4610" b="12587"/>
          <a:stretch/>
        </p:blipFill>
        <p:spPr>
          <a:xfrm rot="1284015" flipH="1" flipV="1">
            <a:off x="2291810" y="2094916"/>
            <a:ext cx="1760873" cy="172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2391</Words>
  <Application>Microsoft Office PowerPoint</Application>
  <PresentationFormat>Widescreen</PresentationFormat>
  <Paragraphs>565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Bahnschrift</vt:lpstr>
      <vt:lpstr>Bahnschrift SemiBold SemiConden</vt:lpstr>
      <vt:lpstr>Calibri</vt:lpstr>
      <vt:lpstr>Calibri Light</vt:lpstr>
      <vt:lpstr>Cambria Math</vt:lpstr>
      <vt:lpstr>Jokerman</vt:lpstr>
      <vt:lpstr>Symbol</vt:lpstr>
      <vt:lpstr>Times New Roman</vt:lpstr>
      <vt:lpstr>Office Theme</vt:lpstr>
      <vt:lpstr>PowerPoint Presentation</vt:lpstr>
      <vt:lpstr>What is Mancala? </vt:lpstr>
      <vt:lpstr>Goal of game: </vt:lpstr>
      <vt:lpstr>PowerPoint Presentation</vt:lpstr>
      <vt:lpstr>PowerPoint Presentation</vt:lpstr>
      <vt:lpstr>Rules of the playing: </vt:lpstr>
      <vt:lpstr>Rules of the playing: </vt:lpstr>
      <vt:lpstr>Special Rules: </vt:lpstr>
      <vt:lpstr>End of the playing: </vt:lpstr>
      <vt:lpstr>PowerPoint Presentation</vt:lpstr>
      <vt:lpstr>PowerPoint Presentation</vt:lpstr>
      <vt:lpstr>PowerPoint Presentation</vt:lpstr>
      <vt:lpstr>PowerPoint Presentation</vt:lpstr>
      <vt:lpstr>Alpha- beta pruning </vt:lpstr>
      <vt:lpstr>Alpha- beta pruning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Analysis and Experiment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 Yi</dc:creator>
  <cp:lastModifiedBy>SII YEW HEI</cp:lastModifiedBy>
  <cp:revision>24</cp:revision>
  <dcterms:created xsi:type="dcterms:W3CDTF">2019-12-20T13:31:14Z</dcterms:created>
  <dcterms:modified xsi:type="dcterms:W3CDTF">2019-12-22T09:20:13Z</dcterms:modified>
</cp:coreProperties>
</file>