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</p:sldIdLst>
  <p:sldSz cy="6858000" cx="9144000"/>
  <p:notesSz cx="9875825" cy="6743700"/>
  <p:embeddedFontLst>
    <p:embeddedFont>
      <p:font typeface="Arimo"/>
      <p:regular r:id="rId166"/>
      <p:bold r:id="rId167"/>
      <p:italic r:id="rId168"/>
      <p:boldItalic r:id="rId169"/>
    </p:embeddedFont>
    <p:embeddedFont>
      <p:font typeface="Tahoma"/>
      <p:regular r:id="rId170"/>
      <p:bold r:id="rId1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6">
          <p15:clr>
            <a:srgbClr val="000000"/>
          </p15:clr>
        </p15:guide>
        <p15:guide id="2" pos="211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6" orient="horz"/>
        <p:guide pos="211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171" Type="http://schemas.openxmlformats.org/officeDocument/2006/relationships/font" Target="fonts/Tahoma-bold.fntdata"/><Relationship Id="rId68" Type="http://schemas.openxmlformats.org/officeDocument/2006/relationships/slide" Target="slides/slide62.xml"/><Relationship Id="rId170" Type="http://schemas.openxmlformats.org/officeDocument/2006/relationships/font" Target="fonts/Tahoma-regular.fntdata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9" Type="http://schemas.openxmlformats.org/officeDocument/2006/relationships/font" Target="fonts/Arimo-boldItalic.fntdata"/><Relationship Id="rId168" Type="http://schemas.openxmlformats.org/officeDocument/2006/relationships/font" Target="fonts/Arimo-italic.fntdata"/><Relationship Id="rId167" Type="http://schemas.openxmlformats.org/officeDocument/2006/relationships/font" Target="fonts/Arimo-bold.fntdata"/><Relationship Id="rId166" Type="http://schemas.openxmlformats.org/officeDocument/2006/relationships/font" Target="fonts/Arimo-regular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9875838" cy="67437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9875838" cy="67437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9875838" cy="67437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9875838" cy="67437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9875838" cy="67437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 txBox="1"/>
          <p:nvPr>
            <p:ph idx="2" type="hdr"/>
          </p:nvPr>
        </p:nvSpPr>
        <p:spPr>
          <a:xfrm>
            <a:off x="0" y="0"/>
            <a:ext cx="4273550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5595938" y="0"/>
            <a:ext cx="4273550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" name="Google Shape;10;n"/>
          <p:cNvSpPr/>
          <p:nvPr>
            <p:ph idx="3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1317625" y="3201988"/>
            <a:ext cx="7234238" cy="3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11" type="ftr"/>
          </p:nvPr>
        </p:nvSpPr>
        <p:spPr>
          <a:xfrm>
            <a:off x="0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 txBox="1"/>
          <p:nvPr/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3" name="Google Shape;373;p1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0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6" name="Google Shape;1236;p10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7" name="Google Shape;1237;p10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8" name="Google Shape;1238;p10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0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2" name="Google Shape;1272;p10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3" name="Google Shape;1273;p10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4" name="Google Shape;1274;p10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0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3" name="Google Shape;1283;p10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4" name="Google Shape;1284;p10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5" name="Google Shape;1285;p10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0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2" name="Google Shape;1292;p10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3" name="Google Shape;1293;p10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4" name="Google Shape;1294;p10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0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1" name="Google Shape;1301;p10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2" name="Google Shape;1302;p10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10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0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0" name="Google Shape;1310;p10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1" name="Google Shape;1311;p10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2" name="Google Shape;1312;p10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0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9" name="Google Shape;1319;p10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0" name="Google Shape;1320;p10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1" name="Google Shape;1321;p10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0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8" name="Google Shape;1328;p10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9" name="Google Shape;1329;p10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0" name="Google Shape;1330;p10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0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7" name="Google Shape;1337;p10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8" name="Google Shape;1338;p10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9" name="Google Shape;1339;p10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0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6" name="Google Shape;1346;p10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7" name="Google Shape;1347;p10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8" name="Google Shape;1348;p10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:notes"/>
          <p:cNvSpPr txBox="1"/>
          <p:nvPr/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1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1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5" name="Google Shape;1355;p11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6" name="Google Shape;1356;p11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7" name="Google Shape;1357;p11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1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4" name="Google Shape;1364;p11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5" name="Google Shape;1365;p11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6" name="Google Shape;1366;p11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1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3" name="Google Shape;1373;p11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4" name="Google Shape;1374;p11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5" name="Google Shape;1375;p11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1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2" name="Google Shape;1382;p11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3" name="Google Shape;1383;p11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4" name="Google Shape;1384;p11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1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1" name="Google Shape;1391;p11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2" name="Google Shape;1392;p11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3" name="Google Shape;1393;p11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1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9" name="Google Shape;1399;p11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0" name="Google Shape;1400;p11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1" name="Google Shape;1401;p11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1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8" name="Google Shape;1408;p11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9" name="Google Shape;1409;p11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0" name="Google Shape;1410;p11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1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7" name="Google Shape;1417;p11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8" name="Google Shape;1418;p11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9" name="Google Shape;1419;p11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1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5" name="Google Shape;1425;p11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6" name="Google Shape;1426;p11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7" name="Google Shape;1427;p11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1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4" name="Google Shape;1434;p11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5" name="Google Shape;1435;p11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6" name="Google Shape;1436;p11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0" name="Google Shape;400;p1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1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2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3" name="Google Shape;1443;p12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4" name="Google Shape;1444;p12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5" name="Google Shape;1445;p12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12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2" name="Google Shape;1452;p12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3" name="Google Shape;1453;p12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4" name="Google Shape;1454;p12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2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1" name="Google Shape;1461;p12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2" name="Google Shape;1462;p12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3" name="Google Shape;1463;p12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2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0" name="Google Shape;1470;p12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1" name="Google Shape;1471;p12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2" name="Google Shape;1472;p12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12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9" name="Google Shape;1479;p12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0" name="Google Shape;1480;p12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1" name="Google Shape;1481;p12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12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8" name="Google Shape;1488;p12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9" name="Google Shape;1489;p12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0" name="Google Shape;1490;p12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2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7" name="Google Shape;1497;p12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8" name="Google Shape;1498;p12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9" name="Google Shape;1499;p12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2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6" name="Google Shape;1506;p12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7" name="Google Shape;1507;p12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8" name="Google Shape;1508;p12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12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5" name="Google Shape;1515;p12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6" name="Google Shape;1516;p12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7" name="Google Shape;1517;p12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12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4" name="Google Shape;1524;p12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5" name="Google Shape;1525;p12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6" name="Google Shape;1526;p12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" name="Google Shape;409;p1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1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13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13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4" name="Google Shape;1534;p13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5" name="Google Shape;1535;p13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3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2" name="Google Shape;1542;p13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3" name="Google Shape;1543;p13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4" name="Google Shape;1544;p13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3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1" name="Google Shape;1551;p13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2" name="Google Shape;1552;p13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3" name="Google Shape;1553;p13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3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0" name="Google Shape;1560;p13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1" name="Google Shape;1561;p13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2" name="Google Shape;1562;p13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3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9" name="Google Shape;1569;p13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0" name="Google Shape;1570;p13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1" name="Google Shape;1571;p13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3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8" name="Google Shape;1578;p13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9" name="Google Shape;1579;p13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0" name="Google Shape;1580;p13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3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7" name="Google Shape;1587;p13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8" name="Google Shape;1588;p13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9" name="Google Shape;1589;p13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3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6" name="Google Shape;1596;p13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7" name="Google Shape;1597;p13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8" name="Google Shape;1598;p13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3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5" name="Google Shape;1605;p13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6" name="Google Shape;1606;p13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7" name="Google Shape;1607;p13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3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4" name="Google Shape;1614;p13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5" name="Google Shape;1615;p13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6" name="Google Shape;1616;p13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1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1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1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4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3" name="Google Shape;1623;p14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4" name="Google Shape;1624;p14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5" name="Google Shape;1625;p14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14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2" name="Google Shape;1632;p14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3" name="Google Shape;1633;p14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4" name="Google Shape;1634;p14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4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1" name="Google Shape;1641;p14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2" name="Google Shape;1642;p14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3" name="Google Shape;1643;p14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14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0" name="Google Shape;1650;p14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1" name="Google Shape;1651;p14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2" name="Google Shape;1652;p14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14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9" name="Google Shape;1659;p14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0" name="Google Shape;1660;p14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1" name="Google Shape;1661;p14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14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8" name="Google Shape;1668;p14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9" name="Google Shape;1669;p14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0" name="Google Shape;1670;p14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4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7" name="Google Shape;1677;p14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8" name="Google Shape;1678;p14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9" name="Google Shape;1679;p14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14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6" name="Google Shape;1686;p14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7" name="Google Shape;1687;p14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8" name="Google Shape;1688;p14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14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5" name="Google Shape;1695;p14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6" name="Google Shape;1696;p14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7" name="Google Shape;1697;p14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14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3" name="Google Shape;1703;p14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4" name="Google Shape;1704;p14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5" name="Google Shape;1705;p14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1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5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2" name="Google Shape;1712;p15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3" name="Google Shape;1713;p15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4" name="Google Shape;1714;p15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5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1" name="Google Shape;1721;p15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2" name="Google Shape;1722;p15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3" name="Google Shape;1723;p15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5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0" name="Google Shape;1730;p15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1" name="Google Shape;1731;p15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2" name="Google Shape;1732;p15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5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9" name="Google Shape;1739;p15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0" name="Google Shape;1740;p15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1" name="Google Shape;1741;p15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15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8" name="Google Shape;1748;p15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9" name="Google Shape;1749;p15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0" name="Google Shape;1750;p15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15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7" name="Google Shape;1757;p15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8" name="Google Shape;1758;p15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9" name="Google Shape;1759;p15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5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6" name="Google Shape;1766;p15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7" name="Google Shape;1767;p15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8" name="Google Shape;1768;p15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15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5" name="Google Shape;1775;p15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6" name="Google Shape;1776;p15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7" name="Google Shape;1777;p15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15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4" name="Google Shape;1784;p15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5" name="Google Shape;1785;p15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6" name="Google Shape;1786;p15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15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3" name="Google Shape;1793;p15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4" name="Google Shape;1794;p15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5" name="Google Shape;1795;p15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1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1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4" name="Google Shape;444;p1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1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1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3" name="Google Shape;453;p1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1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1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2" name="Google Shape;462;p1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1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1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1" name="Google Shape;471;p2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2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2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2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2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2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8" name="Google Shape;498;p2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2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2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7" name="Google Shape;507;p2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2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2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2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2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2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6" name="Google Shape;526;p2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2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2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2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2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2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" name="Google Shape;544;p2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2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2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4" name="Google Shape;554;p2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2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2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3" name="Google Shape;563;p3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3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3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2" name="Google Shape;572;p3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3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3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3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3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3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" name="Google Shape;599;p3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3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3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8" name="Google Shape;608;p3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3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3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3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3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3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3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3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3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6" name="Google Shape;636;p3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3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3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5" name="Google Shape;645;p3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3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3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9:notes"/>
          <p:cNvSpPr txBox="1"/>
          <p:nvPr/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3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3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3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4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4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4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2" name="Google Shape;672;p4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4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4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2" name="Google Shape;682;p4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3" name="Google Shape;683;p4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4" name="Google Shape;684;p4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4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4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4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0" name="Google Shape;700;p4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4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4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0" name="Google Shape;710;p4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4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4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4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4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4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8" name="Google Shape;728;p4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4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4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8" name="Google Shape;738;p4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4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0" name="Google Shape;740;p4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7" name="Google Shape;747;p4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4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4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5" name="Google Shape;755;p5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5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7" name="Google Shape;757;p5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5" name="Google Shape;765;p5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p5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5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:notes"/>
          <p:cNvSpPr txBox="1"/>
          <p:nvPr/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5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5" name="Google Shape;775;p5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5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3" name="Google Shape;783;p5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4" name="Google Shape;784;p5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5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2" name="Google Shape;792;p5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5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5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1" name="Google Shape;801;p5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5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" name="Google Shape;803;p5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0" name="Google Shape;810;p5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p5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2" name="Google Shape;812;p5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9" name="Google Shape;819;p5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5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5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8:notes"/>
          <p:cNvSpPr txBox="1"/>
          <p:nvPr/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8" name="Google Shape;828;p5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5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5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9:notes"/>
          <p:cNvSpPr txBox="1"/>
          <p:nvPr/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7" name="Google Shape;837;p5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5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5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6" name="Google Shape;846;p6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6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6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5" name="Google Shape;855;p6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6" name="Google Shape;856;p6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7" name="Google Shape;857;p6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4" name="Google Shape;864;p6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Google Shape;865;p6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6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3" name="Google Shape;873;p6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4" name="Google Shape;874;p6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Google Shape;875;p6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2" name="Google Shape;882;p6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Google Shape;883;p6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4" name="Google Shape;884;p6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1" name="Google Shape;891;p6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2" name="Google Shape;892;p6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3" name="Google Shape;893;p6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2" name="Google Shape;902;p6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Google Shape;903;p6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Google Shape;904;p6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1" name="Google Shape;931;p6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2" name="Google Shape;932;p6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3" name="Google Shape;933;p6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6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0" name="Google Shape;940;p6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Google Shape;941;p6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2" name="Google Shape;942;p6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8" name="Google Shape;948;p6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Google Shape;949;p6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Google Shape;950;p6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7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7" name="Google Shape;957;p7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7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7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6" name="Google Shape;966;p7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7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7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7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6" name="Google Shape;976;p7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7" name="Google Shape;977;p7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8" name="Google Shape;978;p7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7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6" name="Google Shape;986;p7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7" name="Google Shape;987;p7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8" name="Google Shape;988;p7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6" name="Google Shape;996;p7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7" name="Google Shape;997;p7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8" name="Google Shape;998;p7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5" name="Google Shape;1005;p7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6" name="Google Shape;1006;p7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Google Shape;1007;p7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7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4" name="Google Shape;1014;p7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Google Shape;1015;p7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6" name="Google Shape;1016;p7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7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2" name="Google Shape;1022;p7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3" name="Google Shape;1023;p7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4" name="Google Shape;1024;p7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7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1" name="Google Shape;1031;p7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2" name="Google Shape;1032;p7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3" name="Google Shape;1033;p7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1" name="Google Shape;1041;p7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2" name="Google Shape;1042;p7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3" name="Google Shape;1043;p7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6" name="Google Shape;356;p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0" name="Google Shape;1050;p8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8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8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8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9" name="Google Shape;1059;p8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8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1" name="Google Shape;1061;p8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8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7" name="Google Shape;1067;p8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8" name="Google Shape;1068;p8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9" name="Google Shape;1069;p8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8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6" name="Google Shape;1076;p8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7" name="Google Shape;1077;p8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8" name="Google Shape;1078;p8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8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5" name="Google Shape;1085;p8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6" name="Google Shape;1086;p8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7" name="Google Shape;1087;p8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8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4" name="Google Shape;1094;p8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5" name="Google Shape;1095;p8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6" name="Google Shape;1096;p8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8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3" name="Google Shape;1103;p8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4" name="Google Shape;1104;p8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5" name="Google Shape;1105;p8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8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3" name="Google Shape;1113;p8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4" name="Google Shape;1114;p8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5" name="Google Shape;1115;p8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8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2" name="Google Shape;1122;p8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3" name="Google Shape;1123;p8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4" name="Google Shape;1124;p8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8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1" name="Google Shape;1131;p8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2" name="Google Shape;1132;p8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3" name="Google Shape;1133;p8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:notes"/>
          <p:cNvSpPr txBox="1"/>
          <p:nvPr/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90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1" name="Google Shape;1141;p90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2" name="Google Shape;1142;p90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3" name="Google Shape;1143;p90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1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0" name="Google Shape;1150;p91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1" name="Google Shape;1151;p91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2" name="Google Shape;1152;p91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92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9" name="Google Shape;1159;p92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0" name="Google Shape;1160;p92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1" name="Google Shape;1161;p92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93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8" name="Google Shape;1168;p93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9" name="Google Shape;1169;p93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0" name="Google Shape;1170;p93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4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8" name="Google Shape;1178;p94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9" name="Google Shape;1179;p94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0" name="Google Shape;1180;p94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95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7" name="Google Shape;1187;p95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8" name="Google Shape;1188;p95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9" name="Google Shape;1189;p95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96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6" name="Google Shape;1196;p96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7" name="Google Shape;1197;p96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8" name="Google Shape;1198;p96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97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6" name="Google Shape;1206;p97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7" name="Google Shape;1207;p97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8" name="Google Shape;1208;p97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98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5" name="Google Shape;1215;p98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6" name="Google Shape;1216;p98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7" name="Google Shape;1217;p98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9:notes"/>
          <p:cNvSpPr txBox="1"/>
          <p:nvPr>
            <p:ph idx="12" type="sldNum"/>
          </p:nvPr>
        </p:nvSpPr>
        <p:spPr>
          <a:xfrm>
            <a:off x="5595938" y="6405563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1200"/>
              <a:buFont typeface="Noto Sans Symbols"/>
              <a:buChar char="■"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3" name="Google Shape;1223;p99:notes"/>
          <p:cNvSpPr txBox="1"/>
          <p:nvPr/>
        </p:nvSpPr>
        <p:spPr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4" name="Google Shape;1224;p99:notes"/>
          <p:cNvSpPr txBox="1"/>
          <p:nvPr>
            <p:ph idx="1" type="body"/>
          </p:nvPr>
        </p:nvSpPr>
        <p:spPr>
          <a:xfrm>
            <a:off x="1317625" y="3201988"/>
            <a:ext cx="7235825" cy="303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5" name="Google Shape;1225;p99:notes"/>
          <p:cNvSpPr/>
          <p:nvPr>
            <p:ph idx="2" type="sldImg"/>
          </p:nvPr>
        </p:nvSpPr>
        <p:spPr>
          <a:xfrm>
            <a:off x="3251200" y="504825"/>
            <a:ext cx="3367088" cy="25257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title"/>
          </p:nvPr>
        </p:nvSpPr>
        <p:spPr>
          <a:xfrm>
            <a:off x="990600" y="1477963"/>
            <a:ext cx="776446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990600" y="1477963"/>
            <a:ext cx="776446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2305844" y="-243681"/>
            <a:ext cx="4524375" cy="8221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052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 rot="5400000">
            <a:off x="5392738" y="2767013"/>
            <a:ext cx="4651375" cy="20732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 rot="5400000">
            <a:off x="1167606" y="767557"/>
            <a:ext cx="4651375" cy="6072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052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150938" y="-274638"/>
            <a:ext cx="7785100" cy="1485901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182688" y="1447800"/>
            <a:ext cx="3805237" cy="467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3528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2" type="body"/>
          </p:nvPr>
        </p:nvSpPr>
        <p:spPr>
          <a:xfrm>
            <a:off x="5140325" y="1447800"/>
            <a:ext cx="3806825" cy="467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3528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1150938" y="-274638"/>
            <a:ext cx="7785100" cy="1485901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182688" y="1447800"/>
            <a:ext cx="7764462" cy="467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5052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150938" y="-274638"/>
            <a:ext cx="7785100" cy="1485901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abela" type="tbl">
  <p:cSld name="TAB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150938" y="-274638"/>
            <a:ext cx="7785100" cy="1485901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ctr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indent="-2286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indent="-2286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2004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indent="-2286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2004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5052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2286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6" name="Google Shape;176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2286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1150938" y="-274638"/>
            <a:ext cx="7785100" cy="1485901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 rot="5400000">
            <a:off x="2726531" y="-96044"/>
            <a:ext cx="4676775" cy="776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5052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 rot="5400000">
            <a:off x="4773613" y="1951037"/>
            <a:ext cx="6399213" cy="19478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 rot="5400000">
            <a:off x="799307" y="76993"/>
            <a:ext cx="6399213" cy="569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5052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em cima do conteúdo" type="txOverObj">
  <p:cSld name="TEXT_OVER_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1150938" y="-274638"/>
            <a:ext cx="7785100" cy="1485901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1182688" y="1447800"/>
            <a:ext cx="7764462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5052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2" type="body"/>
          </p:nvPr>
        </p:nvSpPr>
        <p:spPr>
          <a:xfrm>
            <a:off x="1182688" y="3862388"/>
            <a:ext cx="7764462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5052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1150938" y="-274638"/>
            <a:ext cx="7785100" cy="1485901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990600" y="1477963"/>
            <a:ext cx="776446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457200" y="1604963"/>
            <a:ext cx="822166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052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990600" y="1477963"/>
            <a:ext cx="776446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457200" y="1604963"/>
            <a:ext cx="4033838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528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4643438" y="1604963"/>
            <a:ext cx="4035425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528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2004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2004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990600" y="1477963"/>
            <a:ext cx="776446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052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4"/>
            </a:gs>
            <a:gs pos="100000">
              <a:srgbClr val="0000C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1"/>
          <p:cNvGrpSpPr/>
          <p:nvPr/>
        </p:nvGrpSpPr>
        <p:grpSpPr>
          <a:xfrm>
            <a:off x="0" y="2438400"/>
            <a:ext cx="9005887" cy="1049337"/>
            <a:chOff x="0" y="1536"/>
            <a:chExt cx="5673" cy="661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183" y="1604"/>
              <a:ext cx="446" cy="297"/>
              <a:chOff x="183" y="1604"/>
              <a:chExt cx="446" cy="297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183" y="1604"/>
                <a:ext cx="274" cy="29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7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422" y="1604"/>
                <a:ext cx="207" cy="297"/>
              </a:xfrm>
              <a:prstGeom prst="rect">
                <a:avLst/>
              </a:prstGeom>
              <a:gradFill>
                <a:gsLst>
                  <a:gs pos="0">
                    <a:srgbClr val="0000CC"/>
                  </a:gs>
                  <a:gs pos="100000">
                    <a:srgbClr val="FFCC0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7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61" y="1868"/>
              <a:ext cx="461" cy="296"/>
              <a:chOff x="261" y="1868"/>
              <a:chExt cx="461" cy="296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261" y="1868"/>
                <a:ext cx="265" cy="296"/>
              </a:xfrm>
              <a:prstGeom prst="rect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7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491" y="1868"/>
                <a:ext cx="231" cy="296"/>
              </a:xfrm>
              <a:prstGeom prst="rect">
                <a:avLst/>
              </a:prstGeom>
              <a:gradFill>
                <a:gsLst>
                  <a:gs pos="0">
                    <a:srgbClr val="0000CC"/>
                  </a:gs>
                  <a:gs pos="100000">
                    <a:srgbClr val="99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7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2" name="Google Shape;22;p1"/>
            <p:cNvSpPr/>
            <p:nvPr/>
          </p:nvSpPr>
          <p:spPr>
            <a:xfrm>
              <a:off x="0" y="1822"/>
              <a:ext cx="353" cy="266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0000CC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0" y="1536"/>
              <a:ext cx="20" cy="661"/>
            </a:xfrm>
            <a:prstGeom prst="rect">
              <a:avLst/>
            </a:prstGeom>
            <a:solidFill>
              <a:srgbClr val="0000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flipH="1" rot="10800000">
              <a:off x="199" y="2052"/>
              <a:ext cx="5474" cy="35"/>
            </a:xfrm>
            <a:prstGeom prst="rect">
              <a:avLst/>
            </a:prstGeom>
            <a:gradFill>
              <a:gsLst>
                <a:gs pos="0">
                  <a:srgbClr val="0000CC"/>
                </a:gs>
                <a:gs pos="100000">
                  <a:srgbClr val="00009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" name="Google Shape;25;p1"/>
          <p:cNvSpPr txBox="1"/>
          <p:nvPr>
            <p:ph type="title"/>
          </p:nvPr>
        </p:nvSpPr>
        <p:spPr>
          <a:xfrm>
            <a:off x="990600" y="1477963"/>
            <a:ext cx="776446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9906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429000" y="6248400"/>
            <a:ext cx="28876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810250"/>
            <a:ext cx="6572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>
            <p:ph idx="1" type="body"/>
          </p:nvPr>
        </p:nvSpPr>
        <p:spPr>
          <a:xfrm>
            <a:off x="457200" y="1604963"/>
            <a:ext cx="822166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052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4"/>
            </a:gs>
            <a:gs pos="100000">
              <a:srgbClr val="0000C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762000" y="381000"/>
            <a:ext cx="31750" cy="1052513"/>
          </a:xfrm>
          <a:prstGeom prst="rect">
            <a:avLst/>
          </a:prstGeom>
          <a:solidFill>
            <a:srgbClr val="000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7" name="Google Shape;107;p14"/>
          <p:cNvGrpSpPr/>
          <p:nvPr/>
        </p:nvGrpSpPr>
        <p:grpSpPr>
          <a:xfrm>
            <a:off x="0" y="533400"/>
            <a:ext cx="8539163" cy="893763"/>
            <a:chOff x="0" y="336"/>
            <a:chExt cx="5379" cy="563"/>
          </a:xfrm>
        </p:grpSpPr>
        <p:sp>
          <p:nvSpPr>
            <p:cNvPr id="108" name="Google Shape;108;p14"/>
            <p:cNvSpPr/>
            <p:nvPr/>
          </p:nvSpPr>
          <p:spPr>
            <a:xfrm>
              <a:off x="183" y="336"/>
              <a:ext cx="276" cy="298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24" y="336"/>
              <a:ext cx="207" cy="298"/>
            </a:xfrm>
            <a:prstGeom prst="rect">
              <a:avLst/>
            </a:prstGeom>
            <a:gradFill>
              <a:gsLst>
                <a:gs pos="0">
                  <a:srgbClr val="0000CC"/>
                </a:gs>
                <a:gs pos="100000">
                  <a:srgbClr val="9900F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61" y="601"/>
              <a:ext cx="266" cy="29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494" y="601"/>
              <a:ext cx="232" cy="298"/>
            </a:xfrm>
            <a:prstGeom prst="rect">
              <a:avLst/>
            </a:prstGeom>
            <a:gradFill>
              <a:gsLst>
                <a:gs pos="0">
                  <a:srgbClr val="0000CC"/>
                </a:gs>
                <a:gs pos="100000">
                  <a:srgbClr val="FFCC00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0" y="556"/>
              <a:ext cx="353" cy="266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0000CC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99" y="764"/>
              <a:ext cx="5180" cy="20"/>
            </a:xfrm>
            <a:prstGeom prst="rect">
              <a:avLst/>
            </a:prstGeom>
            <a:gradFill>
              <a:gsLst>
                <a:gs pos="0">
                  <a:srgbClr val="0000CC"/>
                </a:gs>
                <a:gs pos="100000">
                  <a:srgbClr val="00009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4" name="Google Shape;114;p14"/>
          <p:cNvSpPr txBox="1"/>
          <p:nvPr>
            <p:ph type="title"/>
          </p:nvPr>
        </p:nvSpPr>
        <p:spPr>
          <a:xfrm>
            <a:off x="1150938" y="-274638"/>
            <a:ext cx="7785100" cy="1485901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1182688" y="1447800"/>
            <a:ext cx="7764462" cy="467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35052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9144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3352800" y="6324600"/>
            <a:ext cx="28876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  <a:defRPr b="0" i="0" sz="1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b="1" i="0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Interfaces Gráficas</a:t>
            </a:r>
            <a:b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com o Usuário</a:t>
            </a:r>
            <a:endParaRPr/>
          </a:p>
        </p:txBody>
      </p:sp>
      <p:sp>
        <p:nvSpPr>
          <p:cNvPr id="213" name="Google Shape;213;p29"/>
          <p:cNvSpPr txBox="1"/>
          <p:nvPr>
            <p:ph idx="4294967295" type="subTitle"/>
          </p:nvPr>
        </p:nvSpPr>
        <p:spPr>
          <a:xfrm>
            <a:off x="1371600" y="5257800"/>
            <a:ext cx="640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Marcos Mendes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2971800" y="3733800"/>
            <a:ext cx="3200400" cy="30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36000" spcFirstLastPara="1" rIns="0" wrap="square" tIns="46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201</a:t>
            </a:r>
            <a:r>
              <a:rPr b="1" lang="pt-B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 b="1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650" y="0"/>
            <a:ext cx="1403350" cy="99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/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8" name="Google Shape;378;p38"/>
          <p:cNvSpPr txBox="1"/>
          <p:nvPr>
            <p:ph idx="4294967295" type="title"/>
          </p:nvPr>
        </p:nvSpPr>
        <p:spPr>
          <a:xfrm>
            <a:off x="1150938" y="549275"/>
            <a:ext cx="7793037" cy="671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Construção de uma Interface Gráfica</a:t>
            </a:r>
            <a:endParaRPr/>
          </a:p>
        </p:txBody>
      </p:sp>
      <p:sp>
        <p:nvSpPr>
          <p:cNvPr id="379" name="Google Shape;379;p38"/>
          <p:cNvSpPr txBox="1"/>
          <p:nvPr>
            <p:ph idx="4294967295" type="body"/>
          </p:nvPr>
        </p:nvSpPr>
        <p:spPr>
          <a:xfrm>
            <a:off x="1182688" y="1447800"/>
            <a:ext cx="7772400" cy="47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601663" lvl="0" marL="601663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//Exemplo de Tela de Interface Gráfica 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ExemploInterface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JLabel lblNome;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JTextField txtNome;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btnOk;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ExemploInterface() {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lblNome = new JLabel("Nome:");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txtNome = new JTextField();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btnOk = new JButton("Krikaki");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add(lblNome, "North");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add(txtNome, BorderLayout.</a:t>
            </a:r>
            <a:r>
              <a:rPr b="0" i="1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CENTER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add("South", btnOk);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setTitle("Exemplo de Interface Gráfica");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pack();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setVisible(true);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  <p:pic>
        <p:nvPicPr>
          <p:cNvPr id="380" name="Google Shape;3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863" y="1341438"/>
            <a:ext cx="26860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8"/>
          <p:cNvSpPr/>
          <p:nvPr/>
        </p:nvSpPr>
        <p:spPr>
          <a:xfrm>
            <a:off x="3714750" y="1714500"/>
            <a:ext cx="500063" cy="357188"/>
          </a:xfrm>
          <a:prstGeom prst="wedgeRoundRectCallout">
            <a:avLst>
              <a:gd fmla="val -124542" name="adj1"/>
              <a:gd fmla="val 9963" name="adj2"/>
              <a:gd fmla="val 16667" name="adj3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5715000" y="2571750"/>
            <a:ext cx="500063" cy="357188"/>
          </a:xfrm>
          <a:prstGeom prst="wedgeRoundRectCallout">
            <a:avLst>
              <a:gd fmla="val -206418" name="adj1"/>
              <a:gd fmla="val -47350" name="adj2"/>
              <a:gd fmla="val 16667" name="adj3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1071563" y="2857500"/>
            <a:ext cx="500062" cy="357188"/>
          </a:xfrm>
          <a:prstGeom prst="wedgeRoundRectCallout">
            <a:avLst>
              <a:gd fmla="val 101981" name="adj1"/>
              <a:gd fmla="val -12962" name="adj2"/>
              <a:gd fmla="val 16667" name="adj3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6286500" y="3929063"/>
            <a:ext cx="571500" cy="357187"/>
          </a:xfrm>
          <a:prstGeom prst="wedgeRoundRectCallout">
            <a:avLst>
              <a:gd fmla="val -124542" name="adj1"/>
              <a:gd fmla="val 9963" name="adj2"/>
              <a:gd fmla="val 16667" name="adj3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4a</a:t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1428750" y="4714875"/>
            <a:ext cx="571500" cy="357188"/>
          </a:xfrm>
          <a:prstGeom prst="wedgeRoundRectCallout">
            <a:avLst>
              <a:gd fmla="val 107098" name="adj1"/>
              <a:gd fmla="val 13784" name="adj2"/>
              <a:gd fmla="val 16667" name="adj3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4c</a:t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4929188" y="5572125"/>
            <a:ext cx="571500" cy="357188"/>
          </a:xfrm>
          <a:prstGeom prst="wedgeRoundRectCallout">
            <a:avLst>
              <a:gd fmla="val -114990" name="adj1"/>
              <a:gd fmla="val -35887" name="adj2"/>
              <a:gd fmla="val 16667" name="adj3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4d</a:t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1428750" y="5786438"/>
            <a:ext cx="571500" cy="357187"/>
          </a:xfrm>
          <a:prstGeom prst="wedgeRoundRectCallout">
            <a:avLst>
              <a:gd fmla="val 107098" name="adj1"/>
              <a:gd fmla="val 25247" name="adj2"/>
              <a:gd fmla="val 16667" name="adj3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2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1" name="Google Shape;1241;p128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Cores</a:t>
            </a:r>
            <a:endParaRPr/>
          </a:p>
        </p:txBody>
      </p:sp>
      <p:sp>
        <p:nvSpPr>
          <p:cNvPr id="1242" name="Google Shape;1242;p128"/>
          <p:cNvSpPr txBox="1"/>
          <p:nvPr/>
        </p:nvSpPr>
        <p:spPr>
          <a:xfrm>
            <a:off x="1371600" y="2017713"/>
            <a:ext cx="7772400" cy="64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Campos</a:t>
            </a:r>
            <a:endParaRPr/>
          </a:p>
        </p:txBody>
      </p:sp>
      <p:grpSp>
        <p:nvGrpSpPr>
          <p:cNvPr id="1243" name="Google Shape;1243;p128"/>
          <p:cNvGrpSpPr/>
          <p:nvPr/>
        </p:nvGrpSpPr>
        <p:grpSpPr>
          <a:xfrm>
            <a:off x="1524000" y="2743200"/>
            <a:ext cx="6094412" cy="3122612"/>
            <a:chOff x="960" y="1728"/>
            <a:chExt cx="3839" cy="1967"/>
          </a:xfrm>
        </p:grpSpPr>
        <p:sp>
          <p:nvSpPr>
            <p:cNvPr id="1244" name="Google Shape;1244;p128"/>
            <p:cNvSpPr/>
            <p:nvPr/>
          </p:nvSpPr>
          <p:spPr>
            <a:xfrm>
              <a:off x="3838" y="3202"/>
              <a:ext cx="960" cy="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5" name="Google Shape;1245;p128"/>
            <p:cNvSpPr/>
            <p:nvPr/>
          </p:nvSpPr>
          <p:spPr>
            <a:xfrm>
              <a:off x="2879" y="3202"/>
              <a:ext cx="960" cy="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6" name="Google Shape;1246;p128"/>
            <p:cNvSpPr/>
            <p:nvPr/>
          </p:nvSpPr>
          <p:spPr>
            <a:xfrm>
              <a:off x="1920" y="3202"/>
              <a:ext cx="960" cy="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7" name="Google Shape;1247;p128"/>
            <p:cNvSpPr/>
            <p:nvPr/>
          </p:nvSpPr>
          <p:spPr>
            <a:xfrm>
              <a:off x="960" y="3202"/>
              <a:ext cx="960" cy="4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2400"/>
                <a:buFont typeface="Noto Sans Symbols"/>
                <a:buNone/>
              </a:pPr>
              <a:r>
                <a:rPr b="1" i="0" lang="pt-BR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YELLOW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Clr>
                  <a:srgbClr val="FFCC00"/>
                </a:buClr>
                <a:buSzPts val="1600"/>
                <a:buFont typeface="Noto Sans Symbols"/>
                <a:buNone/>
              </a:pPr>
              <a:r>
                <a:rPr b="1" i="0" lang="pt-BR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255, 255, 0</a:t>
              </a:r>
              <a:endParaRPr/>
            </a:p>
          </p:txBody>
        </p:sp>
        <p:sp>
          <p:nvSpPr>
            <p:cNvPr id="1248" name="Google Shape;1248;p128"/>
            <p:cNvSpPr/>
            <p:nvPr/>
          </p:nvSpPr>
          <p:spPr>
            <a:xfrm>
              <a:off x="3838" y="2711"/>
              <a:ext cx="960" cy="4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2400"/>
                <a:buFont typeface="Noto Sans Symbols"/>
                <a:buNone/>
              </a:pPr>
              <a:r>
                <a:rPr b="1" i="0" lang="pt-BR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WHITE</a:t>
              </a:r>
              <a:endParaRPr/>
            </a:p>
            <a:p>
              <a:pPr indent="0" lvl="0" marL="0" marR="0" rtl="0" algn="l">
                <a:spcBef>
                  <a:spcPts val="350"/>
                </a:spcBef>
                <a:spcAft>
                  <a:spcPts val="0"/>
                </a:spcAft>
                <a:buClr>
                  <a:srgbClr val="FFCC00"/>
                </a:buClr>
                <a:buSzPts val="1400"/>
                <a:buFont typeface="Noto Sans Symbols"/>
                <a:buNone/>
              </a:pPr>
              <a:r>
                <a:rPr b="1" i="0" lang="pt-BR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255, 255, 255</a:t>
              </a:r>
              <a:endParaRPr/>
            </a:p>
          </p:txBody>
        </p:sp>
        <p:sp>
          <p:nvSpPr>
            <p:cNvPr id="1249" name="Google Shape;1249;p128"/>
            <p:cNvSpPr/>
            <p:nvPr/>
          </p:nvSpPr>
          <p:spPr>
            <a:xfrm>
              <a:off x="2879" y="2711"/>
              <a:ext cx="960" cy="4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2400"/>
                <a:buFont typeface="Noto Sans Symbols"/>
                <a:buNone/>
              </a:pPr>
              <a:r>
                <a:rPr b="1" i="0" lang="pt-BR" sz="24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RED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Clr>
                  <a:srgbClr val="FFCC00"/>
                </a:buClr>
                <a:buSzPts val="1600"/>
                <a:buFont typeface="Noto Sans Symbols"/>
                <a:buNone/>
              </a:pPr>
              <a:r>
                <a:rPr b="1" i="0" lang="pt-BR" sz="16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255, 0, 0</a:t>
              </a:r>
              <a:endParaRPr/>
            </a:p>
          </p:txBody>
        </p:sp>
        <p:sp>
          <p:nvSpPr>
            <p:cNvPr id="1250" name="Google Shape;1250;p128"/>
            <p:cNvSpPr/>
            <p:nvPr/>
          </p:nvSpPr>
          <p:spPr>
            <a:xfrm>
              <a:off x="1920" y="2711"/>
              <a:ext cx="960" cy="492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2400"/>
                <a:buFont typeface="Noto Sans Symbols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PINK</a:t>
              </a:r>
              <a:endParaRPr/>
            </a:p>
            <a:p>
              <a:pPr indent="0" lvl="0" marL="0" marR="0" rtl="0" algn="l">
                <a:spcBef>
                  <a:spcPts val="350"/>
                </a:spcBef>
                <a:spcAft>
                  <a:spcPts val="0"/>
                </a:spcAft>
                <a:buClr>
                  <a:srgbClr val="FFCC00"/>
                </a:buClr>
                <a:buSzPts val="1400"/>
                <a:buFont typeface="Noto Sans Symbols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255, 175, 175</a:t>
              </a:r>
              <a:endParaRPr/>
            </a:p>
          </p:txBody>
        </p:sp>
        <p:sp>
          <p:nvSpPr>
            <p:cNvPr id="1251" name="Google Shape;1251;p128"/>
            <p:cNvSpPr/>
            <p:nvPr/>
          </p:nvSpPr>
          <p:spPr>
            <a:xfrm>
              <a:off x="960" y="2711"/>
              <a:ext cx="960" cy="49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2400"/>
                <a:buFont typeface="Noto Sans Symbols"/>
                <a:buNone/>
              </a:pPr>
              <a:r>
                <a:rPr b="1" i="0" lang="pt-BR" sz="24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ORANGE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Clr>
                  <a:srgbClr val="FFCC00"/>
                </a:buClr>
                <a:buSzPts val="1600"/>
                <a:buFont typeface="Noto Sans Symbols"/>
                <a:buNone/>
              </a:pPr>
              <a:r>
                <a:rPr b="1" i="0" lang="pt-BR" sz="16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255, 200, 0</a:t>
              </a:r>
              <a:endParaRPr/>
            </a:p>
          </p:txBody>
        </p:sp>
        <p:sp>
          <p:nvSpPr>
            <p:cNvPr id="1252" name="Google Shape;1252;p128"/>
            <p:cNvSpPr/>
            <p:nvPr/>
          </p:nvSpPr>
          <p:spPr>
            <a:xfrm>
              <a:off x="3838" y="2220"/>
              <a:ext cx="960" cy="492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2000"/>
                <a:buFont typeface="Noto Sans Symbols"/>
                <a:buNone/>
              </a:pPr>
              <a:r>
                <a:rPr b="1" i="0" lang="pt-BR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MAGENTA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Clr>
                  <a:srgbClr val="FFCC00"/>
                </a:buClr>
                <a:buSzPts val="1600"/>
                <a:buFont typeface="Noto Sans Symbols"/>
                <a:buNone/>
              </a:pPr>
              <a:r>
                <a:rPr b="1" i="0" lang="pt-BR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255, 0, 255</a:t>
              </a:r>
              <a:endParaRPr/>
            </a:p>
          </p:txBody>
        </p:sp>
        <p:sp>
          <p:nvSpPr>
            <p:cNvPr id="1253" name="Google Shape;1253;p128"/>
            <p:cNvSpPr/>
            <p:nvPr/>
          </p:nvSpPr>
          <p:spPr>
            <a:xfrm>
              <a:off x="2879" y="2220"/>
              <a:ext cx="960" cy="49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1600"/>
                <a:buFont typeface="Noto Sans Symbols"/>
                <a:buNone/>
              </a:pPr>
              <a:r>
                <a:rPr b="1" i="0" lang="pt-BR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LIGH_GRAY</a:t>
              </a:r>
              <a:endParaRPr/>
            </a:p>
            <a:p>
              <a:pPr indent="0" lvl="0" marL="0" marR="0" rtl="0" algn="l">
                <a:spcBef>
                  <a:spcPts val="350"/>
                </a:spcBef>
                <a:spcAft>
                  <a:spcPts val="0"/>
                </a:spcAft>
                <a:buClr>
                  <a:srgbClr val="FFCC00"/>
                </a:buClr>
                <a:buSzPts val="1400"/>
                <a:buFont typeface="Noto Sans Symbols"/>
                <a:buNone/>
              </a:pPr>
              <a:r>
                <a:rPr b="1" i="0" lang="pt-BR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192, 192, 192</a:t>
              </a:r>
              <a:endParaRPr/>
            </a:p>
          </p:txBody>
        </p:sp>
        <p:sp>
          <p:nvSpPr>
            <p:cNvPr id="1254" name="Google Shape;1254;p128"/>
            <p:cNvSpPr/>
            <p:nvPr/>
          </p:nvSpPr>
          <p:spPr>
            <a:xfrm>
              <a:off x="1920" y="2220"/>
              <a:ext cx="960" cy="492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2400"/>
                <a:buFont typeface="Noto Sans Symbols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GREEN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Clr>
                  <a:srgbClr val="FFCC00"/>
                </a:buClr>
                <a:buSzPts val="1600"/>
                <a:buFont typeface="Noto Sans Symbols"/>
                <a:buNone/>
              </a:pPr>
              <a:r>
                <a:rPr b="1" i="0" lang="pt-BR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0, 255, 0</a:t>
              </a:r>
              <a:endParaRPr/>
            </a:p>
          </p:txBody>
        </p:sp>
        <p:sp>
          <p:nvSpPr>
            <p:cNvPr id="1255" name="Google Shape;1255;p128"/>
            <p:cNvSpPr/>
            <p:nvPr/>
          </p:nvSpPr>
          <p:spPr>
            <a:xfrm>
              <a:off x="960" y="2220"/>
              <a:ext cx="960" cy="4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2400"/>
                <a:buFont typeface="Noto Sans Symbols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GRAY</a:t>
              </a:r>
              <a:endParaRPr/>
            </a:p>
            <a:p>
              <a:pPr indent="0" lvl="0" marL="0" marR="0" rtl="0" algn="l">
                <a:spcBef>
                  <a:spcPts val="350"/>
                </a:spcBef>
                <a:spcAft>
                  <a:spcPts val="0"/>
                </a:spcAft>
                <a:buClr>
                  <a:srgbClr val="FFCC00"/>
                </a:buClr>
                <a:buSzPts val="1400"/>
                <a:buFont typeface="Noto Sans Symbols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128, 128, 128</a:t>
              </a:r>
              <a:endParaRPr/>
            </a:p>
          </p:txBody>
        </p:sp>
        <p:sp>
          <p:nvSpPr>
            <p:cNvPr id="1256" name="Google Shape;1256;p128"/>
            <p:cNvSpPr/>
            <p:nvPr/>
          </p:nvSpPr>
          <p:spPr>
            <a:xfrm>
              <a:off x="3838" y="1728"/>
              <a:ext cx="960" cy="492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1600"/>
                <a:buFont typeface="Noto Sans Symbols"/>
                <a:buNone/>
              </a:pPr>
              <a:r>
                <a:rPr b="1" i="0" lang="pt-BR" sz="16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DARK_GRAY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Clr>
                  <a:srgbClr val="FFCC00"/>
                </a:buClr>
                <a:buSzPts val="1600"/>
                <a:buFont typeface="Noto Sans Symbols"/>
                <a:buNone/>
              </a:pPr>
              <a:r>
                <a:rPr b="1" i="0" lang="pt-BR" sz="16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64, 64, 64</a:t>
              </a:r>
              <a:endParaRPr/>
            </a:p>
          </p:txBody>
        </p:sp>
        <p:sp>
          <p:nvSpPr>
            <p:cNvPr id="1257" name="Google Shape;1257;p128"/>
            <p:cNvSpPr/>
            <p:nvPr/>
          </p:nvSpPr>
          <p:spPr>
            <a:xfrm>
              <a:off x="2879" y="1728"/>
              <a:ext cx="960" cy="492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2400"/>
                <a:buFont typeface="Noto Sans Symbols"/>
                <a:buNone/>
              </a:pPr>
              <a:r>
                <a:rPr b="1" i="0" lang="pt-BR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CYAN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Clr>
                  <a:srgbClr val="FFCC00"/>
                </a:buClr>
                <a:buSzPts val="1600"/>
                <a:buFont typeface="Noto Sans Symbols"/>
                <a:buNone/>
              </a:pPr>
              <a:r>
                <a:rPr b="1" i="0" lang="pt-BR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0, 255, 255</a:t>
              </a:r>
              <a:endParaRPr/>
            </a:p>
          </p:txBody>
        </p:sp>
        <p:sp>
          <p:nvSpPr>
            <p:cNvPr id="1258" name="Google Shape;1258;p128"/>
            <p:cNvSpPr/>
            <p:nvPr/>
          </p:nvSpPr>
          <p:spPr>
            <a:xfrm>
              <a:off x="1920" y="1728"/>
              <a:ext cx="960" cy="492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2400"/>
                <a:buFont typeface="Noto Sans Symbols"/>
                <a:buNone/>
              </a:pPr>
              <a:r>
                <a:rPr b="1" i="0" lang="pt-BR" sz="24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BLUE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Clr>
                  <a:srgbClr val="FFCC00"/>
                </a:buClr>
                <a:buSzPts val="1600"/>
                <a:buFont typeface="Noto Sans Symbols"/>
                <a:buNone/>
              </a:pPr>
              <a:r>
                <a:rPr b="1" i="0" lang="pt-BR" sz="16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0, 0, 255</a:t>
              </a:r>
              <a:endParaRPr/>
            </a:p>
          </p:txBody>
        </p:sp>
        <p:sp>
          <p:nvSpPr>
            <p:cNvPr id="1259" name="Google Shape;1259;p128"/>
            <p:cNvSpPr/>
            <p:nvPr/>
          </p:nvSpPr>
          <p:spPr>
            <a:xfrm>
              <a:off x="960" y="1728"/>
              <a:ext cx="960" cy="49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CC00"/>
                </a:buClr>
                <a:buSzPts val="2400"/>
                <a:buFont typeface="Noto Sans Symbols"/>
                <a:buNone/>
              </a:pPr>
              <a:r>
                <a:rPr b="1" i="0" lang="pt-BR" sz="24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BLACK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Clr>
                  <a:srgbClr val="FFCC00"/>
                </a:buClr>
                <a:buSzPts val="1600"/>
                <a:buFont typeface="Noto Sans Symbols"/>
                <a:buNone/>
              </a:pPr>
              <a:r>
                <a:rPr b="1" i="0" lang="pt-BR" sz="16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0, 0, 0</a:t>
              </a:r>
              <a:endParaRPr/>
            </a:p>
          </p:txBody>
        </p:sp>
        <p:cxnSp>
          <p:nvCxnSpPr>
            <p:cNvPr id="1260" name="Google Shape;1260;p128"/>
            <p:cNvCxnSpPr/>
            <p:nvPr/>
          </p:nvCxnSpPr>
          <p:spPr>
            <a:xfrm>
              <a:off x="960" y="1728"/>
              <a:ext cx="3838" cy="1"/>
            </a:xfrm>
            <a:prstGeom prst="straightConnector1">
              <a:avLst/>
            </a:prstGeom>
            <a:noFill/>
            <a:ln cap="flat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1" name="Google Shape;1261;p128"/>
            <p:cNvCxnSpPr/>
            <p:nvPr/>
          </p:nvCxnSpPr>
          <p:spPr>
            <a:xfrm>
              <a:off x="960" y="2220"/>
              <a:ext cx="3838" cy="1"/>
            </a:xfrm>
            <a:prstGeom prst="straightConnector1">
              <a:avLst/>
            </a:prstGeom>
            <a:noFill/>
            <a:ln cap="flat" cmpd="sng" w="126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2" name="Google Shape;1262;p128"/>
            <p:cNvCxnSpPr/>
            <p:nvPr/>
          </p:nvCxnSpPr>
          <p:spPr>
            <a:xfrm>
              <a:off x="960" y="2711"/>
              <a:ext cx="3838" cy="1"/>
            </a:xfrm>
            <a:prstGeom prst="straightConnector1">
              <a:avLst/>
            </a:prstGeom>
            <a:noFill/>
            <a:ln cap="flat" cmpd="sng" w="126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3" name="Google Shape;1263;p128"/>
            <p:cNvCxnSpPr/>
            <p:nvPr/>
          </p:nvCxnSpPr>
          <p:spPr>
            <a:xfrm>
              <a:off x="960" y="3202"/>
              <a:ext cx="3838" cy="1"/>
            </a:xfrm>
            <a:prstGeom prst="straightConnector1">
              <a:avLst/>
            </a:prstGeom>
            <a:noFill/>
            <a:ln cap="flat" cmpd="sng" w="126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4" name="Google Shape;1264;p128"/>
            <p:cNvCxnSpPr/>
            <p:nvPr/>
          </p:nvCxnSpPr>
          <p:spPr>
            <a:xfrm>
              <a:off x="960" y="3694"/>
              <a:ext cx="3838" cy="1"/>
            </a:xfrm>
            <a:prstGeom prst="straightConnector1">
              <a:avLst/>
            </a:prstGeom>
            <a:noFill/>
            <a:ln cap="flat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5" name="Google Shape;1265;p128"/>
            <p:cNvCxnSpPr/>
            <p:nvPr/>
          </p:nvCxnSpPr>
          <p:spPr>
            <a:xfrm>
              <a:off x="960" y="1728"/>
              <a:ext cx="1" cy="1966"/>
            </a:xfrm>
            <a:prstGeom prst="straightConnector1">
              <a:avLst/>
            </a:prstGeom>
            <a:noFill/>
            <a:ln cap="flat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6" name="Google Shape;1266;p128"/>
            <p:cNvCxnSpPr/>
            <p:nvPr/>
          </p:nvCxnSpPr>
          <p:spPr>
            <a:xfrm>
              <a:off x="1920" y="1728"/>
              <a:ext cx="1" cy="1966"/>
            </a:xfrm>
            <a:prstGeom prst="straightConnector1">
              <a:avLst/>
            </a:prstGeom>
            <a:noFill/>
            <a:ln cap="flat" cmpd="sng" w="126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7" name="Google Shape;1267;p128"/>
            <p:cNvCxnSpPr/>
            <p:nvPr/>
          </p:nvCxnSpPr>
          <p:spPr>
            <a:xfrm>
              <a:off x="2879" y="1728"/>
              <a:ext cx="1" cy="1966"/>
            </a:xfrm>
            <a:prstGeom prst="straightConnector1">
              <a:avLst/>
            </a:prstGeom>
            <a:noFill/>
            <a:ln cap="flat" cmpd="sng" w="126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8" name="Google Shape;1268;p128"/>
            <p:cNvCxnSpPr/>
            <p:nvPr/>
          </p:nvCxnSpPr>
          <p:spPr>
            <a:xfrm>
              <a:off x="3838" y="1728"/>
              <a:ext cx="1" cy="1966"/>
            </a:xfrm>
            <a:prstGeom prst="straightConnector1">
              <a:avLst/>
            </a:prstGeom>
            <a:noFill/>
            <a:ln cap="flat" cmpd="sng" w="126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9" name="Google Shape;1269;p128"/>
            <p:cNvCxnSpPr/>
            <p:nvPr/>
          </p:nvCxnSpPr>
          <p:spPr>
            <a:xfrm>
              <a:off x="4798" y="1728"/>
              <a:ext cx="1" cy="1966"/>
            </a:xfrm>
            <a:prstGeom prst="straightConnector1">
              <a:avLst/>
            </a:prstGeom>
            <a:noFill/>
            <a:ln cap="flat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2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7" name="Google Shape;1277;p129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Cores</a:t>
            </a:r>
            <a:endParaRPr/>
          </a:p>
        </p:txBody>
      </p:sp>
      <p:sp>
        <p:nvSpPr>
          <p:cNvPr id="1278" name="Google Shape;1278;p129"/>
          <p:cNvSpPr txBox="1"/>
          <p:nvPr>
            <p:ph idx="4294967295" type="body"/>
          </p:nvPr>
        </p:nvSpPr>
        <p:spPr>
          <a:xfrm>
            <a:off x="1182688" y="1447800"/>
            <a:ext cx="7772400" cy="47069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Color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brighter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Cria uma nova cor mais clara.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Color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darker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Cria uma nova cor mais escura.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getAlpha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getBlue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getGreen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getRed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getRGB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valor do campo determinado.</a:t>
            </a:r>
            <a:endParaRPr/>
          </a:p>
        </p:txBody>
      </p:sp>
      <p:sp>
        <p:nvSpPr>
          <p:cNvPr id="1279" name="Google Shape;1279;p129"/>
          <p:cNvSpPr/>
          <p:nvPr/>
        </p:nvSpPr>
        <p:spPr>
          <a:xfrm>
            <a:off x="4038600" y="3810000"/>
            <a:ext cx="533400" cy="1828800"/>
          </a:xfrm>
          <a:prstGeom prst="rightBrace">
            <a:avLst>
              <a:gd fmla="val 28571" name="adj1"/>
              <a:gd fmla="val 50926" name="adj2"/>
            </a:avLst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0" name="Google Shape;1280;p129"/>
          <p:cNvSpPr txBox="1"/>
          <p:nvPr/>
        </p:nvSpPr>
        <p:spPr>
          <a:xfrm>
            <a:off x="4727575" y="4191000"/>
            <a:ext cx="2058988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40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Não possui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240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métodos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3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8" name="Google Shape;1288;p130"/>
          <p:cNvSpPr txBox="1"/>
          <p:nvPr>
            <p:ph idx="4294967295" type="title"/>
          </p:nvPr>
        </p:nvSpPr>
        <p:spPr>
          <a:xfrm>
            <a:off x="1150938" y="379413"/>
            <a:ext cx="7793037" cy="841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Cores</a:t>
            </a:r>
            <a:endParaRPr/>
          </a:p>
        </p:txBody>
      </p:sp>
      <p:sp>
        <p:nvSpPr>
          <p:cNvPr id="1289" name="Google Shape;1289;p130"/>
          <p:cNvSpPr txBox="1"/>
          <p:nvPr/>
        </p:nvSpPr>
        <p:spPr>
          <a:xfrm>
            <a:off x="1371600" y="1371600"/>
            <a:ext cx="7200900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TestaCores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JLabel lblNome;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JTextField txtNome;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btnOk;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TestaCores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lblNome = new JLabel("Nome:");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txtNome = new JTextField();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btnOk = new JButton("Krikaki");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add(lblNome, "North");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add(txtNome, BorderLayout.CENTER);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add("South", btnOk);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Color c = new Color(200, 200, 255);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lblNome.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setBackground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(c);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lblNome.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setForeground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(Color.RED);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lblNome.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setOpaque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(true);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3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7" name="Google Shape;1297;p131"/>
          <p:cNvSpPr txBox="1"/>
          <p:nvPr>
            <p:ph idx="4294967295" type="title"/>
          </p:nvPr>
        </p:nvSpPr>
        <p:spPr>
          <a:xfrm>
            <a:off x="1150938" y="379413"/>
            <a:ext cx="7793037" cy="841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Cores</a:t>
            </a:r>
            <a:endParaRPr/>
          </a:p>
        </p:txBody>
      </p:sp>
      <p:sp>
        <p:nvSpPr>
          <p:cNvPr id="1298" name="Google Shape;1298;p131"/>
          <p:cNvSpPr txBox="1"/>
          <p:nvPr/>
        </p:nvSpPr>
        <p:spPr>
          <a:xfrm>
            <a:off x="1371600" y="1371600"/>
            <a:ext cx="7200900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txtNome.setBackground(c);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txtNome.setForeground(new Color(50, 50, 50));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setTitle("Uso de Cores");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pack();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setLocationRelativeTo(null);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TestaCores();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3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6" name="Google Shape;1306;p132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JColorChooser</a:t>
            </a:r>
            <a:endParaRPr/>
          </a:p>
        </p:txBody>
      </p:sp>
      <p:sp>
        <p:nvSpPr>
          <p:cNvPr id="1307" name="Google Shape;1307;p132"/>
          <p:cNvSpPr txBox="1"/>
          <p:nvPr>
            <p:ph idx="4294967295" type="body"/>
          </p:nvPr>
        </p:nvSpPr>
        <p:spPr>
          <a:xfrm>
            <a:off x="1182688" y="1447800"/>
            <a:ext cx="7772400" cy="512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DialogoCor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implements ActionListener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DialogoCor()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JButton("krikaki");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btn.addActionListener(this);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add(btn, "West");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pack();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void actionPerformed(ActionEvent e)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Color corAtual = btn.getBackground();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Color novaCor = JColorChooser.showDialog(DialogoCor.this, 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		"Escolha a cor", corAtual);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btn.setBackground(novaCor);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 ( String args [ ] 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DialogoCor (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3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5" name="Google Shape;1315;p133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Fonts</a:t>
            </a:r>
            <a:endParaRPr/>
          </a:p>
        </p:txBody>
      </p:sp>
      <p:sp>
        <p:nvSpPr>
          <p:cNvPr id="1316" name="Google Shape;1316;p133"/>
          <p:cNvSpPr txBox="1"/>
          <p:nvPr>
            <p:ph idx="4294967295" type="body"/>
          </p:nvPr>
        </p:nvSpPr>
        <p:spPr>
          <a:xfrm>
            <a:off x="1182688" y="1447800"/>
            <a:ext cx="77724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None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 fonte (tipo de letra) pode ser representada pela classe java.awt.Font</a:t>
            </a:r>
            <a:endParaRPr b="0" i="0" sz="2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Construtor</a:t>
            </a:r>
            <a:endParaRPr/>
          </a:p>
          <a:p>
            <a:pPr indent="-277813" lvl="1" marL="735013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Font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nome,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estilo,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tamanho )</a:t>
            </a:r>
            <a:endParaRPr/>
          </a:p>
          <a:p>
            <a:pPr indent="-334963" lvl="0" marL="334963" marR="0" rtl="0" algn="l">
              <a:lnSpc>
                <a:spcPct val="1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Campos</a:t>
            </a:r>
            <a:endParaRPr/>
          </a:p>
          <a:p>
            <a:pPr indent="-277813" lvl="1" marL="735013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BOLD</a:t>
            </a:r>
            <a:endParaRPr/>
          </a:p>
          <a:p>
            <a:pPr indent="-277813" lvl="1" marL="735013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ITALIC</a:t>
            </a:r>
            <a:endParaRPr/>
          </a:p>
          <a:p>
            <a:pPr indent="-277813" lvl="1" marL="735013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PLAIN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3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4" name="Google Shape;1324;p134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Fonts</a:t>
            </a:r>
            <a:endParaRPr/>
          </a:p>
        </p:txBody>
      </p:sp>
      <p:sp>
        <p:nvSpPr>
          <p:cNvPr id="1325" name="Google Shape;1325;p134"/>
          <p:cNvSpPr txBox="1"/>
          <p:nvPr>
            <p:ph idx="4294967295" type="body"/>
          </p:nvPr>
        </p:nvSpPr>
        <p:spPr>
          <a:xfrm>
            <a:off x="1182688" y="1447800"/>
            <a:ext cx="7772400" cy="473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getFontName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nome do font face.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getName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nome lógico da fonte.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getSize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tamanho em pontos da fonte.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getStyle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estilo da fonte.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isBold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indica se o estilo da fonte é BOLD.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isItalic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indica se o estilo da fonte é ITALIC.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isPlain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indica se o estilo da fonte é PLAIN.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3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3" name="Google Shape;1333;p135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Fonts</a:t>
            </a:r>
            <a:endParaRPr/>
          </a:p>
        </p:txBody>
      </p:sp>
      <p:sp>
        <p:nvSpPr>
          <p:cNvPr id="1334" name="Google Shape;1334;p135"/>
          <p:cNvSpPr txBox="1"/>
          <p:nvPr>
            <p:ph idx="4294967295" type="body"/>
          </p:nvPr>
        </p:nvSpPr>
        <p:spPr>
          <a:xfrm>
            <a:off x="1182688" y="1447800"/>
            <a:ext cx="77724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Nomes Lógicos de Fontes 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Dialog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DialogInput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Monospaced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SansSerif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Serif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217045"/>
              </a:lnSpc>
              <a:spcBef>
                <a:spcPts val="55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1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Exemplo de definição de Font de um componente: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Font f1 = new Font ( "Serif", Font.BOLD, 14 );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Button btn = new Button ( "Oi tudo bem");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btn.setFont ( f1 );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3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2" name="Google Shape;1342;p136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Fonts</a:t>
            </a:r>
            <a:endParaRPr/>
          </a:p>
        </p:txBody>
      </p:sp>
      <p:sp>
        <p:nvSpPr>
          <p:cNvPr id="1343" name="Google Shape;1343;p136"/>
          <p:cNvSpPr txBox="1"/>
          <p:nvPr>
            <p:ph idx="4294967295" type="body"/>
          </p:nvPr>
        </p:nvSpPr>
        <p:spPr>
          <a:xfrm>
            <a:off x="838200" y="1447800"/>
            <a:ext cx="8116888" cy="475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TestaFont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TestaFont( )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setTitle("Tipo de Fonte do Componente");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Font f = new Font ("SansSerif", Font.BOLD + Font.ITALIC, 30);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JButton btn = new JButton ("krikaki");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btn.setFont ( f 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 ( btn, "North" 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 ( String args [ ] )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TestaFont( 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3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1" name="Google Shape;1351;p137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Tipos de Cursor</a:t>
            </a:r>
            <a:endParaRPr/>
          </a:p>
        </p:txBody>
      </p:sp>
      <p:sp>
        <p:nvSpPr>
          <p:cNvPr id="1352" name="Google Shape;1352;p137"/>
          <p:cNvSpPr txBox="1"/>
          <p:nvPr>
            <p:ph idx="4294967295" type="body"/>
          </p:nvPr>
        </p:nvSpPr>
        <p:spPr>
          <a:xfrm>
            <a:off x="1182688" y="1447800"/>
            <a:ext cx="7772400" cy="47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CROSSHAIR_CURSOR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Cursor em formato de cruz.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CUSTOM_CURSOR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Cursor personalizado.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DEFAULT_CURSOR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Cursor default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E_RESIZE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Redimensionamento Leste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HAND_CURSOR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Cursor em formato de mão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MOVE_CURSOR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Cursor de movimentação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N_RESIZE_CURSOR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 Redimensionamento Norte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/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39"/>
          <p:cNvSpPr txBox="1"/>
          <p:nvPr>
            <p:ph idx="4294967295" type="title"/>
          </p:nvPr>
        </p:nvSpPr>
        <p:spPr>
          <a:xfrm>
            <a:off x="1150938" y="549275"/>
            <a:ext cx="7793037" cy="6715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Construção de uma Interface Gráfica</a:t>
            </a:r>
            <a:endParaRPr/>
          </a:p>
        </p:txBody>
      </p:sp>
      <p:sp>
        <p:nvSpPr>
          <p:cNvPr id="396" name="Google Shape;396;p39"/>
          <p:cNvSpPr txBox="1"/>
          <p:nvPr>
            <p:ph idx="4294967295" type="body"/>
          </p:nvPr>
        </p:nvSpPr>
        <p:spPr>
          <a:xfrm>
            <a:off x="1182688" y="1447800"/>
            <a:ext cx="7772400" cy="47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601663" lvl="0" marL="601663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new ExemploInterface();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	</a:t>
            </a:r>
            <a:endParaRPr/>
          </a:p>
          <a:p>
            <a:pPr indent="-601663" lvl="0" marL="601663" marR="0" rtl="0" algn="l">
              <a:lnSpc>
                <a:spcPct val="6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487363" lvl="0" marL="601663" marR="0" rtl="0" algn="l">
              <a:lnSpc>
                <a:spcPct val="6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1663" lvl="0" marL="601663" marR="0" rtl="0" algn="l">
              <a:lnSpc>
                <a:spcPct val="6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7" name="Google Shape;397;p39"/>
          <p:cNvSpPr/>
          <p:nvPr/>
        </p:nvSpPr>
        <p:spPr>
          <a:xfrm>
            <a:off x="1285875" y="1643063"/>
            <a:ext cx="428625" cy="357187"/>
          </a:xfrm>
          <a:prstGeom prst="wedgeRoundRectCallout">
            <a:avLst>
              <a:gd fmla="val 104710" name="adj1"/>
              <a:gd fmla="val -9141" name="adj2"/>
              <a:gd fmla="val 16667" name="adj3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3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0" name="Google Shape;1360;p138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Tipos de Cursor</a:t>
            </a:r>
            <a:endParaRPr/>
          </a:p>
        </p:txBody>
      </p:sp>
      <p:sp>
        <p:nvSpPr>
          <p:cNvPr id="1361" name="Google Shape;1361;p138"/>
          <p:cNvSpPr txBox="1"/>
          <p:nvPr>
            <p:ph idx="4294967295" type="body"/>
          </p:nvPr>
        </p:nvSpPr>
        <p:spPr>
          <a:xfrm>
            <a:off x="1182688" y="1447800"/>
            <a:ext cx="7772400" cy="5173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NE_RESIZE_CURSOR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Redimensionamento Nordeste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NW_RESIZE_CURSOR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Redimensionamento Noroeste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S_RESIZE_CURSOR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Redimensionamento Sul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SE_RESIZE_CURSOR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Redimensionamento Sudeste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SW_RESIZE_CURSOR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Redimensionamento Sodoeste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TEXT_CURSOR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Texto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W_RESIZE_CURSOR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Redimensionamento Oeste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WAIT_CURSOR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Cursor de pausa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3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9" name="Google Shape;1369;p139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Tipos de Cursor</a:t>
            </a:r>
            <a:endParaRPr/>
          </a:p>
        </p:txBody>
      </p:sp>
      <p:sp>
        <p:nvSpPr>
          <p:cNvPr id="1370" name="Google Shape;1370;p139"/>
          <p:cNvSpPr txBox="1"/>
          <p:nvPr>
            <p:ph idx="4294967295" type="body"/>
          </p:nvPr>
        </p:nvSpPr>
        <p:spPr>
          <a:xfrm>
            <a:off x="1143000" y="1447800"/>
            <a:ext cx="7812088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TestaCursores</a:t>
            </a: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public TestaCursores()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setLayout(new FlowLayout());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JButton btn1 = new JButton("Cruz");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JButton btn2 = new JButton("Mão");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JButton btn3 = new JButton("Movimento");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JButton btn4 = new JButton("Texto");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JButton btn5 = new JButton("Espera");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btn1.setCursor(new Cursor(Cursor.CROSSHAIR_CURSOR));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btn2.setCursor(new Cursor(Cursor.HAND_CURSOR));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btn3.setCursor(new Cursor(Cursor.MOVE_CURSOR));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btn4.setCursor(new Cursor(Cursor.TEXT_CURSOR));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btn5.setCursor(new Cursor(Cursor.WAIT_CURSOR));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4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8" name="Google Shape;1378;p140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Tipos de Cursor</a:t>
            </a:r>
            <a:endParaRPr/>
          </a:p>
        </p:txBody>
      </p:sp>
      <p:sp>
        <p:nvSpPr>
          <p:cNvPr id="1379" name="Google Shape;1379;p140"/>
          <p:cNvSpPr txBox="1"/>
          <p:nvPr>
            <p:ph idx="4294967295" type="body"/>
          </p:nvPr>
        </p:nvSpPr>
        <p:spPr>
          <a:xfrm>
            <a:off x="1143000" y="1447800"/>
            <a:ext cx="7812088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add(btn1);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add(btn2);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 	add(btn3);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add(btn4);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add(btn5);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pack();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setLocationRelativeTo(null);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public static void main(String[] args) {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new TestaCursores( );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4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7" name="Google Shape;1387;p141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Cursor Personalizado</a:t>
            </a:r>
            <a:endParaRPr/>
          </a:p>
        </p:txBody>
      </p:sp>
      <p:sp>
        <p:nvSpPr>
          <p:cNvPr id="1388" name="Google Shape;1388;p141"/>
          <p:cNvSpPr txBox="1"/>
          <p:nvPr>
            <p:ph idx="4294967295" type="body"/>
          </p:nvPr>
        </p:nvSpPr>
        <p:spPr>
          <a:xfrm>
            <a:off x="1143000" y="1447800"/>
            <a:ext cx="7429500" cy="470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CursorPessoal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CursorPessoal() {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Toolkit tk = Toolkit.getDefaultToolkit();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Image img = tk.getImage("icones/duke.png") 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setIconImage(img);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Cursor cursor = tk.createCustomCursor(img, new Point(20, 20), "Oi");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JButton("krikaki");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btn.setToolTipText("Oi tudo bem");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btn.setCursor(cursor);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add(btn, "North");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setBounds(100,100, 200, 300);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 public static void main(String[] args) {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CursorPessoal();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142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6" name="Google Shape;1396;p142"/>
          <p:cNvSpPr txBox="1"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Componentes Personalizados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4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4" name="Google Shape;1404;p143"/>
          <p:cNvSpPr txBox="1"/>
          <p:nvPr>
            <p:ph idx="4294967295" type="title"/>
          </p:nvPr>
        </p:nvSpPr>
        <p:spPr>
          <a:xfrm>
            <a:off x="1150938" y="379413"/>
            <a:ext cx="7793037" cy="841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Botão Personalizado</a:t>
            </a:r>
            <a:endParaRPr/>
          </a:p>
        </p:txBody>
      </p:sp>
      <p:sp>
        <p:nvSpPr>
          <p:cNvPr id="1405" name="Google Shape;1405;p143"/>
          <p:cNvSpPr txBox="1"/>
          <p:nvPr/>
        </p:nvSpPr>
        <p:spPr>
          <a:xfrm>
            <a:off x="1042988" y="1484313"/>
            <a:ext cx="7872412" cy="464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Botao extends JButton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Botao(String texto, Font letra, Color frente, Color fundo)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super(texto);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setFont(letra);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setForeground(frente);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setBackground(fundo);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addMouseListener(new MouseAdapter()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@Override</a:t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public void mouseEntered(MouseEvent evt)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setForeground(fundo);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setBackground(frente);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setFont(letra.deriveFont(letra.getSize() + 10.0f));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4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3" name="Google Shape;1413;p144"/>
          <p:cNvSpPr txBox="1"/>
          <p:nvPr>
            <p:ph idx="4294967295" type="title"/>
          </p:nvPr>
        </p:nvSpPr>
        <p:spPr>
          <a:xfrm>
            <a:off x="1150938" y="379413"/>
            <a:ext cx="7793037" cy="841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Botão Personalizado</a:t>
            </a:r>
            <a:endParaRPr/>
          </a:p>
        </p:txBody>
      </p:sp>
      <p:sp>
        <p:nvSpPr>
          <p:cNvPr id="1414" name="Google Shape;1414;p144"/>
          <p:cNvSpPr txBox="1"/>
          <p:nvPr/>
        </p:nvSpPr>
        <p:spPr>
          <a:xfrm>
            <a:off x="1042988" y="1484313"/>
            <a:ext cx="7872412" cy="464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@Override</a:t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public void mouseExited(MouseEvent evt)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setForeground(frente);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setBackground(fundo);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setFont(letra);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Botao(String texto, Font letra){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this(texto, letra, Color.WHITE, Color.BLUE);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Botao(String texto)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this(texto, new Font("Serif", Font.PLAIN, 16));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45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2" name="Google Shape;1422;p145"/>
          <p:cNvSpPr txBox="1"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Mais Alguns Componentes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4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0" name="Google Shape;1430;p146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JCheckBox</a:t>
            </a:r>
            <a:endParaRPr/>
          </a:p>
        </p:txBody>
      </p:sp>
      <p:sp>
        <p:nvSpPr>
          <p:cNvPr id="1431" name="Google Shape;1431;p146"/>
          <p:cNvSpPr txBox="1"/>
          <p:nvPr>
            <p:ph idx="4294967295" type="body"/>
          </p:nvPr>
        </p:nvSpPr>
        <p:spPr>
          <a:xfrm>
            <a:off x="1182688" y="1447800"/>
            <a:ext cx="77724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JCheckBox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JCheckBox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String texto )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JCheckBox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texto, boolean estado )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4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9" name="Google Shape;1439;p147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JCheckBox</a:t>
            </a:r>
            <a:endParaRPr/>
          </a:p>
        </p:txBody>
      </p:sp>
      <p:sp>
        <p:nvSpPr>
          <p:cNvPr id="1440" name="Google Shape;1440;p147"/>
          <p:cNvSpPr txBox="1"/>
          <p:nvPr>
            <p:ph idx="4294967295" type="body"/>
          </p:nvPr>
        </p:nvSpPr>
        <p:spPr>
          <a:xfrm>
            <a:off x="1182688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isSelected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true se o componente estiver selecionado.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setSelected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boolean estado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estado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getText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rótulo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setText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String texo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rótulo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addAcitonListener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ActionListener a )</a:t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200" lvl="1" marL="73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Adiciona um ouvinte de ação.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5" name="Google Shape;405;p40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Alteração de Look And Feel</a:t>
            </a:r>
            <a:endParaRPr/>
          </a:p>
        </p:txBody>
      </p:sp>
      <p:sp>
        <p:nvSpPr>
          <p:cNvPr id="406" name="Google Shape;406;p40"/>
          <p:cNvSpPr txBox="1"/>
          <p:nvPr>
            <p:ph idx="4294967295" type="body"/>
          </p:nvPr>
        </p:nvSpPr>
        <p:spPr>
          <a:xfrm>
            <a:off x="1042988" y="1447800"/>
            <a:ext cx="7912100" cy="4951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TestaLAF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TestaLAF() {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add(new JButton("Oi tudo bem"), "North");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 	setVisible(true);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throws Exception {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UIManager.setLookAndFeel(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UIManager.getCrossPlatformLookAndFeelClassName()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//"javax.swing.plaf.metal.MetalLookAndFeel"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//"com.sun.java.swing.plaf.motif.MotifLookAndFeel"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//"com.sun.java.swing.plaf.gtk.GTKLookAndFeel"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//"com.sun.java.swing.plaf.windows.WindowsLookAndFeel"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TestaLAF();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 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4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8" name="Google Shape;1448;p148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com JCheckBox</a:t>
            </a:r>
            <a:endParaRPr/>
          </a:p>
        </p:txBody>
      </p:sp>
      <p:sp>
        <p:nvSpPr>
          <p:cNvPr id="1449" name="Google Shape;1449;p148"/>
          <p:cNvSpPr txBox="1"/>
          <p:nvPr>
            <p:ph idx="4294967295" type="body"/>
          </p:nvPr>
        </p:nvSpPr>
        <p:spPr>
          <a:xfrm>
            <a:off x="1182688" y="1447800"/>
            <a:ext cx="7389812" cy="500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javax.swing.border.*;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ExemploJCheckBox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JCheckBox chkProgramacao, chkBancoDados, chkAnalise;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ExemploJCheckBox()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chkProgramacao = new JCheckBox("Programação");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chkBancoDados = new JCheckBox("Banco de Dados");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chkAnalise = new JCheckBox("Análise de Sistemas");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JButton("krikaki");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btn.addActionListener(new Ouvinte());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JPanel p = new JPanel(new GridLayout(3, 1));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TitledBorder titulo = BorderFactory.createTitledBorder("Assunto");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p.setBorder(titulo);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4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7" name="Google Shape;1457;p149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com JCheckBox</a:t>
            </a:r>
            <a:endParaRPr/>
          </a:p>
        </p:txBody>
      </p:sp>
      <p:sp>
        <p:nvSpPr>
          <p:cNvPr id="1458" name="Google Shape;1458;p149"/>
          <p:cNvSpPr txBox="1"/>
          <p:nvPr>
            <p:ph idx="4294967295" type="body"/>
          </p:nvPr>
        </p:nvSpPr>
        <p:spPr>
          <a:xfrm>
            <a:off x="1182688" y="1447800"/>
            <a:ext cx="7389812" cy="519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p.add(chkProgramacao);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p.add(chkBancoDados);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p.add(chkAnalise);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add(p, "Center");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add(btn, "South");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pack();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setLocationRelativeTo(null);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ExemploJCheckBox();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Ouvinte implements ActionListener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actionPerformed(ActionEvent evt)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String resp = "";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boolean nada = true;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5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6" name="Google Shape;1466;p150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com JCheckBox</a:t>
            </a:r>
            <a:endParaRPr/>
          </a:p>
        </p:txBody>
      </p:sp>
      <p:sp>
        <p:nvSpPr>
          <p:cNvPr id="1467" name="Google Shape;1467;p150"/>
          <p:cNvSpPr txBox="1"/>
          <p:nvPr>
            <p:ph idx="4294967295" type="body"/>
          </p:nvPr>
        </p:nvSpPr>
        <p:spPr>
          <a:xfrm>
            <a:off x="1182688" y="1447800"/>
            <a:ext cx="7389812" cy="519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if (chkProgramacao.isSelected())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resp = chkProgramacao.getText();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nada = false;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if (chkBancoDados.isSelected())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resp += "\n" + chkBancoDados.getText();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nada = false;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if (chkAnalise.isSelected())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resp += "\n" + chkAnalise.getText();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nada = false;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if (nada)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JOptionPane.showMessageDialog(null, "Nenhum Assunto");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 else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JOptionPane.showMessageDialog(null, resp);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5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5" name="Google Shape;1475;p151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JRadioButton</a:t>
            </a:r>
            <a:endParaRPr b="0" i="0" sz="32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6" name="Google Shape;1476;p151"/>
          <p:cNvSpPr txBox="1"/>
          <p:nvPr>
            <p:ph idx="4294967295" type="body"/>
          </p:nvPr>
        </p:nvSpPr>
        <p:spPr>
          <a:xfrm>
            <a:off x="1182688" y="1447800"/>
            <a:ext cx="77724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JRadioButton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JRadioButton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String texto )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JRadioButton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texto, boolean estado )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15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4" name="Google Shape;1484;p152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JRadioButton</a:t>
            </a:r>
            <a:endParaRPr b="0" i="0" sz="32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5" name="Google Shape;1485;p152"/>
          <p:cNvSpPr txBox="1"/>
          <p:nvPr>
            <p:ph idx="4294967295" type="body"/>
          </p:nvPr>
        </p:nvSpPr>
        <p:spPr>
          <a:xfrm>
            <a:off x="1182688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isSelected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true se o componente estiver selecionado.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setSelected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boolean estado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estado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getText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rótulo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setText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String texo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rótulo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setActionCommand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String texto)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texto de ação de commando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addAcitonListener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ActionListener a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addItemListener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ItemListener i )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5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3" name="Google Shape;1493;p153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ButtonGroup</a:t>
            </a:r>
            <a:endParaRPr b="0" i="0" sz="32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4" name="Google Shape;1494;p153"/>
          <p:cNvSpPr txBox="1"/>
          <p:nvPr>
            <p:ph idx="4294967295" type="body"/>
          </p:nvPr>
        </p:nvSpPr>
        <p:spPr>
          <a:xfrm>
            <a:off x="1182688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Utilizado para agrupar JRadioButton's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Construtor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ButtonGroup ( )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AbstractButton b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Adiciona um botão no grupo.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clearSelection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Limpa a seleção no grupo.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getSelection.getActionCommand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texto de ação de comando do componente selecionado.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15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2" name="Google Shape;1502;p154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com JRadioButton</a:t>
            </a:r>
            <a:endParaRPr/>
          </a:p>
        </p:txBody>
      </p:sp>
      <p:sp>
        <p:nvSpPr>
          <p:cNvPr id="1503" name="Google Shape;1503;p154"/>
          <p:cNvSpPr txBox="1"/>
          <p:nvPr>
            <p:ph idx="4294967295" type="body"/>
          </p:nvPr>
        </p:nvSpPr>
        <p:spPr>
          <a:xfrm>
            <a:off x="1182688" y="1447800"/>
            <a:ext cx="73898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javax.swing.border.*;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ExemploJRadioButton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JRadioButton rbMasc, rbFem;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ButtonGroup bgSexo;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ExemploJRadioButton()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rbMasc = new JRadioButton("Masc.", true);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rbMasc.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setActionCommand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("Masculino");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rbFem = new JRadioButton("Fem.");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rbFem.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setActionCommand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("Feminino");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bgSexo = new ButtonGroup();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bgSexo.add(rbMasc);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bgSexo.add(rbFem);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15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1" name="Google Shape;1511;p155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com JRadioButton</a:t>
            </a:r>
            <a:endParaRPr/>
          </a:p>
        </p:txBody>
      </p:sp>
      <p:sp>
        <p:nvSpPr>
          <p:cNvPr id="1512" name="Google Shape;1512;p155"/>
          <p:cNvSpPr txBox="1"/>
          <p:nvPr>
            <p:ph idx="4294967295" type="body"/>
          </p:nvPr>
        </p:nvSpPr>
        <p:spPr>
          <a:xfrm>
            <a:off x="1182688" y="1447800"/>
            <a:ext cx="73898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JButton("krikaki");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btn.addActionListener(new Ouvinte());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JPanel p = new JPanel(new GridLayout(3,1));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TitledBorder titulo = BorderFactory.createTitledBorder("Sexo");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p.setBorder(titulo);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p.add(rbMasc);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p.add(rbFem);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add(p, "North");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add(btn, "South");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setLocationRelativeTo(null);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ExemploJRadioButton();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15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0" name="Google Shape;1520;p156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com JRadioButton</a:t>
            </a:r>
            <a:endParaRPr/>
          </a:p>
        </p:txBody>
      </p:sp>
      <p:sp>
        <p:nvSpPr>
          <p:cNvPr id="1521" name="Google Shape;1521;p156"/>
          <p:cNvSpPr txBox="1"/>
          <p:nvPr>
            <p:ph idx="4294967295" type="body"/>
          </p:nvPr>
        </p:nvSpPr>
        <p:spPr>
          <a:xfrm>
            <a:off x="1182688" y="1447800"/>
            <a:ext cx="73898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Ouvinte implements ActionListener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actionPerformed(ActionEvent evt)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String resp =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bgSexo.getSelection().getActionCommand()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JOptionPane.showMessageDialog(null, resp);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	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5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9" name="Google Shape;1529;p157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JList</a:t>
            </a:r>
            <a:endParaRPr b="0" i="0" sz="32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0" name="Google Shape;1530;p157"/>
          <p:cNvSpPr txBox="1"/>
          <p:nvPr>
            <p:ph idx="4294967295" type="body"/>
          </p:nvPr>
        </p:nvSpPr>
        <p:spPr>
          <a:xfrm>
            <a:off x="1182688" y="1447800"/>
            <a:ext cx="7772400" cy="522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JList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JList ( E[] elementos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JList ( ListModel&lt;E&gt; modelo )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getSelectedIndex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Retorna o índice do primeiro elemento selecionado.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[ ]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getSelectedIndices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um array com os índices de todos os elementos selecionados.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getSelectedValue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primeiro elemento selecionado.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4" name="Google Shape;414;p41"/>
          <p:cNvSpPr txBox="1"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Gerenciadores de Layout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5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8" name="Google Shape;1538;p158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JList</a:t>
            </a:r>
            <a:endParaRPr b="0" i="0" sz="32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9" name="Google Shape;1539;p158"/>
          <p:cNvSpPr txBox="1"/>
          <p:nvPr>
            <p:ph idx="4294967295" type="body"/>
          </p:nvPr>
        </p:nvSpPr>
        <p:spPr>
          <a:xfrm>
            <a:off x="1182688" y="1447800"/>
            <a:ext cx="73501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List&lt;E&gt;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getSelectedValuesList 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uma lista com todos os elementos selecionados.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clearSelection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Limpa a seleção dos elementos.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ListModel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getModel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Retorna o modelo de dados da lista.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setListData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E[ ] elementos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Cria um ListModel através do array e o aplica à lista.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isSelectedIndex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índice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etorna true se o elemento estiver selecionado.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isSelectionEmpty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true se não houver nenhum elemento selecionado.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5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7" name="Google Shape;1547;p159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JList</a:t>
            </a:r>
            <a:endParaRPr b="0" i="0" sz="32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8" name="Google Shape;1548;p159"/>
          <p:cNvSpPr txBox="1"/>
          <p:nvPr>
            <p:ph idx="4294967295" type="body"/>
          </p:nvPr>
        </p:nvSpPr>
        <p:spPr>
          <a:xfrm>
            <a:off x="1182688" y="1447800"/>
            <a:ext cx="749617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setVisibleRowCount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(int qtd)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quantidade de elementos exibidos.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setSelectedIndex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índice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Seleciona um elemento.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setSelectedIndices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[] índices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Seleciona todos os elementos indicados no array.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setSelectionMode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modo)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modo de seleção, modo pode ser: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ListSelectionModel.SINGLE_SELECTION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ListSelectionModel.SINGLE_INTERVAL_SELECTION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ListSelectionModel.MULTIPLE_INTERVAL_SELECTION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16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6" name="Google Shape;1556;p160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DefaultListModel</a:t>
            </a:r>
            <a:endParaRPr b="0" i="0" sz="20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7" name="Google Shape;1557;p160"/>
          <p:cNvSpPr txBox="1"/>
          <p:nvPr>
            <p:ph idx="4294967295" type="body"/>
          </p:nvPr>
        </p:nvSpPr>
        <p:spPr>
          <a:xfrm>
            <a:off x="1182688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Construtor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DefaultListModel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addElement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Object elemento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Adiciona um elemento ao final da lista.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clear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Remove todos os elementos da lista.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getElementAt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índice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elemento especificado.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getSize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número de elementos na lista.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6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p161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DefaultListModel</a:t>
            </a:r>
            <a:endParaRPr b="0" i="0" sz="20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p161"/>
          <p:cNvSpPr txBox="1"/>
          <p:nvPr>
            <p:ph idx="4294967295" type="body"/>
          </p:nvPr>
        </p:nvSpPr>
        <p:spPr>
          <a:xfrm>
            <a:off x="1182688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isEmpty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true se a lista estiver vazia.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remove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índice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Remove um elemento de índice especificado.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6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4" name="Google Shape;1574;p162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JList</a:t>
            </a:r>
            <a:endParaRPr/>
          </a:p>
        </p:txBody>
      </p:sp>
      <p:sp>
        <p:nvSpPr>
          <p:cNvPr id="1575" name="Google Shape;1575;p162"/>
          <p:cNvSpPr txBox="1"/>
          <p:nvPr>
            <p:ph idx="4294967295" type="body"/>
          </p:nvPr>
        </p:nvSpPr>
        <p:spPr>
          <a:xfrm>
            <a:off x="1182688" y="1447800"/>
            <a:ext cx="7747000" cy="498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ExemploJList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JList&lt;String&gt; lista;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DefaultListModel&lt;String&gt; modelo;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private String dados[] = {"JavaSE", "JavaEE", "JavaME"};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ExemploJList()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modelo = new DefaultListModel&lt;String&gt;();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for (String item : dados)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modelo.addElement(item);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lista = new JList&lt;String&gt;(modelo);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lista.setSelectionMode(ListSelectionModel.MULTIPLE_INTERVAL_SELECTION);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//lista.setListData(dados);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16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3" name="Google Shape;1583;p163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JList</a:t>
            </a:r>
            <a:endParaRPr/>
          </a:p>
        </p:txBody>
      </p:sp>
      <p:sp>
        <p:nvSpPr>
          <p:cNvPr id="1584" name="Google Shape;1584;p163"/>
          <p:cNvSpPr txBox="1"/>
          <p:nvPr>
            <p:ph idx="4294967295" type="body"/>
          </p:nvPr>
        </p:nvSpPr>
        <p:spPr>
          <a:xfrm>
            <a:off x="1182688" y="1447800"/>
            <a:ext cx="7389812" cy="506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JScrollPane sp = new JScrollPane(lista);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add(sp, "Center");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JButton("krikaki");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btn.addActionListener(new Ouvinte());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add(btn, "South");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pack();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setLocationRelativeTo(null);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ExemploJList();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Ouvinte implements ActionListener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actionPerformed(ActionEvent evt)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int[] selecionados = lista.getSelectedIndices();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for (int indice:selecionados)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System.out.println(dados[indice]);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6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2" name="Google Shape;1592;p164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JComboBox</a:t>
            </a:r>
            <a:endParaRPr b="0" i="0" sz="32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3" name="Google Shape;1593;p164"/>
          <p:cNvSpPr txBox="1"/>
          <p:nvPr>
            <p:ph idx="4294967295" type="body"/>
          </p:nvPr>
        </p:nvSpPr>
        <p:spPr>
          <a:xfrm>
            <a:off x="1182688" y="1447800"/>
            <a:ext cx="7421562" cy="522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JComboBox&lt;E&gt;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JComboBox ( E[] elementos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JComboBox ( ComboBoxModel&lt;E&gt; modelo )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getSelectedIndex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índice do primeiro elemento selecionado.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getSelectedItem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primeiro elemento selecionado.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addItem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Object elemento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Adiciona um item na lista.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6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1" name="Google Shape;1601;p165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JComboBox</a:t>
            </a:r>
            <a:endParaRPr b="0" i="0" sz="32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2" name="Google Shape;1602;p165"/>
          <p:cNvSpPr txBox="1"/>
          <p:nvPr>
            <p:ph idx="4294967295" type="body"/>
          </p:nvPr>
        </p:nvSpPr>
        <p:spPr>
          <a:xfrm>
            <a:off x="1182688" y="1447800"/>
            <a:ext cx="742156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removeAllItems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Remove todos os elementos da lista.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setMaximumRowCount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(int qtdLinhas)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número máximo de linhas a ser exibido.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setSelectedIndex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(int índice)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Seleciona um determinado elemento.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ComboBoxModel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getModel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modelo da lista.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6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0" name="Google Shape;1610;p166"/>
          <p:cNvSpPr txBox="1"/>
          <p:nvPr>
            <p:ph idx="4294967295" type="title"/>
          </p:nvPr>
        </p:nvSpPr>
        <p:spPr>
          <a:xfrm>
            <a:off x="1150938" y="301625"/>
            <a:ext cx="7793037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DefaultComboBoxModel</a:t>
            </a:r>
            <a:endParaRPr b="0" i="0" sz="18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1" name="Google Shape;1611;p166"/>
          <p:cNvSpPr txBox="1"/>
          <p:nvPr>
            <p:ph idx="4294967295" type="body"/>
          </p:nvPr>
        </p:nvSpPr>
        <p:spPr>
          <a:xfrm>
            <a:off x="1182688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DefaultComboBoxModel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DefaultComboBoxModel ( E[] elementos)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addElement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E elemento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Adiciona um elemento ao final da lista.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getElementAt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índice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Retorna o elemento especificado.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getSize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número de elementos na lista.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16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9" name="Google Shape;1619;p167"/>
          <p:cNvSpPr txBox="1"/>
          <p:nvPr>
            <p:ph idx="4294967295" type="title"/>
          </p:nvPr>
        </p:nvSpPr>
        <p:spPr>
          <a:xfrm>
            <a:off x="1150938" y="301625"/>
            <a:ext cx="7793037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DefaultComboBoxModel</a:t>
            </a:r>
            <a:endParaRPr b="0" i="0" sz="18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0" name="Google Shape;1620;p167"/>
          <p:cNvSpPr txBox="1"/>
          <p:nvPr>
            <p:ph idx="4294967295" type="body"/>
          </p:nvPr>
        </p:nvSpPr>
        <p:spPr>
          <a:xfrm>
            <a:off x="1182688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removeAllElements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Remove todos os elementos da lista.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removeElementAt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índice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Remove um elemento de índice especificado.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42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Gerenciadores de Layout</a:t>
            </a:r>
            <a:endParaRPr/>
          </a:p>
        </p:txBody>
      </p:sp>
      <p:sp>
        <p:nvSpPr>
          <p:cNvPr id="423" name="Google Shape;423;p42"/>
          <p:cNvSpPr txBox="1"/>
          <p:nvPr>
            <p:ph idx="4294967295" type="body"/>
          </p:nvPr>
        </p:nvSpPr>
        <p:spPr>
          <a:xfrm>
            <a:off x="1182688" y="1447800"/>
            <a:ext cx="7389812" cy="4713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Gerenciadores de Layout são classes responsáveis pelo posicionamento e dimensionamento dos componentes dentro de um container. Alguns desses gerenciadores são descritos a seguir:</a:t>
            </a:r>
            <a:endParaRPr/>
          </a:p>
          <a:p>
            <a:pPr indent="-334963" lvl="0" marL="33496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BorderLayout</a:t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FlowLayout</a:t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GridLayout</a:t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BoxLayout</a:t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GridBagLayout</a:t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6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8" name="Google Shape;1628;p168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JComboBox</a:t>
            </a:r>
            <a:endParaRPr/>
          </a:p>
        </p:txBody>
      </p:sp>
      <p:sp>
        <p:nvSpPr>
          <p:cNvPr id="1629" name="Google Shape;1629;p168"/>
          <p:cNvSpPr txBox="1"/>
          <p:nvPr>
            <p:ph idx="4294967295" type="body"/>
          </p:nvPr>
        </p:nvSpPr>
        <p:spPr>
          <a:xfrm>
            <a:off x="1182688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ExemploJComboBox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JComboBox&lt;String&gt; combo;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ExemploJComboBox()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String dados[] = {"JavaSE", "JavaEE", "JavaME"};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combo = new JComboBox&lt;String&gt;(dados);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combo.addItem("Todas");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combo.setSelectedIndex(3);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combo.setMaximumRowCount(2);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add(combo, "North");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JButton("krikaki");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btn.addActionListener(new Ouvinte());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add(btn, "South");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setLocationRelativeTo(null);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16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7" name="Google Shape;1637;p169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JComboBox</a:t>
            </a:r>
            <a:endParaRPr/>
          </a:p>
        </p:txBody>
      </p:sp>
      <p:sp>
        <p:nvSpPr>
          <p:cNvPr id="1638" name="Google Shape;1638;p169"/>
          <p:cNvSpPr txBox="1"/>
          <p:nvPr>
            <p:ph idx="4294967295" type="body"/>
          </p:nvPr>
        </p:nvSpPr>
        <p:spPr>
          <a:xfrm>
            <a:off x="1182688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ExemploJComboBox();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Ouvinte implements ActionListener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actionPerformed(ActionEvent evt)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Object selecionado = combo.getSelectedItem();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JOptionPane.showMessageDialog(null, selecionado);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	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17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6" name="Google Shape;1646;p170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JTable</a:t>
            </a:r>
            <a:endParaRPr b="0" i="0" sz="18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7" name="Google Shape;1647;p170"/>
          <p:cNvSpPr txBox="1"/>
          <p:nvPr>
            <p:ph idx="4294967295" type="body"/>
          </p:nvPr>
        </p:nvSpPr>
        <p:spPr>
          <a:xfrm>
            <a:off x="1182688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JTable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JTable ( Object [] [] dados, Object [] nomeColunas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JTable ( TableModel modelo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TableModel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getModel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Retorna o TableModel da tabela.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getRowCount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a quantidade de linhas no modelo da tabela.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getSelectedColumn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índice da coluna selecionada, -1 se nenhuma coluna estiver selecionada.</a:t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7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5" name="Google Shape;1655;p171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JTable</a:t>
            </a:r>
            <a:endParaRPr b="0" i="0" sz="18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6" name="Google Shape;1656;p171"/>
          <p:cNvSpPr txBox="1"/>
          <p:nvPr>
            <p:ph idx="4294967295" type="body"/>
          </p:nvPr>
        </p:nvSpPr>
        <p:spPr>
          <a:xfrm>
            <a:off x="1182688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getSelectedRow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índice da linha selecionada, -1 se nenhuma linha estiver selecionada.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[ ]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getSelectedRows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Retorna um array contendo os índices de todas as linha selecionadas.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getSelectedRowCount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Retorna a quantidade de linhas selecionadas.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Object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getValueAt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(int linha, int coluna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Retorna o valor de uma célula.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setValueAt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Object valor, int linha, int coluna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Define o valor de uma célula.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7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4" name="Google Shape;1664;p172"/>
          <p:cNvSpPr txBox="1"/>
          <p:nvPr>
            <p:ph idx="4294967295" type="title"/>
          </p:nvPr>
        </p:nvSpPr>
        <p:spPr>
          <a:xfrm>
            <a:off x="1150938" y="301625"/>
            <a:ext cx="7793037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DefaultTableModel</a:t>
            </a:r>
            <a:endParaRPr b="0" i="0" sz="18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5" name="Google Shape;1665;p172"/>
          <p:cNvSpPr txBox="1"/>
          <p:nvPr>
            <p:ph idx="4294967295" type="body"/>
          </p:nvPr>
        </p:nvSpPr>
        <p:spPr>
          <a:xfrm>
            <a:off x="1182688" y="1447800"/>
            <a:ext cx="7350125" cy="500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DefaultTableModel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DefaultTableModel ( int linhas, int colunas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DefaultTableModel ( Object [] [] dados, Object [] nomeColunas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getColumnCount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a quantidade de colunas do modelo da tabela.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getRowCount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Retorna a quantidade de linhas do modelo da tabela.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Object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getValueAt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(int linha, int coluna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Retorna o valor de uma célula.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17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3" name="Google Shape;1673;p173"/>
          <p:cNvSpPr txBox="1"/>
          <p:nvPr>
            <p:ph idx="4294967295" type="title"/>
          </p:nvPr>
        </p:nvSpPr>
        <p:spPr>
          <a:xfrm>
            <a:off x="1150938" y="301625"/>
            <a:ext cx="7793037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DefaultTableModel</a:t>
            </a:r>
            <a:endParaRPr b="0" i="0" sz="18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4" name="Google Shape;1674;p173"/>
          <p:cNvSpPr txBox="1"/>
          <p:nvPr>
            <p:ph idx="4294967295" type="body"/>
          </p:nvPr>
        </p:nvSpPr>
        <p:spPr>
          <a:xfrm>
            <a:off x="1182688" y="1447800"/>
            <a:ext cx="73501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addRow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Object [] linha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Adiciona uma linha no final do modelo da tabela.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insertRow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índice, Object [] linha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Insere uma linha no modelo da tabela.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removeRow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índice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Remove uma linha no modelo da tabela.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setValueAt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Object valor, int linha, int coluna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valor de uma célula.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17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2" name="Google Shape;1682;p174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JTable</a:t>
            </a:r>
            <a:endParaRPr/>
          </a:p>
        </p:txBody>
      </p:sp>
      <p:sp>
        <p:nvSpPr>
          <p:cNvPr id="1683" name="Google Shape;1683;p174"/>
          <p:cNvSpPr txBox="1"/>
          <p:nvPr>
            <p:ph idx="4294967295" type="body"/>
          </p:nvPr>
        </p:nvSpPr>
        <p:spPr>
          <a:xfrm>
            <a:off x="611188" y="1447800"/>
            <a:ext cx="8247062" cy="5192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javax.swing.table.*;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ExemploJTable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JTable tabela;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DefaultTableModel modelo;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ExemploJTable()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String colunas[] = {"Nome", "Endereço", "Telefone"};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String dados[][] = { {"João", "Rua Tal", "4444"}, {"Maria", "Av Tal", "3333"} };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modelo = new DefaultTableModel(dados, colunas);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tabela = new JTable(modelo);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JScrollPane sp = new JScrollPane(tabela);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add(sp, "Center");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btn = new JButton("krikaki");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btn.addActionListener(new Ouvinte());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add(btn, "South");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pack();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setLocationRelativeTo(null);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setVisible(true);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17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1" name="Google Shape;1691;p175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JTable</a:t>
            </a:r>
            <a:endParaRPr/>
          </a:p>
        </p:txBody>
      </p:sp>
      <p:sp>
        <p:nvSpPr>
          <p:cNvPr id="1692" name="Google Shape;1692;p175"/>
          <p:cNvSpPr txBox="1"/>
          <p:nvPr>
            <p:ph idx="4294967295" type="body"/>
          </p:nvPr>
        </p:nvSpPr>
        <p:spPr>
          <a:xfrm>
            <a:off x="611188" y="1447800"/>
            <a:ext cx="7961312" cy="498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ExemploJTable();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Ouvinte implements ActionListener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actionPerformed(ActionEvent evt)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int linha = tabela.getSelectedRow();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int coluna = tabela.getSelectedColumn();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if (linha != -1 &amp;&amp; coluna != -1)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String dado = (String) tabela.getValueAt(linha, coluna);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JOptionPane.showMessageDialog(null, dado);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 else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JOptionPane.showMessageDialog(null, "Nenhuma célula selecionada");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	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76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0" name="Google Shape;1700;p176"/>
          <p:cNvSpPr txBox="1"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Menus e Navegação entre Frames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7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8" name="Google Shape;1708;p177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Barra de Menus em Frames</a:t>
            </a:r>
            <a:endParaRPr/>
          </a:p>
        </p:txBody>
      </p:sp>
      <p:sp>
        <p:nvSpPr>
          <p:cNvPr id="1709" name="Google Shape;1709;p177"/>
          <p:cNvSpPr txBox="1"/>
          <p:nvPr>
            <p:ph idx="4294967295" type="body"/>
          </p:nvPr>
        </p:nvSpPr>
        <p:spPr>
          <a:xfrm>
            <a:off x="1182688" y="1447800"/>
            <a:ext cx="7772400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JMenuBar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Cria-se itens de menus (</a:t>
            </a:r>
            <a:r>
              <a:rPr b="1" i="0" lang="pt-BR" sz="24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JMenuItem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Adiciona-se ouvintes de item ou de ação aos itens do menu.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Cria-se um menu (</a:t>
            </a:r>
            <a:r>
              <a:rPr b="1" i="0" lang="pt-BR" sz="24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JMenu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Adiciona-se os itens  ao menu;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Pode-se adicionar separadores no menu através do método </a:t>
            </a:r>
            <a:r>
              <a:rPr b="1" i="0" lang="pt-BR" sz="24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addSeparator()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Adiciona-se os menus à barra de menus;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Adiciona-se a barra de menus à frame através do método </a:t>
            </a:r>
            <a:r>
              <a:rPr b="1" i="0" lang="pt-BR" sz="24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setJMenuBar()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1" name="Google Shape;431;p43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BorderLayout</a:t>
            </a:r>
            <a:endParaRPr/>
          </a:p>
        </p:txBody>
      </p:sp>
      <p:pic>
        <p:nvPicPr>
          <p:cNvPr descr="FlowLayout.png" id="432" name="Google Shape;43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50" y="2060575"/>
            <a:ext cx="54006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17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7" name="Google Shape;1717;p178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Itens de Menus</a:t>
            </a:r>
            <a:endParaRPr/>
          </a:p>
        </p:txBody>
      </p:sp>
      <p:sp>
        <p:nvSpPr>
          <p:cNvPr id="1718" name="Google Shape;1718;p178"/>
          <p:cNvSpPr txBox="1"/>
          <p:nvPr>
            <p:ph idx="4294967295" type="body"/>
          </p:nvPr>
        </p:nvSpPr>
        <p:spPr>
          <a:xfrm>
            <a:off x="1182688" y="1447800"/>
            <a:ext cx="7772400" cy="487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Construtores</a:t>
            </a:r>
            <a:endParaRPr/>
          </a:p>
          <a:p>
            <a:pPr indent="-277813" lvl="1" marL="7350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JMenuItem() </a:t>
            </a:r>
            <a:endParaRPr/>
          </a:p>
          <a:p>
            <a:pPr indent="-277813" lvl="1" marL="7350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JMenuItem(Action a) </a:t>
            </a:r>
            <a:endParaRPr/>
          </a:p>
          <a:p>
            <a:pPr indent="-277813" lvl="1" marL="7350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JMenuItem(Icon icon) </a:t>
            </a:r>
            <a:endParaRPr/>
          </a:p>
          <a:p>
            <a:pPr indent="-277813" lvl="1" marL="7350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JMenuItem(String text) </a:t>
            </a:r>
            <a:endParaRPr/>
          </a:p>
          <a:p>
            <a:pPr indent="-277813" lvl="1" marL="7350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JMenuItem(String text, Icon icon) </a:t>
            </a:r>
            <a:endParaRPr/>
          </a:p>
          <a:p>
            <a:pPr indent="-277813" lvl="1" marL="7350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JMenuItem(String text, int mnemonic) 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17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6" name="Google Shape;1726;p179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Itens de Menus</a:t>
            </a:r>
            <a:endParaRPr/>
          </a:p>
        </p:txBody>
      </p:sp>
      <p:sp>
        <p:nvSpPr>
          <p:cNvPr id="1727" name="Google Shape;1727;p179"/>
          <p:cNvSpPr txBox="1"/>
          <p:nvPr>
            <p:ph idx="4294967295" type="body"/>
          </p:nvPr>
        </p:nvSpPr>
        <p:spPr>
          <a:xfrm>
            <a:off x="1182688" y="1447800"/>
            <a:ext cx="7772400" cy="487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setEnable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(true/false) 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Abilita ou desabilita um item de Menu.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setIcon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(Icon icone)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um ícone para o item de menu.</a:t>
            </a:r>
            <a:endParaRPr b="0" i="0" sz="2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setMnemonic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(char mnemônico)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um mnemônico para o item de menu.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setAccelerator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(KeyStroke tecla)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Define uma tecla aceleradora para um item de menu.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addActionListener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(ActionListener ouvinte)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Adiciona um ouvinte de ação a um item de menu.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addItemListener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(ItemListener ouvinte)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Adiciona um ouvinte de item a um item de menu.</a:t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18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5" name="Google Shape;1735;p180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Itens de Menus</a:t>
            </a:r>
            <a:endParaRPr/>
          </a:p>
        </p:txBody>
      </p:sp>
      <p:sp>
        <p:nvSpPr>
          <p:cNvPr id="1736" name="Google Shape;1736;p180"/>
          <p:cNvSpPr txBox="1"/>
          <p:nvPr>
            <p:ph idx="4294967295" type="body"/>
          </p:nvPr>
        </p:nvSpPr>
        <p:spPr>
          <a:xfrm>
            <a:off x="1182688" y="1447800"/>
            <a:ext cx="7389812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Caixas de Seleção em Itens de Menus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JCheckBoxMenuItem</a:t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Botões de Rádio em Itens de Menus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ButtonGroup</a:t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JRadioButtonMenuItem</a:t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18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4" name="Google Shape;1744;p181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Menus Flutuantes (pop-up)</a:t>
            </a:r>
            <a:endParaRPr/>
          </a:p>
        </p:txBody>
      </p:sp>
      <p:sp>
        <p:nvSpPr>
          <p:cNvPr id="1745" name="Google Shape;1745;p181"/>
          <p:cNvSpPr txBox="1"/>
          <p:nvPr>
            <p:ph idx="4294967295" type="body"/>
          </p:nvPr>
        </p:nvSpPr>
        <p:spPr>
          <a:xfrm>
            <a:off x="1182688" y="1447800"/>
            <a:ext cx="7389812" cy="51228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</a:pPr>
            <a:r>
              <a:rPr b="0" i="0" lang="pt-BR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JPopupMenu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Cria-se um pop-up (JPopupMenu);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Cria-se itens de menu (JMenuItem);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Adiciona-se ouvinte(s) de ação aos itens de menu;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Adiciona-se os itens ao pop-up;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Adiciona-se um ouvinte de mouse ao componente da interface que exibirá o pop-up;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Nesse ouvinte de mouse, no método mouseReleased(), se o método isPopupTrigger() retornar true, exiba o pop-up na posição do mouse. 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18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3" name="Google Shape;1753;p182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Menus e Navegação</a:t>
            </a:r>
            <a:endParaRPr/>
          </a:p>
        </p:txBody>
      </p:sp>
      <p:sp>
        <p:nvSpPr>
          <p:cNvPr id="1754" name="Google Shape;1754;p182"/>
          <p:cNvSpPr txBox="1"/>
          <p:nvPr>
            <p:ph idx="4294967295" type="body"/>
          </p:nvPr>
        </p:nvSpPr>
        <p:spPr>
          <a:xfrm>
            <a:off x="1547813" y="1268413"/>
            <a:ext cx="7024687" cy="516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TelaSaidaTotal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TelaSaidaTotal()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super("Saída Total");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JButton("Voltar");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btn.addActionListener(new ActionListener()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@Override</a:t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public void actionPerformed(ActionEvent e)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dispose();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add(btn, BorderLayout.SOUTH);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100);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setLocationRelativeTo(null);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18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2" name="Google Shape;1762;p183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Menus e Navegação</a:t>
            </a:r>
            <a:endParaRPr/>
          </a:p>
        </p:txBody>
      </p:sp>
      <p:sp>
        <p:nvSpPr>
          <p:cNvPr id="1763" name="Google Shape;1763;p183"/>
          <p:cNvSpPr txBox="1"/>
          <p:nvPr>
            <p:ph idx="4294967295" type="body"/>
          </p:nvPr>
        </p:nvSpPr>
        <p:spPr>
          <a:xfrm>
            <a:off x="1547813" y="1268413"/>
            <a:ext cx="7024687" cy="516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java.awt.BorderLayout;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java.awt.Font;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ExemploMenus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JMenuItem itmSaidaTot;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JLabel lblImagem;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JPopupMenu popup;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ExemploMenus()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super("Navegação entre Janelas");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JMenuBar barraMenu = new JMenuBar();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Ouvinte ov = new Ouvinte();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Font f = new Font("Arial", Font.BOLD, 20);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JMenu mnuMovimentacao = new JMenu("Movimentação");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mnuMovimentacao.setFont(f);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JMenuItem itmEntrada = new JMenuItem("Entrada");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itmEntrada.setMnemonic(KeyEvent.VK_E);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itmEntrada.setAccelerator (KeyStroke.getKeyStroke ( 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KeyEvent.VK_E, InputEvent.CTRL_MASK));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itmEntrada.addActionListener(ov);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mnuMovimentacao.add(itmEntrada);</a:t>
            </a: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18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1" name="Google Shape;1771;p184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Menus e Navegação</a:t>
            </a:r>
            <a:endParaRPr/>
          </a:p>
        </p:txBody>
      </p:sp>
      <p:sp>
        <p:nvSpPr>
          <p:cNvPr id="1772" name="Google Shape;1772;p184"/>
          <p:cNvSpPr txBox="1"/>
          <p:nvPr>
            <p:ph idx="4294967295" type="body"/>
          </p:nvPr>
        </p:nvSpPr>
        <p:spPr>
          <a:xfrm>
            <a:off x="1547813" y="1268413"/>
            <a:ext cx="7024687" cy="516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JMenu mnuSubSaida = new JMenu("Saída");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JMenuItem itmSaidaParc = new JMenuItem("Parcial", KeyEvent.VK_P);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itmSaidaParc.addActionListener(ov);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mnuSubSaida.add(itmSaidaParc);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itmSaidaTot = new JMenuItem("Total", KeyEvent.VK_T);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itmSaidaTot.addActionListener(ov);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mnuSubSaida.add(itmSaidaTot);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mnuMovimentacao.add(mnuSubSaida);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barraMenu.add(mnuMovimentacao);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JMenu mnuRelatorios = new JMenu("Relatórios");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mnuRelatorios.setFont(f);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JMenuItem itmDiario = new JMenuItem("Diário");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itmDiario.addActionListener(ov);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itmDiario.setEnabled(false);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mnuRelatorios.add(itmDiario);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JMenuItem itmMensal = new JMenuItem("Mensal");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itmMensal.addActionListener(ov);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mnuRelatorios.add(itmMensal);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JMenuItem itmAnual = new JMenuItem("Anual");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itmAnual.addActionListener(ov);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mnuRelatorios.add(itmAnual);</a:t>
            </a:r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8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0" name="Google Shape;1780;p185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Menus e Navegação</a:t>
            </a:r>
            <a:endParaRPr/>
          </a:p>
        </p:txBody>
      </p:sp>
      <p:sp>
        <p:nvSpPr>
          <p:cNvPr id="1781" name="Google Shape;1781;p185"/>
          <p:cNvSpPr txBox="1"/>
          <p:nvPr>
            <p:ph idx="4294967295" type="body"/>
          </p:nvPr>
        </p:nvSpPr>
        <p:spPr>
          <a:xfrm>
            <a:off x="1547813" y="1268413"/>
            <a:ext cx="7024687" cy="516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mnuRelatorios.addSeparator();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JCheckBoxMenuItem itmTotal = new JCheckBoxMenuItem("Totalização");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itmTotal.setIcon(new ImageIcon("icones/pequenoDuke.png"));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itmTotal.setSelected(true);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mnuRelatorios.add(itmTotal);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itmTotal.addItemListener(new OuvinteItem());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barraMenu.add(mnuRelatorios);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setJMenuBar(barraMenu);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lblImagem = new JLabel(new ImageIcon("icones/duke.png"));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lblImagem.setText("Totalização Ativada");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add(lblImagem, BorderLayout.SOUTH);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JMenuItem itemAzul = new JMenuItem("Azul");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itemAzul.addActionListener(ov);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JMenuItem itemVermelho = new JMenuItem("Vermelho");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itemVermelho.addActionListener(ov);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popup = new JPopupMenu();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popup.add(itemAzul);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popup.add(itemVermelho);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lblImagem.addMouseListener(new OuvintePopup());</a:t>
            </a: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18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9" name="Google Shape;1789;p186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Menus e Navegação</a:t>
            </a:r>
            <a:endParaRPr/>
          </a:p>
        </p:txBody>
      </p:sp>
      <p:sp>
        <p:nvSpPr>
          <p:cNvPr id="1790" name="Google Shape;1790;p186"/>
          <p:cNvSpPr txBox="1"/>
          <p:nvPr>
            <p:ph idx="4294967295" type="body"/>
          </p:nvPr>
        </p:nvSpPr>
        <p:spPr>
          <a:xfrm>
            <a:off x="1547813" y="1268413"/>
            <a:ext cx="7024687" cy="516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setSize(500, 300);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setLocationRelativeTo(null);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ExemploMenus();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Ouvinte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implements ActionListener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actionPerformed (ActionEvent evt)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Object item = evt.getSource();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if (item == itmSaidaTot)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new TelaSaidaTotal();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 else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JOptionPane.showMessageDialog(null, evt.getActionCommand());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8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8" name="Google Shape;1798;p187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Menus e Navegação</a:t>
            </a:r>
            <a:endParaRPr/>
          </a:p>
        </p:txBody>
      </p:sp>
      <p:sp>
        <p:nvSpPr>
          <p:cNvPr id="1799" name="Google Shape;1799;p187"/>
          <p:cNvSpPr txBox="1"/>
          <p:nvPr>
            <p:ph idx="4294967295" type="body"/>
          </p:nvPr>
        </p:nvSpPr>
        <p:spPr>
          <a:xfrm>
            <a:off x="1547813" y="1268413"/>
            <a:ext cx="7024687" cy="516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OuvintePopup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MouseAdapter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mouseReleased(MouseEvent evt)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if (evt.isPopupTrigger())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    popup.show(evt.getComponent(),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            evt.getX(), evt.getY());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OuvinteItem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implements ItemListener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@Override</a:t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itemStateChanged(ItemEvent e)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if (e.getStateChange() == ItemEvent.SELECTED)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lblImagem.setText("Totalização Ativada");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 else {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lblImagem.setText("Totalização Desativada");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0" name="Google Shape;440;p44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BorderLayout</a:t>
            </a:r>
            <a:endParaRPr/>
          </a:p>
        </p:txBody>
      </p:sp>
      <p:sp>
        <p:nvSpPr>
          <p:cNvPr id="441" name="Google Shape;441;p44"/>
          <p:cNvSpPr txBox="1"/>
          <p:nvPr>
            <p:ph idx="4294967295" type="body"/>
          </p:nvPr>
        </p:nvSpPr>
        <p:spPr>
          <a:xfrm>
            <a:off x="1182688" y="1447800"/>
            <a:ext cx="7772400" cy="477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Construtores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BorderLayout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BorderLayout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hgap,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vgap )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Campos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CENTER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“Center”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EAST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“East”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NORTH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“North”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SOUTH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“South”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WEST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“West”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setHgap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hgap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espaço horizontal entre as áreas.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setVgap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vgap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espaço vertical entre as áreas.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9" name="Google Shape;449;p45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FlowLayout</a:t>
            </a:r>
            <a:endParaRPr/>
          </a:p>
        </p:txBody>
      </p:sp>
      <p:pic>
        <p:nvPicPr>
          <p:cNvPr descr="FlowLayout.png" id="450" name="Google Shape;4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3" y="1989138"/>
            <a:ext cx="54006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" name="Google Shape;458;p46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FlowLayout</a:t>
            </a:r>
            <a:endParaRPr/>
          </a:p>
        </p:txBody>
      </p:sp>
      <p:sp>
        <p:nvSpPr>
          <p:cNvPr id="459" name="Google Shape;459;p46"/>
          <p:cNvSpPr txBox="1"/>
          <p:nvPr>
            <p:ph idx="4294967295" type="body"/>
          </p:nvPr>
        </p:nvSpPr>
        <p:spPr>
          <a:xfrm>
            <a:off x="1182688" y="1447800"/>
            <a:ext cx="7772400" cy="518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Construtores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FlowLayout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FlowLayout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alinhamento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FlowLayout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alinhamento,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hgap,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vgap )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Campos (alinhamento)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CENTER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setAlignment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alinhamento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alinhamento horizontal dos componentes.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setHgap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hgap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espaço horizontal entre os componentes.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setVgap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vgap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espaço vertical entre os componentes.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Google Shape;467;p47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GridLayout</a:t>
            </a:r>
            <a:endParaRPr/>
          </a:p>
        </p:txBody>
      </p:sp>
      <p:pic>
        <p:nvPicPr>
          <p:cNvPr descr="FlowLayout.png" id="468" name="Google Shape;46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1989138"/>
            <a:ext cx="5399088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30"/>
          <p:cNvSpPr txBox="1"/>
          <p:nvPr>
            <p:ph idx="4294967295" type="title"/>
          </p:nvPr>
        </p:nvSpPr>
        <p:spPr>
          <a:xfrm>
            <a:off x="1350963" y="3794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Interfaces Gráficas com o Usuário</a:t>
            </a:r>
            <a:endParaRPr/>
          </a:p>
        </p:txBody>
      </p:sp>
      <p:sp>
        <p:nvSpPr>
          <p:cNvPr id="224" name="Google Shape;224;p30"/>
          <p:cNvSpPr txBox="1"/>
          <p:nvPr>
            <p:ph idx="4294967295" type="body"/>
          </p:nvPr>
        </p:nvSpPr>
        <p:spPr>
          <a:xfrm>
            <a:off x="1116013" y="1524000"/>
            <a:ext cx="7342187" cy="461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1304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</a:pPr>
            <a:r>
              <a:rPr b="0" i="0" lang="pt-BR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AWT (Abstract Windowing Toolkit)</a:t>
            </a:r>
            <a:endParaRPr/>
          </a:p>
          <a:p>
            <a:pPr indent="-213043" lvl="0" marL="33496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</a:pPr>
            <a:r>
              <a:rPr b="0" i="0" lang="pt-BR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Swing (GUI Components).</a:t>
            </a:r>
            <a:br>
              <a:rPr b="0" i="0" lang="pt-BR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32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48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GridLayout</a:t>
            </a:r>
            <a:endParaRPr/>
          </a:p>
        </p:txBody>
      </p:sp>
      <p:sp>
        <p:nvSpPr>
          <p:cNvPr id="477" name="Google Shape;477;p48"/>
          <p:cNvSpPr txBox="1"/>
          <p:nvPr>
            <p:ph idx="4294967295" type="body"/>
          </p:nvPr>
        </p:nvSpPr>
        <p:spPr>
          <a:xfrm>
            <a:off x="1182688" y="1447800"/>
            <a:ext cx="77724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Construtores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GridLayout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GridLayout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rows,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cols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GridLayout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rows,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cols,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hgap,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vgap )</a:t>
            </a:r>
            <a:endParaRPr/>
          </a:p>
          <a:p>
            <a:pPr indent="-334963" lvl="0" marL="334963" marR="0" rtl="0" algn="l">
              <a:lnSpc>
                <a:spcPct val="19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setColumns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cols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quantidade de colunas da grade.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setHgap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hgap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 Define o espaço horizontal entre as células.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setRows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rows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quantidade de linhas da grade.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setVgap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vgap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 Define o espaço vertical entre as células.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5" name="Google Shape;485;p49"/>
          <p:cNvSpPr txBox="1"/>
          <p:nvPr>
            <p:ph idx="4294967295" type="title"/>
          </p:nvPr>
        </p:nvSpPr>
        <p:spPr>
          <a:xfrm>
            <a:off x="1150938" y="617538"/>
            <a:ext cx="7793037" cy="604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Modificando o Layout dos containers</a:t>
            </a:r>
            <a:endParaRPr/>
          </a:p>
        </p:txBody>
      </p:sp>
      <p:sp>
        <p:nvSpPr>
          <p:cNvPr id="486" name="Google Shape;486;p49"/>
          <p:cNvSpPr txBox="1"/>
          <p:nvPr>
            <p:ph idx="4294967295" type="body"/>
          </p:nvPr>
        </p:nvSpPr>
        <p:spPr>
          <a:xfrm>
            <a:off x="1182688" y="1447800"/>
            <a:ext cx="7350125" cy="47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Para alterar o gerenciador de layout de um container, você invoca o método setLayout( ) com uma instância do gerenciador de layout desejado. Normalmente a chamada deste método ocorre no construtor da classe da GUI.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...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setLayout( new FlowLayout( ) );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...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" name="Google Shape;494;p50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de Layout</a:t>
            </a:r>
            <a:endParaRPr/>
          </a:p>
        </p:txBody>
      </p:sp>
      <p:sp>
        <p:nvSpPr>
          <p:cNvPr id="495" name="Google Shape;495;p50"/>
          <p:cNvSpPr txBox="1"/>
          <p:nvPr>
            <p:ph idx="4294967295" type="body"/>
          </p:nvPr>
        </p:nvSpPr>
        <p:spPr>
          <a:xfrm>
            <a:off x="1143000" y="1447800"/>
            <a:ext cx="7812088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TestaLayout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btn1, btn2, btn3, btn4, btn5;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TestaLayout()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btn1 = new JButton("Botão 1");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btn2 = new JButton("Botão 2");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btn3 = new JButton("Botão 3");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btn4 = new JButton("Botão 4");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btn5 = new JButton("Botão 5");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		//setLayout(new FlowLayout());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		//setLayout(new GridLayout(3, 2));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3" name="Google Shape;503;p51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de Layout</a:t>
            </a:r>
            <a:endParaRPr/>
          </a:p>
        </p:txBody>
      </p:sp>
      <p:sp>
        <p:nvSpPr>
          <p:cNvPr id="504" name="Google Shape;504;p51"/>
          <p:cNvSpPr txBox="1"/>
          <p:nvPr>
            <p:ph idx="4294967295" type="body"/>
          </p:nvPr>
        </p:nvSpPr>
        <p:spPr>
          <a:xfrm>
            <a:off x="1143000" y="1447800"/>
            <a:ext cx="7812088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add(btn1, "North");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add(btn2, BorderLayout.SOUTH);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add("East", btn3);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add(BorderLayout.WEST, btn4);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add(btn5);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 true 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 args[])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TestaLayout tela = new TestaLayout();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tela. setTitle("Exemplo de Layouts");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2" name="Google Shape;512;p52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BoxLayout</a:t>
            </a:r>
            <a:endParaRPr/>
          </a:p>
        </p:txBody>
      </p:sp>
      <p:sp>
        <p:nvSpPr>
          <p:cNvPr id="513" name="Google Shape;513;p52"/>
          <p:cNvSpPr txBox="1"/>
          <p:nvPr/>
        </p:nvSpPr>
        <p:spPr>
          <a:xfrm>
            <a:off x="1143000" y="1500188"/>
            <a:ext cx="74295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Posiciona os componentes em uma faixa horizontal ou vertical.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oxLayout.png" id="514" name="Google Shape;51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786063"/>
            <a:ext cx="53340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2" name="Google Shape;522;p53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BoxLayout</a:t>
            </a:r>
            <a:endParaRPr/>
          </a:p>
        </p:txBody>
      </p:sp>
      <p:sp>
        <p:nvSpPr>
          <p:cNvPr id="523" name="Google Shape;523;p53"/>
          <p:cNvSpPr txBox="1"/>
          <p:nvPr>
            <p:ph idx="4294967295" type="body"/>
          </p:nvPr>
        </p:nvSpPr>
        <p:spPr>
          <a:xfrm>
            <a:off x="1182688" y="1447800"/>
            <a:ext cx="77724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Construtores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GridLayout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GridLayout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rows,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cols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GridLayout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rows,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cols,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hgap,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vgap )</a:t>
            </a:r>
            <a:endParaRPr/>
          </a:p>
          <a:p>
            <a:pPr indent="-334963" lvl="0" marL="334963" marR="0" rtl="0" algn="l">
              <a:lnSpc>
                <a:spcPct val="19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setColumns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cols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quantidade de colunas da grade.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setHgap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hgap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 Define o espaço horizontal entre as células.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setRows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rows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quantidade de linhas da grade.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setVgap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vgap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 Define o espaço vertical entre as células.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1" name="Google Shape;531;p54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BoxLayout</a:t>
            </a:r>
            <a:endParaRPr/>
          </a:p>
        </p:txBody>
      </p:sp>
      <p:sp>
        <p:nvSpPr>
          <p:cNvPr id="532" name="Google Shape;532;p54"/>
          <p:cNvSpPr txBox="1"/>
          <p:nvPr>
            <p:ph idx="4294967295" type="body"/>
          </p:nvPr>
        </p:nvSpPr>
        <p:spPr>
          <a:xfrm>
            <a:off x="1143000" y="1447800"/>
            <a:ext cx="7812088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7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TestaBoxLayout</a:t>
            </a: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btn1, btn2, btn3, btn4, btn5;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TestaBoxLayout()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btn1 = new JButton("Botão 1");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btn2 = new JButton("Botão 2");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btn3 = new JButton("Botão 3");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btn4 = new JButton("Botão 4");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btn5 = new JButton("Botão 5");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Box box1 = Box.createHorizontalBox();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box1.add(btn1);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box1.add(Box.createGlue());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box1.add(btn2);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box1.add(Box.createGlue());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box1.add(btn3);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add(box1, "North");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0" name="Google Shape;540;p55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BoxLayout</a:t>
            </a:r>
            <a:endParaRPr/>
          </a:p>
        </p:txBody>
      </p:sp>
      <p:sp>
        <p:nvSpPr>
          <p:cNvPr id="541" name="Google Shape;541;p55"/>
          <p:cNvSpPr txBox="1"/>
          <p:nvPr>
            <p:ph idx="4294967295" type="body"/>
          </p:nvPr>
        </p:nvSpPr>
        <p:spPr>
          <a:xfrm>
            <a:off x="1143000" y="1447800"/>
            <a:ext cx="7812088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Box box2 = Box.createVerticalBox();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box2.add(Box.createGlue());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box2.add(btn4);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box2.add(btn5);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box2.add(Box.createGlue());;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add(box2, "East");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setTitle("Exemplo de BoxLayout");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 true 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 args[])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TestaBoxLayout();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20"/>
              <a:buFont typeface="Noto Sans Symbols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9" name="Google Shape;549;p56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GridBagLayout</a:t>
            </a:r>
            <a:endParaRPr/>
          </a:p>
        </p:txBody>
      </p:sp>
      <p:pic>
        <p:nvPicPr>
          <p:cNvPr descr="FlowLayout.png" id="550" name="Google Shape;55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5" y="2900363"/>
            <a:ext cx="540067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6"/>
          <p:cNvSpPr txBox="1"/>
          <p:nvPr/>
        </p:nvSpPr>
        <p:spPr>
          <a:xfrm>
            <a:off x="1143000" y="1500188"/>
            <a:ext cx="7429500" cy="168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É o mais flexível, porém deve-se definir um constraints (regras de restrição) para cada componente.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9" name="Google Shape;559;p57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GridBagLayout</a:t>
            </a:r>
            <a:endParaRPr/>
          </a:p>
        </p:txBody>
      </p:sp>
      <p:sp>
        <p:nvSpPr>
          <p:cNvPr id="560" name="Google Shape;560;p57"/>
          <p:cNvSpPr txBox="1"/>
          <p:nvPr>
            <p:ph idx="4294967295" type="body"/>
          </p:nvPr>
        </p:nvSpPr>
        <p:spPr>
          <a:xfrm>
            <a:off x="1182688" y="1447800"/>
            <a:ext cx="7961312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Construtor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GridBagLayout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334963" lvl="0" marL="33496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Utilização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None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pt-BR" sz="22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GridBagLayout</a:t>
            </a: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gbl = new GridBagLayout( );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painel.setLayout (gbl);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pt-BR" sz="22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GridBagConstraints</a:t>
            </a: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gbc = new GridBagConstraints( );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gbc.weightx = 100; 	gbc.weighty = 100; // </a:t>
            </a:r>
            <a:r>
              <a:rPr b="1" i="0" lang="pt-BR" sz="22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peso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gbc.gridx = 0; 			gbc.gridy = 0;  // </a:t>
            </a:r>
            <a:r>
              <a:rPr b="1" i="0" lang="pt-BR" sz="22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posição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gbc.gridwidth = 1; 	gbc.gridheight = 3;  // </a:t>
            </a:r>
            <a:r>
              <a:rPr b="1" i="0" lang="pt-BR" sz="22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tamanho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CC00"/>
              </a:buClr>
              <a:buSzPts val="1320"/>
              <a:buFont typeface="Noto Sans Symbols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painel.add ( componente, gbc 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31"/>
          <p:cNvSpPr txBox="1"/>
          <p:nvPr>
            <p:ph idx="4294967295" type="body"/>
          </p:nvPr>
        </p:nvSpPr>
        <p:spPr>
          <a:xfrm>
            <a:off x="1116013" y="1524000"/>
            <a:ext cx="7342187" cy="461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AWT (Abstract Window Toolkit) é uma biblioteca para a criação de interfaces gráficas onde seus componentes dependem do sistema de interface gráfica nativo (plataforma de execução).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Essa biblioteca contém: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Componentes de Interface Gráfica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Gerenciadores de Layout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Manipuladores de Eventos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Cores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Desenhos de Primitivas Gráficas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Tipos de Fontes</a:t>
            </a:r>
            <a:endParaRPr/>
          </a:p>
        </p:txBody>
      </p:sp>
      <p:sp>
        <p:nvSpPr>
          <p:cNvPr id="233" name="Google Shape;233;p31"/>
          <p:cNvSpPr txBox="1"/>
          <p:nvPr>
            <p:ph idx="4294967295" type="title"/>
          </p:nvPr>
        </p:nvSpPr>
        <p:spPr>
          <a:xfrm>
            <a:off x="1150938" y="393700"/>
            <a:ext cx="77930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AWT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8" name="Google Shape;568;p58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GridBagConstraints</a:t>
            </a:r>
            <a:endParaRPr/>
          </a:p>
        </p:txBody>
      </p:sp>
      <p:sp>
        <p:nvSpPr>
          <p:cNvPr id="569" name="Google Shape;569;p58"/>
          <p:cNvSpPr txBox="1"/>
          <p:nvPr>
            <p:ph idx="4294967295" type="body"/>
          </p:nvPr>
        </p:nvSpPr>
        <p:spPr>
          <a:xfrm>
            <a:off x="1182688" y="1447800"/>
            <a:ext cx="77724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</a:pPr>
            <a:r>
              <a:rPr b="0" i="0" lang="pt-BR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Construtores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GridBagConstraints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GridBagConstraints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gridx,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gridy, </a:t>
            </a:r>
            <a:endParaRPr/>
          </a:p>
          <a:p>
            <a:pPr indent="0" lvl="1" marL="4572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	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gridwidth,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gridheight,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double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weightx,</a:t>
            </a:r>
            <a:endParaRPr/>
          </a:p>
          <a:p>
            <a:pPr indent="0" lvl="1" marL="4572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	double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weighty,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anchor,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fill, </a:t>
            </a:r>
            <a:endParaRPr/>
          </a:p>
          <a:p>
            <a:pPr indent="0" lvl="1" marL="4572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	Insets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insets,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ipadx,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ipady 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7" name="Google Shape;577;p59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GridBagConstraints</a:t>
            </a:r>
            <a:endParaRPr/>
          </a:p>
        </p:txBody>
      </p:sp>
      <p:sp>
        <p:nvSpPr>
          <p:cNvPr id="578" name="Google Shape;578;p59"/>
          <p:cNvSpPr txBox="1"/>
          <p:nvPr>
            <p:ph idx="4294967295" type="body"/>
          </p:nvPr>
        </p:nvSpPr>
        <p:spPr>
          <a:xfrm>
            <a:off x="1182688" y="1636713"/>
            <a:ext cx="38100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Campos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fill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gridx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gridy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gridheight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gridwidth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anchor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weightx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weighty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insets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ipadx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ipady</a:t>
            </a:r>
            <a:endParaRPr/>
          </a:p>
        </p:txBody>
      </p:sp>
      <p:sp>
        <p:nvSpPr>
          <p:cNvPr id="579" name="Google Shape;579;p59"/>
          <p:cNvSpPr txBox="1"/>
          <p:nvPr>
            <p:ph idx="4294967295" type="body"/>
          </p:nvPr>
        </p:nvSpPr>
        <p:spPr>
          <a:xfrm>
            <a:off x="5257800" y="1981200"/>
            <a:ext cx="3468688" cy="413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BOTH</a:t>
            </a:r>
            <a:endParaRPr/>
          </a:p>
          <a:p>
            <a:pPr indent="-277813" lvl="1" marL="73501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HORIZONTAL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NONE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VERTICAL</a:t>
            </a:r>
            <a:endParaRPr/>
          </a:p>
          <a:p>
            <a:pPr indent="-277813" lvl="1" marL="735013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RELATIVE</a:t>
            </a:r>
            <a:endParaRPr/>
          </a:p>
          <a:p>
            <a:pPr indent="-277813" lvl="1" marL="735013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REMAINDER</a:t>
            </a:r>
            <a:endParaRPr/>
          </a:p>
          <a:p>
            <a:pPr indent="-277813" lvl="1" marL="735013" marR="0" rtl="0" algn="l">
              <a:lnSpc>
                <a:spcPct val="2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CENTER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EAST, NORTH, NORTHEAST, NORTHWEST, SOUTH, SOUTHEAST, SOUTHWEST, WEST</a:t>
            </a:r>
            <a:endParaRPr/>
          </a:p>
        </p:txBody>
      </p:sp>
      <p:sp>
        <p:nvSpPr>
          <p:cNvPr id="580" name="Google Shape;580;p59"/>
          <p:cNvSpPr/>
          <p:nvPr/>
        </p:nvSpPr>
        <p:spPr>
          <a:xfrm>
            <a:off x="5410200" y="2133600"/>
            <a:ext cx="304800" cy="1143000"/>
          </a:xfrm>
          <a:prstGeom prst="leftBrace">
            <a:avLst>
              <a:gd fmla="val 3125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59"/>
          <p:cNvSpPr/>
          <p:nvPr/>
        </p:nvSpPr>
        <p:spPr>
          <a:xfrm>
            <a:off x="5410200" y="4648200"/>
            <a:ext cx="304800" cy="1371600"/>
          </a:xfrm>
          <a:prstGeom prst="leftBrace">
            <a:avLst>
              <a:gd fmla="val 375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59"/>
          <p:cNvSpPr/>
          <p:nvPr/>
        </p:nvSpPr>
        <p:spPr>
          <a:xfrm>
            <a:off x="2819400" y="2438400"/>
            <a:ext cx="228600" cy="609600"/>
          </a:xfrm>
          <a:prstGeom prst="rightBrace">
            <a:avLst>
              <a:gd fmla="val 22222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59"/>
          <p:cNvSpPr/>
          <p:nvPr/>
        </p:nvSpPr>
        <p:spPr>
          <a:xfrm>
            <a:off x="3505200" y="3200400"/>
            <a:ext cx="228600" cy="609600"/>
          </a:xfrm>
          <a:prstGeom prst="rightBrace">
            <a:avLst>
              <a:gd fmla="val 22222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4" name="Google Shape;584;p59"/>
          <p:cNvCxnSpPr/>
          <p:nvPr/>
        </p:nvCxnSpPr>
        <p:spPr>
          <a:xfrm>
            <a:off x="2362200" y="2209800"/>
            <a:ext cx="2895600" cy="45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5" name="Google Shape;585;p59"/>
          <p:cNvCxnSpPr/>
          <p:nvPr/>
        </p:nvCxnSpPr>
        <p:spPr>
          <a:xfrm>
            <a:off x="3124200" y="2743200"/>
            <a:ext cx="2590800" cy="99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6" name="Google Shape;586;p59"/>
          <p:cNvCxnSpPr/>
          <p:nvPr/>
        </p:nvCxnSpPr>
        <p:spPr>
          <a:xfrm>
            <a:off x="3810000" y="3505200"/>
            <a:ext cx="1905000" cy="68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7" name="Google Shape;587;p59"/>
          <p:cNvCxnSpPr/>
          <p:nvPr/>
        </p:nvCxnSpPr>
        <p:spPr>
          <a:xfrm>
            <a:off x="2971800" y="4038600"/>
            <a:ext cx="2362200" cy="129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" name="Google Shape;595;p60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GridBagLayout</a:t>
            </a:r>
            <a:endParaRPr/>
          </a:p>
        </p:txBody>
      </p:sp>
      <p:sp>
        <p:nvSpPr>
          <p:cNvPr id="596" name="Google Shape;596;p60"/>
          <p:cNvSpPr txBox="1"/>
          <p:nvPr>
            <p:ph idx="4294967295" type="body"/>
          </p:nvPr>
        </p:nvSpPr>
        <p:spPr>
          <a:xfrm>
            <a:off x="1143000" y="1447800"/>
            <a:ext cx="7812088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TestaGridBagLayout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btn1, btn2, btn3, btn4, btn5;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TestaGridBagLayout()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setLayout (new GridBagLayout( 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GridBagConstraints gbc = new GridBagConstraints( 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btn1 = new JButton("Botão 1");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gbc.weightx = 30; 	gbc.weighty = 30; // peso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gbc.gridx = 0; 		gbc.gridy = 0;  // posição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gbc.gridwidth = 3;	gbc.gridheight = 1;  // tamanho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gbc.fill = GridBagConstraints.BOTH;  // preenchimento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 (btn1, gbc);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4" name="Google Shape;604;p61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GridBagLayout</a:t>
            </a:r>
            <a:endParaRPr/>
          </a:p>
        </p:txBody>
      </p:sp>
      <p:sp>
        <p:nvSpPr>
          <p:cNvPr id="605" name="Google Shape;605;p61"/>
          <p:cNvSpPr txBox="1"/>
          <p:nvPr>
            <p:ph idx="4294967295" type="body"/>
          </p:nvPr>
        </p:nvSpPr>
        <p:spPr>
          <a:xfrm>
            <a:off x="1143000" y="1447800"/>
            <a:ext cx="7812088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btn2 = new JButton("Botão 2");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gbc.gridx = 0; 		gbc.gridy = 1;  // posição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gbc.gridwidth = 1; 	gbc.gridheight = 1;  // tamanho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add(btn2, gbc);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btn3 = new JButton("Botão 3");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gbc.gridx = 0; 		gbc.gridy = 2;  // posição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add(btn3, gbc);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btn4 = new JButton("Botão 4");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gbc.gridx = 0; 		gbc.gridy = 3;  // posição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add(btn4, gbc);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btn5 = new JButton("Botão 5");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gbc.weightx = 100; 	gbc.weighty = 100; // peso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gbc.gridx = 1; 		gbc.gridy = 1;  // posição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gbc.gridwidth = 2; 	gbc.gridheight = 3;  // tamanho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add(btn5, gbc);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3" name="Google Shape;613;p62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GridBagLayout</a:t>
            </a:r>
            <a:endParaRPr/>
          </a:p>
        </p:txBody>
      </p:sp>
      <p:sp>
        <p:nvSpPr>
          <p:cNvPr id="614" name="Google Shape;614;p62"/>
          <p:cNvSpPr txBox="1"/>
          <p:nvPr>
            <p:ph idx="4294967295" type="body"/>
          </p:nvPr>
        </p:nvSpPr>
        <p:spPr>
          <a:xfrm>
            <a:off x="1143000" y="1447800"/>
            <a:ext cx="7812088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setTitle("Exemplo de GridBagLayout");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 args[])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TestaGridBagLayout();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3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2" name="Google Shape;622;p63"/>
          <p:cNvSpPr txBox="1"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Containers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0" name="Google Shape;630;p64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Alguns Containers Swing</a:t>
            </a:r>
            <a:endParaRPr/>
          </a:p>
        </p:txBody>
      </p:sp>
      <p:sp>
        <p:nvSpPr>
          <p:cNvPr id="631" name="Google Shape;631;p64"/>
          <p:cNvSpPr txBox="1"/>
          <p:nvPr>
            <p:ph idx="4294967295" type="body"/>
          </p:nvPr>
        </p:nvSpPr>
        <p:spPr>
          <a:xfrm>
            <a:off x="1547813" y="2636838"/>
            <a:ext cx="2813050" cy="327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1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JFrame</a:t>
            </a:r>
            <a:endParaRPr/>
          </a:p>
          <a:p>
            <a:pPr indent="-334963" lvl="0" marL="334963" marR="0" rtl="0" algn="l">
              <a:lnSpc>
                <a:spcPct val="19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1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JPanel</a:t>
            </a:r>
            <a:endParaRPr/>
          </a:p>
          <a:p>
            <a:pPr indent="-334963" lvl="0" marL="334963" marR="0" rtl="0" algn="l">
              <a:lnSpc>
                <a:spcPct val="19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1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JOptionPane</a:t>
            </a:r>
            <a:endParaRPr/>
          </a:p>
          <a:p>
            <a:pPr indent="-228283" lvl="0" marL="334963" marR="0" rtl="0" algn="l">
              <a:lnSpc>
                <a:spcPct val="19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2" name="Google Shape;632;p64"/>
          <p:cNvSpPr txBox="1"/>
          <p:nvPr>
            <p:ph idx="4294967295" type="body"/>
          </p:nvPr>
        </p:nvSpPr>
        <p:spPr>
          <a:xfrm>
            <a:off x="5145088" y="2636838"/>
            <a:ext cx="3098800" cy="349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JFileChooser</a:t>
            </a:r>
            <a:endParaRPr/>
          </a:p>
          <a:p>
            <a:pPr indent="-334963" lvl="0" marL="334963" marR="0" rtl="0" algn="l">
              <a:lnSpc>
                <a:spcPct val="19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JColorChooser</a:t>
            </a:r>
            <a:endParaRPr/>
          </a:p>
          <a:p>
            <a:pPr indent="-334963" lvl="0" marL="334963" marR="0" rtl="0" algn="l">
              <a:lnSpc>
                <a:spcPct val="19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JEditorPane</a:t>
            </a:r>
            <a:endParaRPr/>
          </a:p>
          <a:p>
            <a:pPr indent="-334963" lvl="0" marL="334963" marR="0" rtl="0" algn="l">
              <a:lnSpc>
                <a:spcPct val="19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JTabbedPane</a:t>
            </a:r>
            <a:endParaRPr/>
          </a:p>
        </p:txBody>
      </p:sp>
      <p:sp>
        <p:nvSpPr>
          <p:cNvPr id="633" name="Google Shape;633;p64"/>
          <p:cNvSpPr txBox="1"/>
          <p:nvPr/>
        </p:nvSpPr>
        <p:spPr>
          <a:xfrm>
            <a:off x="1331913" y="1628775"/>
            <a:ext cx="669607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Container é um componente que aloca outros componentes.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1" name="Google Shape;641;p65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JFrame</a:t>
            </a:r>
            <a:endParaRPr/>
          </a:p>
        </p:txBody>
      </p:sp>
      <p:sp>
        <p:nvSpPr>
          <p:cNvPr id="642" name="Google Shape;642;p65"/>
          <p:cNvSpPr txBox="1"/>
          <p:nvPr>
            <p:ph idx="4294967295" type="body"/>
          </p:nvPr>
        </p:nvSpPr>
        <p:spPr>
          <a:xfrm>
            <a:off x="1182688" y="1295400"/>
            <a:ext cx="7350125" cy="5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É a tela (formulário / janela) de uma aplicação de interface gráfica. É uma janela que possui uma barra de título, botões de controle e pode apresentar uma barra de menus.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JFrame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JFrame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titulo)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Component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pt-BR" sz="20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add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(Component componente)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Adiciona um componente na frame.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pack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um tamanho mínimo para a frame.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setSize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largura,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altura)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tamanho da frame.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66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JFrame</a:t>
            </a:r>
            <a:endParaRPr/>
          </a:p>
        </p:txBody>
      </p:sp>
      <p:sp>
        <p:nvSpPr>
          <p:cNvPr id="651" name="Google Shape;651;p66"/>
          <p:cNvSpPr txBox="1"/>
          <p:nvPr>
            <p:ph idx="4294967295" type="body"/>
          </p:nvPr>
        </p:nvSpPr>
        <p:spPr>
          <a:xfrm>
            <a:off x="1182688" y="1295400"/>
            <a:ext cx="7350125" cy="5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setLocation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margemEsquerda, 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margemSuperior)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posição no monitor de vídeo do canto superior esquerdo da frame.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setBounds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margemEsquerda, 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margemSuperior,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largura,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altura)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tamanho e a posição da frame.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setVisible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visível)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se a frame está ou não visível.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setDefaultCloseOperation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operação)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qual operação será realizada ao fechar a frame.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setLayout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LayoutManager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gerenciador)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gerenciador de layout que será utilizado pela frame.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7"/>
          <p:cNvSpPr txBox="1"/>
          <p:nvPr/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9" name="Google Shape;659;p67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JFrame</a:t>
            </a:r>
            <a:endParaRPr/>
          </a:p>
        </p:txBody>
      </p:sp>
      <p:sp>
        <p:nvSpPr>
          <p:cNvPr id="660" name="Google Shape;660;p67"/>
          <p:cNvSpPr txBox="1"/>
          <p:nvPr>
            <p:ph idx="4294967295" type="body"/>
          </p:nvPr>
        </p:nvSpPr>
        <p:spPr>
          <a:xfrm>
            <a:off x="1182688" y="1295400"/>
            <a:ext cx="7421562" cy="5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setLocationRelativeTo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Component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componente)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Define a posição da frame relativamente a um componente. Se o componente for null, a frame será centralizada no vídeo.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setIconImage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pt-BR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0" lang="pt-BR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Image</a:t>
            </a:r>
            <a:r>
              <a:rPr b="0" i="0" lang="pt-BR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imagem) 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Define a imagem que será usada como ícone a frame.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setResizable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alteraTamanho)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Define se o tamanho da frame pode ser alterado ou não pelo usuário.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setMinimumSize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Dimension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tamanhoMínimo)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Define o tamanho mínimo que a frame pode ter.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setJMenuBar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JMenuBar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menu)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Define uma barra de menu para a frame.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setUndecorated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decorar)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Define se a barra de título e a borda da frame irão aparecer ou não.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32"/>
          <p:cNvSpPr txBox="1"/>
          <p:nvPr>
            <p:ph idx="4294967295" type="title"/>
          </p:nvPr>
        </p:nvSpPr>
        <p:spPr>
          <a:xfrm>
            <a:off x="1150938" y="393700"/>
            <a:ext cx="77930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JFC/Swing</a:t>
            </a:r>
            <a:endParaRPr/>
          </a:p>
        </p:txBody>
      </p:sp>
      <p:sp>
        <p:nvSpPr>
          <p:cNvPr id="242" name="Google Shape;242;p32"/>
          <p:cNvSpPr txBox="1"/>
          <p:nvPr>
            <p:ph idx="4294967295" type="body"/>
          </p:nvPr>
        </p:nvSpPr>
        <p:spPr>
          <a:xfrm>
            <a:off x="1116013" y="1484313"/>
            <a:ext cx="74168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Java Foundation Classes Swing é uma Biblioteca de componentes de interface gráfica. Possui um conjunto maior de componentes do que o AWT. Seus componentes não dependem da plataforma de execução. As aplicações java podem ter a aparência de aplicações nativas (look and feel), a aparência default é chamada de </a:t>
            </a:r>
            <a:r>
              <a:rPr b="0" i="0" lang="pt-BR" sz="2000" u="sng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Metal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68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JFrame</a:t>
            </a:r>
            <a:endParaRPr/>
          </a:p>
        </p:txBody>
      </p:sp>
      <p:sp>
        <p:nvSpPr>
          <p:cNvPr id="669" name="Google Shape;669;p68"/>
          <p:cNvSpPr txBox="1"/>
          <p:nvPr>
            <p:ph idx="4294967295" type="body"/>
          </p:nvPr>
        </p:nvSpPr>
        <p:spPr>
          <a:xfrm>
            <a:off x="1143000" y="1447800"/>
            <a:ext cx="7461250" cy="497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Método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setDefaultCloseOperation()</a:t>
            </a:r>
            <a:endParaRPr b="1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operação que deverá ser executada quando o usuário fechar a frame.</a:t>
            </a:r>
            <a:endParaRPr/>
          </a:p>
          <a:p>
            <a:pPr indent="-334963" lvl="0" marL="33496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O valor da operação pode ser um dos seguintes:</a:t>
            </a:r>
            <a:endParaRPr/>
          </a:p>
          <a:p>
            <a:pPr indent="-360000" lvl="2" marL="7200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DO_NOTHING_ON_CLOSE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Não faz nada; o programa deve controlar o fechamento através de um ouvinte de janela.</a:t>
            </a:r>
            <a:endParaRPr/>
          </a:p>
          <a:p>
            <a:pPr indent="-360000" lvl="2" marL="7200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HIDE_ON_CLOSE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: Automaticamente esconde a frame.</a:t>
            </a:r>
            <a:endParaRPr/>
          </a:p>
          <a:p>
            <a:pPr indent="-360000" lvl="2" marL="7200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DISPOSE_ON_CLOSE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: Automaticamente esconde e elimina a frame.</a:t>
            </a:r>
            <a:endParaRPr/>
          </a:p>
          <a:p>
            <a:pPr indent="-360000" lvl="2" marL="7200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EXIT_ON_CLOSE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: Encerra a aplicação usando o método System.exit(). </a:t>
            </a:r>
            <a:endParaRPr/>
          </a:p>
          <a:p>
            <a:pPr indent="-360000" lvl="2" marL="720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 valor default é </a:t>
            </a: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HIDE_ON_CLOSE</a:t>
            </a:r>
            <a:r>
              <a:rPr b="1" i="0" lang="pt-BR" sz="1800" u="none" cap="none" strike="noStrike">
                <a:solidFill>
                  <a:srgbClr val="FFFFCC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7" name="Google Shape;677;p69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JFrame</a:t>
            </a:r>
            <a:endParaRPr/>
          </a:p>
        </p:txBody>
      </p:sp>
      <p:sp>
        <p:nvSpPr>
          <p:cNvPr id="678" name="Google Shape;678;p69"/>
          <p:cNvSpPr txBox="1"/>
          <p:nvPr>
            <p:ph idx="4294967295" type="body"/>
          </p:nvPr>
        </p:nvSpPr>
        <p:spPr>
          <a:xfrm>
            <a:off x="1143000" y="1447800"/>
            <a:ext cx="7389813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ExemploJFrame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ExemploJFrame()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Toolkit tk = getToolkit();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Image img = tk.getImage("icones/duke.png");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setIconImage(img);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Dimension d = tk.getScreenSize();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int largura = d.width;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int altura = d.height;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//setUndecorated(true);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setMinimumSize(new Dimension(largura - 200, altura - 200));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setExtendedState(JFrame.MAXIMIZED_BOTH);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// setResizable(false);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setLocationRelativeTo(null);</a:t>
            </a:r>
            <a:endParaRPr/>
          </a:p>
        </p:txBody>
      </p:sp>
      <p:pic>
        <p:nvPicPr>
          <p:cNvPr id="679" name="Google Shape;67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0788" y="1341438"/>
            <a:ext cx="2568575" cy="171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7" name="Google Shape;687;p70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JFrame</a:t>
            </a:r>
            <a:endParaRPr/>
          </a:p>
        </p:txBody>
      </p:sp>
      <p:sp>
        <p:nvSpPr>
          <p:cNvPr id="688" name="Google Shape;688;p70"/>
          <p:cNvSpPr txBox="1"/>
          <p:nvPr>
            <p:ph idx="4294967295" type="body"/>
          </p:nvPr>
        </p:nvSpPr>
        <p:spPr>
          <a:xfrm>
            <a:off x="1143000" y="1447800"/>
            <a:ext cx="7389813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setTitle("Exemplo de Janela");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setDefaultCloseOperation(JFrame.EXIT_ON_CLOSE);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ExemploJFrame();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6" name="Google Shape;696;p71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Agrupando componentes em painéis</a:t>
            </a:r>
            <a:endParaRPr/>
          </a:p>
        </p:txBody>
      </p:sp>
      <p:sp>
        <p:nvSpPr>
          <p:cNvPr id="697" name="Google Shape;697;p71"/>
          <p:cNvSpPr txBox="1"/>
          <p:nvPr>
            <p:ph idx="4294967295" type="body"/>
          </p:nvPr>
        </p:nvSpPr>
        <p:spPr>
          <a:xfrm>
            <a:off x="1182688" y="1447800"/>
            <a:ext cx="7351712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Apenas um único componente pode ser adicionado diretamente em uma área do layout.  Para se adicionar vários componentes numa mesma área, é necessário agrupá-los em um painel. Aí então adiciona-se o painel na posição de layout desejada.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72"/>
          <p:cNvSpPr txBox="1"/>
          <p:nvPr>
            <p:ph idx="4294967295" type="title"/>
          </p:nvPr>
        </p:nvSpPr>
        <p:spPr>
          <a:xfrm>
            <a:off x="1150938" y="576263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Agrupando componentes em painéis</a:t>
            </a:r>
            <a:endParaRPr/>
          </a:p>
        </p:txBody>
      </p:sp>
      <p:sp>
        <p:nvSpPr>
          <p:cNvPr id="706" name="Google Shape;706;p72"/>
          <p:cNvSpPr txBox="1"/>
          <p:nvPr>
            <p:ph idx="4294967295" type="body"/>
          </p:nvPr>
        </p:nvSpPr>
        <p:spPr>
          <a:xfrm>
            <a:off x="1182688" y="1447800"/>
            <a:ext cx="7351712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TestaPainel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btn1, btn2, btn3;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JPanel p;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TestaPainel()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btn1 = new JButton("Botão 1");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btn2 = new JButton("Botão 2");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btn3 = new JButton("Botão 3");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		p = new JPanel();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.add(btn1);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	p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.add(btn2);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.add(btn3);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"South");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setTitle("Exemplo de Painel");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 true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 args[])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TestaPainel();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7" name="Google Shape;70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0" y="1557338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5" name="Google Shape;715;p73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JPanel</a:t>
            </a:r>
            <a:endParaRPr/>
          </a:p>
        </p:txBody>
      </p:sp>
      <p:sp>
        <p:nvSpPr>
          <p:cNvPr id="716" name="Google Shape;716;p73"/>
          <p:cNvSpPr txBox="1"/>
          <p:nvPr>
            <p:ph idx="4294967295" type="body"/>
          </p:nvPr>
        </p:nvSpPr>
        <p:spPr>
          <a:xfrm>
            <a:off x="1182688" y="1447800"/>
            <a:ext cx="7421562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Noto Sans Symbols"/>
              <a:buNone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Componente utilizado para agrupar componentes em uma determinada área da frame.</a:t>
            </a:r>
            <a:endParaRPr/>
          </a:p>
          <a:p>
            <a:pPr indent="-334963" lvl="0" marL="334963" marR="0" rtl="0" algn="l">
              <a:lnSpc>
                <a:spcPct val="1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JPanel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JPanel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LayoutManager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gerenciador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7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4" name="Google Shape;724;p74"/>
          <p:cNvSpPr txBox="1"/>
          <p:nvPr>
            <p:ph idx="4294967295" type="title"/>
          </p:nvPr>
        </p:nvSpPr>
        <p:spPr>
          <a:xfrm>
            <a:off x="1150938" y="617538"/>
            <a:ext cx="7793037" cy="604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Bordas</a:t>
            </a:r>
            <a:endParaRPr/>
          </a:p>
        </p:txBody>
      </p:sp>
      <p:sp>
        <p:nvSpPr>
          <p:cNvPr id="725" name="Google Shape;725;p74"/>
          <p:cNvSpPr txBox="1"/>
          <p:nvPr>
            <p:ph idx="4294967295" type="body"/>
          </p:nvPr>
        </p:nvSpPr>
        <p:spPr>
          <a:xfrm>
            <a:off x="1182688" y="1447800"/>
            <a:ext cx="7772400" cy="525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JPanel p = new JPanel( 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TitledBorder titulo = BorderFactory.</a:t>
            </a:r>
            <a:r>
              <a:rPr b="1" i="0" lang="pt-BR" sz="20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createTitledBorder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("Título");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p.setBorder(titulo);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Outros métodos da classe BorderFactory para criação de bordas: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createLineBorder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Borda de linha simples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createMatteBorder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Borda larga preenchida com uma cor ou ícone repetido.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createEmptyBorder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Borda vazia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createEtechedBorder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Borda de linha com efeito 3D.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createBevelBorder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 )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createLoweredBevelBorder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createRaisedBevelBorder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Bordas com efeito de superfície em relevo.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75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Bordas</a:t>
            </a:r>
            <a:endParaRPr/>
          </a:p>
        </p:txBody>
      </p:sp>
      <p:sp>
        <p:nvSpPr>
          <p:cNvPr id="734" name="Google Shape;734;p75"/>
          <p:cNvSpPr txBox="1"/>
          <p:nvPr>
            <p:ph idx="4294967295" type="body"/>
          </p:nvPr>
        </p:nvSpPr>
        <p:spPr>
          <a:xfrm>
            <a:off x="1143000" y="1447800"/>
            <a:ext cx="7389813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javax.swing.border.*;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TestaBorda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JLabel lblNome, lblCpf, lblRg;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JTextField txtNome, txtCpf, txtRg;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TestaBorda()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lblNome = new JLabel("Nome: 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lblCpf = new JLabel("CPF: 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lblRg = new JLabel("RG: 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txtNome = new JTextField();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txtCpf = new JTextField();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txtRg = new JTextField();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JPanel p = new JPanel(new GridLayout(3, 2));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</p:txBody>
      </p:sp>
      <p:pic>
        <p:nvPicPr>
          <p:cNvPr descr="Borda.png" id="735" name="Google Shape;73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438" y="1500188"/>
            <a:ext cx="27241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3" name="Google Shape;743;p76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Bordas</a:t>
            </a:r>
            <a:endParaRPr/>
          </a:p>
        </p:txBody>
      </p:sp>
      <p:sp>
        <p:nvSpPr>
          <p:cNvPr id="744" name="Google Shape;744;p76"/>
          <p:cNvSpPr txBox="1"/>
          <p:nvPr>
            <p:ph idx="4294967295" type="body"/>
          </p:nvPr>
        </p:nvSpPr>
        <p:spPr>
          <a:xfrm>
            <a:off x="1143000" y="1447800"/>
            <a:ext cx="7389813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TitledBorder titulo = 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BorderFactory.createTitledBorder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("Dados Pessoais");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setBorder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(titulo);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p.add(lblNome); p.add(txtNome);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p.add(lblCpf); p.add(txtCpf);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p.add(lblRg); p.add(txtRg);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add(p, BorderLayout.NORTH);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setLocationRelativeTo(null);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TestaBorda();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7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2" name="Google Shape;752;p77"/>
          <p:cNvSpPr txBox="1"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Componentes de Interface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" name="Google Shape;250;p33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Hierarquia de Componentes AWT</a:t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4803775" y="1636713"/>
            <a:ext cx="2286000" cy="457200"/>
          </a:xfrm>
          <a:prstGeom prst="flowChartProcess">
            <a:avLst/>
          </a:prstGeom>
          <a:solidFill>
            <a:srgbClr val="3193FF"/>
          </a:solidFill>
          <a:ln cap="flat" cmpd="sng" w="316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0" spcFirstLastPara="1" rIns="198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40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Component</a:t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4803775" y="2551113"/>
            <a:ext cx="2286000" cy="457200"/>
          </a:xfrm>
          <a:prstGeom prst="flowChartProcess">
            <a:avLst/>
          </a:prstGeom>
          <a:solidFill>
            <a:srgbClr val="3193FF"/>
          </a:solidFill>
          <a:ln cap="flat" cmpd="sng" w="316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40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Container</a:t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3435350" y="3690938"/>
            <a:ext cx="2286000" cy="457200"/>
          </a:xfrm>
          <a:prstGeom prst="flowChartProcess">
            <a:avLst/>
          </a:prstGeom>
          <a:solidFill>
            <a:srgbClr val="3193FF"/>
          </a:solidFill>
          <a:ln cap="flat" cmpd="sng" w="316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360000" spcFirstLastPara="1" rIns="30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40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Window</a:t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3635375" y="5013325"/>
            <a:ext cx="2286000" cy="457200"/>
          </a:xfrm>
          <a:prstGeom prst="flowChartProcess">
            <a:avLst/>
          </a:prstGeom>
          <a:solidFill>
            <a:srgbClr val="3193FF"/>
          </a:solidFill>
          <a:ln cap="flat" cmpd="sng" w="57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540000" spcFirstLastPara="1" rIns="30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40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Frame</a:t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523875" y="5013325"/>
            <a:ext cx="2286000" cy="457200"/>
          </a:xfrm>
          <a:prstGeom prst="flowChartProcess">
            <a:avLst/>
          </a:prstGeom>
          <a:solidFill>
            <a:srgbClr val="3193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396000" spcFirstLastPara="1" rIns="342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40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Dialog</a:t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523875" y="5927725"/>
            <a:ext cx="2286000" cy="457200"/>
          </a:xfrm>
          <a:prstGeom prst="flowChartProcess">
            <a:avLst/>
          </a:prstGeom>
          <a:solidFill>
            <a:srgbClr val="3193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360000" spcFirstLastPara="1" rIns="30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40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FileDialog</a:t>
            </a: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6327775" y="3690938"/>
            <a:ext cx="2286000" cy="457200"/>
          </a:xfrm>
          <a:prstGeom prst="flowChartProcess">
            <a:avLst/>
          </a:prstGeom>
          <a:solidFill>
            <a:srgbClr val="3193FF"/>
          </a:solidFill>
          <a:ln cap="flat" cmpd="sng" w="57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432000" spcFirstLastPara="1" rIns="432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40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Panel</a:t>
            </a:r>
            <a:endParaRPr/>
          </a:p>
        </p:txBody>
      </p:sp>
      <p:sp>
        <p:nvSpPr>
          <p:cNvPr id="258" name="Google Shape;258;p33"/>
          <p:cNvSpPr/>
          <p:nvPr/>
        </p:nvSpPr>
        <p:spPr>
          <a:xfrm>
            <a:off x="6327775" y="4605338"/>
            <a:ext cx="2286000" cy="457200"/>
          </a:xfrm>
          <a:prstGeom prst="flowChartProcess">
            <a:avLst/>
          </a:prstGeom>
          <a:solidFill>
            <a:srgbClr val="3193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540000" spcFirstLastPara="1" rIns="378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40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Applet</a:t>
            </a:r>
            <a:endParaRPr/>
          </a:p>
        </p:txBody>
      </p:sp>
      <p:grpSp>
        <p:nvGrpSpPr>
          <p:cNvPr id="259" name="Google Shape;259;p33"/>
          <p:cNvGrpSpPr/>
          <p:nvPr/>
        </p:nvGrpSpPr>
        <p:grpSpPr>
          <a:xfrm>
            <a:off x="5870575" y="2093913"/>
            <a:ext cx="301626" cy="452437"/>
            <a:chOff x="3694" y="1632"/>
            <a:chExt cx="190" cy="285"/>
          </a:xfrm>
        </p:grpSpPr>
        <p:sp>
          <p:nvSpPr>
            <p:cNvPr id="260" name="Google Shape;260;p33"/>
            <p:cNvSpPr/>
            <p:nvPr/>
          </p:nvSpPr>
          <p:spPr>
            <a:xfrm>
              <a:off x="3694" y="1632"/>
              <a:ext cx="190" cy="190"/>
            </a:xfrm>
            <a:prstGeom prst="triangle">
              <a:avLst>
                <a:gd fmla="val 50000" name="adj"/>
              </a:avLst>
            </a:prstGeom>
            <a:solidFill>
              <a:srgbClr val="3193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1" name="Google Shape;261;p33"/>
            <p:cNvCxnSpPr/>
            <p:nvPr/>
          </p:nvCxnSpPr>
          <p:spPr>
            <a:xfrm>
              <a:off x="3790" y="1822"/>
              <a:ext cx="1" cy="95"/>
            </a:xfrm>
            <a:prstGeom prst="straightConnector1">
              <a:avLst/>
            </a:prstGeom>
            <a:noFill/>
            <a:ln cap="flat" cmpd="sng" w="3815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62" name="Google Shape;262;p33"/>
          <p:cNvGrpSpPr/>
          <p:nvPr/>
        </p:nvGrpSpPr>
        <p:grpSpPr>
          <a:xfrm>
            <a:off x="5870575" y="3008313"/>
            <a:ext cx="301626" cy="450850"/>
            <a:chOff x="3694" y="2208"/>
            <a:chExt cx="190" cy="284"/>
          </a:xfrm>
        </p:grpSpPr>
        <p:sp>
          <p:nvSpPr>
            <p:cNvPr id="263" name="Google Shape;263;p33"/>
            <p:cNvSpPr/>
            <p:nvPr/>
          </p:nvSpPr>
          <p:spPr>
            <a:xfrm>
              <a:off x="3694" y="2208"/>
              <a:ext cx="190" cy="190"/>
            </a:xfrm>
            <a:prstGeom prst="triangle">
              <a:avLst>
                <a:gd fmla="val 50000" name="adj"/>
              </a:avLst>
            </a:prstGeom>
            <a:solidFill>
              <a:srgbClr val="3193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4" name="Google Shape;264;p33"/>
            <p:cNvCxnSpPr/>
            <p:nvPr/>
          </p:nvCxnSpPr>
          <p:spPr>
            <a:xfrm>
              <a:off x="3790" y="2397"/>
              <a:ext cx="1" cy="95"/>
            </a:xfrm>
            <a:prstGeom prst="straightConnector1">
              <a:avLst/>
            </a:prstGeom>
            <a:noFill/>
            <a:ln cap="flat" cmpd="sng" w="3815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65" name="Google Shape;265;p33"/>
          <p:cNvCxnSpPr/>
          <p:nvPr/>
        </p:nvCxnSpPr>
        <p:spPr>
          <a:xfrm>
            <a:off x="4576763" y="3462338"/>
            <a:ext cx="2971800" cy="1587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33"/>
          <p:cNvCxnSpPr/>
          <p:nvPr/>
        </p:nvCxnSpPr>
        <p:spPr>
          <a:xfrm>
            <a:off x="7546975" y="3462338"/>
            <a:ext cx="1588" cy="22860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" name="Google Shape;267;p33"/>
          <p:cNvCxnSpPr/>
          <p:nvPr/>
        </p:nvCxnSpPr>
        <p:spPr>
          <a:xfrm>
            <a:off x="4576763" y="3462338"/>
            <a:ext cx="1587" cy="22860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68" name="Google Shape;268;p33"/>
          <p:cNvGrpSpPr/>
          <p:nvPr/>
        </p:nvGrpSpPr>
        <p:grpSpPr>
          <a:xfrm>
            <a:off x="7394575" y="4148138"/>
            <a:ext cx="301626" cy="452437"/>
            <a:chOff x="4654" y="2926"/>
            <a:chExt cx="190" cy="285"/>
          </a:xfrm>
        </p:grpSpPr>
        <p:sp>
          <p:nvSpPr>
            <p:cNvPr id="269" name="Google Shape;269;p33"/>
            <p:cNvSpPr/>
            <p:nvPr/>
          </p:nvSpPr>
          <p:spPr>
            <a:xfrm>
              <a:off x="4654" y="2926"/>
              <a:ext cx="190" cy="190"/>
            </a:xfrm>
            <a:prstGeom prst="triangle">
              <a:avLst>
                <a:gd fmla="val 50000" name="adj"/>
              </a:avLst>
            </a:prstGeom>
            <a:solidFill>
              <a:srgbClr val="3193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0" name="Google Shape;270;p33"/>
            <p:cNvCxnSpPr/>
            <p:nvPr/>
          </p:nvCxnSpPr>
          <p:spPr>
            <a:xfrm>
              <a:off x="4748" y="3117"/>
              <a:ext cx="1" cy="94"/>
            </a:xfrm>
            <a:prstGeom prst="straightConnector1">
              <a:avLst/>
            </a:prstGeom>
            <a:noFill/>
            <a:ln cap="flat" cmpd="sng" w="3815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71" name="Google Shape;271;p33"/>
          <p:cNvGrpSpPr/>
          <p:nvPr/>
        </p:nvGrpSpPr>
        <p:grpSpPr>
          <a:xfrm>
            <a:off x="4425950" y="4148138"/>
            <a:ext cx="301626" cy="452437"/>
            <a:chOff x="2784" y="2926"/>
            <a:chExt cx="190" cy="285"/>
          </a:xfrm>
        </p:grpSpPr>
        <p:sp>
          <p:nvSpPr>
            <p:cNvPr id="272" name="Google Shape;272;p33"/>
            <p:cNvSpPr/>
            <p:nvPr/>
          </p:nvSpPr>
          <p:spPr>
            <a:xfrm>
              <a:off x="2784" y="2926"/>
              <a:ext cx="190" cy="190"/>
            </a:xfrm>
            <a:prstGeom prst="triangle">
              <a:avLst>
                <a:gd fmla="val 50000" name="adj"/>
              </a:avLst>
            </a:prstGeom>
            <a:solidFill>
              <a:srgbClr val="3193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3" name="Google Shape;273;p33"/>
            <p:cNvCxnSpPr/>
            <p:nvPr/>
          </p:nvCxnSpPr>
          <p:spPr>
            <a:xfrm>
              <a:off x="2878" y="3117"/>
              <a:ext cx="1" cy="94"/>
            </a:xfrm>
            <a:prstGeom prst="straightConnector1">
              <a:avLst/>
            </a:prstGeom>
            <a:noFill/>
            <a:ln cap="flat" cmpd="sng" w="3815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74" name="Google Shape;274;p33"/>
          <p:cNvCxnSpPr/>
          <p:nvPr/>
        </p:nvCxnSpPr>
        <p:spPr>
          <a:xfrm>
            <a:off x="1619250" y="4581525"/>
            <a:ext cx="3240088" cy="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33"/>
          <p:cNvCxnSpPr/>
          <p:nvPr/>
        </p:nvCxnSpPr>
        <p:spPr>
          <a:xfrm>
            <a:off x="1619250" y="4581525"/>
            <a:ext cx="0" cy="43180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76" name="Google Shape;276;p33"/>
          <p:cNvGrpSpPr/>
          <p:nvPr/>
        </p:nvGrpSpPr>
        <p:grpSpPr>
          <a:xfrm>
            <a:off x="1514475" y="5470525"/>
            <a:ext cx="301626" cy="450850"/>
            <a:chOff x="960" y="3502"/>
            <a:chExt cx="190" cy="284"/>
          </a:xfrm>
        </p:grpSpPr>
        <p:sp>
          <p:nvSpPr>
            <p:cNvPr id="277" name="Google Shape;277;p33"/>
            <p:cNvSpPr/>
            <p:nvPr/>
          </p:nvSpPr>
          <p:spPr>
            <a:xfrm>
              <a:off x="960" y="3502"/>
              <a:ext cx="190" cy="190"/>
            </a:xfrm>
            <a:prstGeom prst="triangle">
              <a:avLst>
                <a:gd fmla="val 50000" name="adj"/>
              </a:avLst>
            </a:prstGeom>
            <a:solidFill>
              <a:srgbClr val="3193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8" name="Google Shape;278;p33"/>
            <p:cNvCxnSpPr/>
            <p:nvPr/>
          </p:nvCxnSpPr>
          <p:spPr>
            <a:xfrm>
              <a:off x="1054" y="3692"/>
              <a:ext cx="1" cy="94"/>
            </a:xfrm>
            <a:prstGeom prst="straightConnector1">
              <a:avLst/>
            </a:prstGeom>
            <a:noFill/>
            <a:ln cap="flat" cmpd="sng" w="3815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79" name="Google Shape;279;p33"/>
          <p:cNvSpPr/>
          <p:nvPr/>
        </p:nvSpPr>
        <p:spPr>
          <a:xfrm>
            <a:off x="1454150" y="1484313"/>
            <a:ext cx="2438400" cy="762000"/>
          </a:xfrm>
          <a:prstGeom prst="flowChartProcess">
            <a:avLst/>
          </a:prstGeom>
          <a:solidFill>
            <a:srgbClr val="3193FF"/>
          </a:solidFill>
          <a:ln cap="flat" cmpd="sng" w="763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0" spcFirstLastPara="1" rIns="522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200"/>
              <a:buFont typeface="Noto Sans Symbols"/>
              <a:buNone/>
            </a:pPr>
            <a:r>
              <a:rPr b="1" i="0" lang="pt-BR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Object</a:t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 rot="-5400000">
            <a:off x="3890963" y="1711325"/>
            <a:ext cx="304800" cy="304800"/>
          </a:xfrm>
          <a:prstGeom prst="triangle">
            <a:avLst>
              <a:gd fmla="val 50000" name="adj"/>
            </a:avLst>
          </a:prstGeom>
          <a:solidFill>
            <a:srgbClr val="3193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4043350" y="1787525"/>
            <a:ext cx="152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2" name="Google Shape;282;p33"/>
          <p:cNvCxnSpPr/>
          <p:nvPr/>
        </p:nvCxnSpPr>
        <p:spPr>
          <a:xfrm>
            <a:off x="4194175" y="1863725"/>
            <a:ext cx="611188" cy="1588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>
            <a:off x="4859338" y="4581525"/>
            <a:ext cx="0" cy="43180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78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Alguns Componentes Swing</a:t>
            </a:r>
            <a:endParaRPr/>
          </a:p>
        </p:txBody>
      </p:sp>
      <p:sp>
        <p:nvSpPr>
          <p:cNvPr id="761" name="Google Shape;761;p78"/>
          <p:cNvSpPr txBox="1"/>
          <p:nvPr>
            <p:ph idx="4294967295" type="body"/>
          </p:nvPr>
        </p:nvSpPr>
        <p:spPr>
          <a:xfrm>
            <a:off x="1182688" y="1447800"/>
            <a:ext cx="38100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JLabel</a:t>
            </a:r>
            <a:endParaRPr/>
          </a:p>
          <a:p>
            <a:pPr indent="-334963" lvl="0" marL="33496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JTextField</a:t>
            </a:r>
            <a:endParaRPr/>
          </a:p>
          <a:p>
            <a:pPr indent="-334963" lvl="0" marL="33496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JTextArea</a:t>
            </a:r>
            <a:endParaRPr/>
          </a:p>
          <a:p>
            <a:pPr indent="-334963" lvl="0" marL="33496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JButton</a:t>
            </a:r>
            <a:endParaRPr/>
          </a:p>
          <a:p>
            <a:pPr indent="-334963" lvl="0" marL="33496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JCheckbox</a:t>
            </a:r>
            <a:endParaRPr/>
          </a:p>
        </p:txBody>
      </p:sp>
      <p:sp>
        <p:nvSpPr>
          <p:cNvPr id="762" name="Google Shape;762;p78"/>
          <p:cNvSpPr txBox="1"/>
          <p:nvPr>
            <p:ph idx="4294967295" type="body"/>
          </p:nvPr>
        </p:nvSpPr>
        <p:spPr>
          <a:xfrm>
            <a:off x="5145088" y="1447800"/>
            <a:ext cx="38100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ButtonGroup</a:t>
            </a:r>
            <a:endParaRPr/>
          </a:p>
          <a:p>
            <a:pPr indent="-334963" lvl="0" marL="33496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JRadioButton</a:t>
            </a:r>
            <a:endParaRPr/>
          </a:p>
          <a:p>
            <a:pPr indent="-334963" lvl="0" marL="33496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JList</a:t>
            </a:r>
            <a:endParaRPr/>
          </a:p>
          <a:p>
            <a:pPr indent="-334963" lvl="0" marL="33496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JComboBox</a:t>
            </a:r>
            <a:endParaRPr/>
          </a:p>
          <a:p>
            <a:pPr indent="-334963" lvl="0" marL="33496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JTable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0" name="Google Shape;770;p79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JComponent</a:t>
            </a:r>
            <a:endParaRPr/>
          </a:p>
        </p:txBody>
      </p:sp>
      <p:sp>
        <p:nvSpPr>
          <p:cNvPr id="771" name="Google Shape;771;p79"/>
          <p:cNvSpPr txBox="1"/>
          <p:nvPr>
            <p:ph idx="4294967295" type="body"/>
          </p:nvPr>
        </p:nvSpPr>
        <p:spPr>
          <a:xfrm>
            <a:off x="1182688" y="1447800"/>
            <a:ext cx="7421562" cy="536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setBackground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Color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corDeFundo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cor de fundo do componente.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setForeground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Color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corDeFrente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cor da "letra" do componente.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setFont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Fonte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tipo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fonte do componente.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setToolTipText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dica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texto de ajuda do componente.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0"/>
          <p:cNvSpPr txBox="1"/>
          <p:nvPr/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9" name="Google Shape;779;p80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JComponent</a:t>
            </a:r>
            <a:endParaRPr/>
          </a:p>
        </p:txBody>
      </p:sp>
      <p:sp>
        <p:nvSpPr>
          <p:cNvPr id="780" name="Google Shape;780;p80"/>
          <p:cNvSpPr txBox="1"/>
          <p:nvPr>
            <p:ph idx="4294967295" type="body"/>
          </p:nvPr>
        </p:nvSpPr>
        <p:spPr>
          <a:xfrm>
            <a:off x="1182688" y="1447800"/>
            <a:ext cx="7772400" cy="536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setOpaque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flag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se o componente é opaco ou transparente.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setBorder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Border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borda )</a:t>
            </a:r>
            <a:endParaRPr/>
          </a:p>
          <a:p>
            <a:pPr indent="-277813" lvl="1" marL="7350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borda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Graphics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getGraphics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contexto gráfico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paintComponent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Graphics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Pinta o componente. Normalmente é sobreposto.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setVisible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flag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se o componente está visível ou não.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8" name="Google Shape;788;p81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JLabel</a:t>
            </a:r>
            <a:endParaRPr/>
          </a:p>
        </p:txBody>
      </p:sp>
      <p:sp>
        <p:nvSpPr>
          <p:cNvPr id="789" name="Google Shape;789;p81"/>
          <p:cNvSpPr txBox="1"/>
          <p:nvPr>
            <p:ph idx="4294967295" type="body"/>
          </p:nvPr>
        </p:nvSpPr>
        <p:spPr>
          <a:xfrm>
            <a:off x="1182688" y="1447800"/>
            <a:ext cx="77724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Construtores</a:t>
            </a:r>
            <a:endParaRPr/>
          </a:p>
          <a:p>
            <a:pPr indent="-277813" lvl="1" marL="73501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JLabel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JLabel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Icon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ícone )</a:t>
            </a:r>
            <a:endParaRPr/>
          </a:p>
          <a:p>
            <a:pPr indent="-277813" lvl="1" marL="73501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JLabel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Icon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ícone,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alinhamento )</a:t>
            </a:r>
            <a:endParaRPr/>
          </a:p>
          <a:p>
            <a:pPr indent="-277813" lvl="1" marL="73501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JLabel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 )</a:t>
            </a:r>
            <a:endParaRPr/>
          </a:p>
          <a:p>
            <a:pPr indent="-277813" lvl="1" marL="73501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JLabel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Icon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ícone,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alinhamento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)</a:t>
            </a:r>
            <a:endParaRPr/>
          </a:p>
          <a:p>
            <a:pPr indent="-277813" lvl="1" marL="73501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JLabel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texto,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alinhamento 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7" name="Google Shape;797;p82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JLabel</a:t>
            </a:r>
            <a:endParaRPr/>
          </a:p>
        </p:txBody>
      </p:sp>
      <p:sp>
        <p:nvSpPr>
          <p:cNvPr id="798" name="Google Shape;798;p82"/>
          <p:cNvSpPr txBox="1"/>
          <p:nvPr>
            <p:ph idx="4294967295" type="body"/>
          </p:nvPr>
        </p:nvSpPr>
        <p:spPr>
          <a:xfrm>
            <a:off x="1182688" y="1447800"/>
            <a:ext cx="7772400" cy="515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getText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texto do label.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setHorizontalAlignment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alinhamento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alinhamento horizontal.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setHorizontalTextPosition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posição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posição do texto em relação à imagem.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setIcon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Icon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ícone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uma imagem para o label</a:t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setText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texto do label</a:t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setVerticalAlignment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alinhamento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alinhamento vertical.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setVerticalTextPosition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posição 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posição do texto em relação à imagem.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6" name="Google Shape;806;p83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JTextField</a:t>
            </a:r>
            <a:endParaRPr/>
          </a:p>
        </p:txBody>
      </p:sp>
      <p:sp>
        <p:nvSpPr>
          <p:cNvPr id="807" name="Google Shape;807;p83"/>
          <p:cNvSpPr txBox="1"/>
          <p:nvPr>
            <p:ph idx="4294967295" type="body"/>
          </p:nvPr>
        </p:nvSpPr>
        <p:spPr>
          <a:xfrm>
            <a:off x="1182688" y="1447800"/>
            <a:ext cx="77724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JTextField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JTextField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colunas )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JTextField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 )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JTextField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texto,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colunas 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5" name="Google Shape;815;p84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JTextField</a:t>
            </a:r>
            <a:endParaRPr/>
          </a:p>
        </p:txBody>
      </p:sp>
      <p:sp>
        <p:nvSpPr>
          <p:cNvPr id="816" name="Google Shape;816;p84"/>
          <p:cNvSpPr txBox="1"/>
          <p:nvPr>
            <p:ph idx="4294967295" type="body"/>
          </p:nvPr>
        </p:nvSpPr>
        <p:spPr>
          <a:xfrm>
            <a:off x="1182688" y="1447800"/>
            <a:ext cx="7772400" cy="5173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addActionListener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ActionListener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ouvinte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Adiciona um ouvinte de ação ao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getSelectedText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texto selecionado.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getSelectionEnd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a posição final da seleção.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getSelectionStart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a posição inicial da seleção.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getText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getText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posição,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tamanho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texto do componente. 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bollean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isEditable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Informa se o componente pode ser editado.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8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4" name="Google Shape;824;p85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JTextField</a:t>
            </a:r>
            <a:endParaRPr/>
          </a:p>
        </p:txBody>
      </p:sp>
      <p:sp>
        <p:nvSpPr>
          <p:cNvPr id="825" name="Google Shape;825;p85"/>
          <p:cNvSpPr txBox="1"/>
          <p:nvPr>
            <p:ph idx="4294967295" type="body"/>
          </p:nvPr>
        </p:nvSpPr>
        <p:spPr>
          <a:xfrm>
            <a:off x="1182688" y="1447800"/>
            <a:ext cx="77724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replaceSelection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Troca o texto selecionado.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select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início,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fim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Seleciona uma parte do texto.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selectAll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Seleciona todo o texto.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setColumns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colunas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quantidade de colunas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setEditable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b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 Define se o componente poderá ser editado.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setHorizontalAlignment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alinhamento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alinhamento horizontal do texto.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setText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texto do componente.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6"/>
          <p:cNvSpPr txBox="1"/>
          <p:nvPr/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3" name="Google Shape;833;p86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JTextArea</a:t>
            </a:r>
            <a:endParaRPr/>
          </a:p>
        </p:txBody>
      </p:sp>
      <p:sp>
        <p:nvSpPr>
          <p:cNvPr id="834" name="Google Shape;834;p86"/>
          <p:cNvSpPr txBox="1"/>
          <p:nvPr>
            <p:ph idx="4294967295" type="body"/>
          </p:nvPr>
        </p:nvSpPr>
        <p:spPr>
          <a:xfrm>
            <a:off x="1182688" y="1447800"/>
            <a:ext cx="77724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JTextArea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JTextArea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linhas,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colunas )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JTextArea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 )</a:t>
            </a:r>
            <a:endParaRPr/>
          </a:p>
          <a:p>
            <a:pPr indent="-277813" lvl="1" marL="735013" marR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JTextArea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texto,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colunas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linhas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7"/>
          <p:cNvSpPr txBox="1"/>
          <p:nvPr/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2" name="Google Shape;842;p87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JTextArea</a:t>
            </a:r>
            <a:endParaRPr/>
          </a:p>
        </p:txBody>
      </p:sp>
      <p:sp>
        <p:nvSpPr>
          <p:cNvPr id="843" name="Google Shape;843;p87"/>
          <p:cNvSpPr txBox="1"/>
          <p:nvPr>
            <p:ph idx="4294967295" type="body"/>
          </p:nvPr>
        </p:nvSpPr>
        <p:spPr>
          <a:xfrm>
            <a:off x="1182688" y="1447800"/>
            <a:ext cx="7772400" cy="5173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append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Adiciona um texto ao conteúdo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getColumns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número de colunas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getRows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número de linhas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getLineCount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quantidade de linhas de texto contidas no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setLineWrap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quebra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se há (true) ou não a quebra de linhas.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bollean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setWrapStyleWord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estilo)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se as quebras de linha ocorrem entre as palavras (true).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3203575" y="1828800"/>
            <a:ext cx="4492625" cy="2392363"/>
          </a:xfrm>
          <a:prstGeom prst="rect">
            <a:avLst/>
          </a:prstGeom>
          <a:noFill/>
          <a:ln cap="rnd" cmpd="sng" w="38150">
            <a:solidFill>
              <a:srgbClr val="FFFFFF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4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Hierarquia de Componentes Swing</a:t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4632325" y="1990725"/>
            <a:ext cx="1746250" cy="255588"/>
          </a:xfrm>
          <a:prstGeom prst="flowChartProcess">
            <a:avLst/>
          </a:prstGeom>
          <a:solidFill>
            <a:srgbClr val="3193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0" spcFirstLastPara="1" rIns="198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Component</a:t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4632325" y="2501900"/>
            <a:ext cx="1746250" cy="255588"/>
          </a:xfrm>
          <a:prstGeom prst="flowChartProcess">
            <a:avLst/>
          </a:prstGeom>
          <a:solidFill>
            <a:srgbClr val="3193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Container</a:t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3584575" y="3141663"/>
            <a:ext cx="1746250" cy="255587"/>
          </a:xfrm>
          <a:prstGeom prst="flowChartProcess">
            <a:avLst/>
          </a:prstGeom>
          <a:solidFill>
            <a:srgbClr val="3193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360000" spcFirstLastPara="1" rIns="30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Window</a:t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3584575" y="3652838"/>
            <a:ext cx="1746250" cy="309562"/>
          </a:xfrm>
          <a:prstGeom prst="flowChartProcess">
            <a:avLst/>
          </a:prstGeom>
          <a:solidFill>
            <a:srgbClr val="3193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540000" spcFirstLastPara="1" rIns="30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Frame</a:t>
            </a:r>
            <a:endParaRPr/>
          </a:p>
        </p:txBody>
      </p:sp>
      <p:sp>
        <p:nvSpPr>
          <p:cNvPr id="297" name="Google Shape;297;p34"/>
          <p:cNvSpPr/>
          <p:nvPr/>
        </p:nvSpPr>
        <p:spPr>
          <a:xfrm>
            <a:off x="1258888" y="3644900"/>
            <a:ext cx="1746250" cy="461963"/>
          </a:xfrm>
          <a:prstGeom prst="flowChartProcess">
            <a:avLst/>
          </a:prstGeom>
          <a:solidFill>
            <a:srgbClr val="3193FF"/>
          </a:solidFill>
          <a:ln cap="flat" cmpd="sng" w="57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396000" spcFirstLastPara="1" rIns="342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JWindow</a:t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5797550" y="3141663"/>
            <a:ext cx="1746250" cy="255587"/>
          </a:xfrm>
          <a:prstGeom prst="flowChartProcess">
            <a:avLst/>
          </a:prstGeom>
          <a:solidFill>
            <a:srgbClr val="3193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432000" spcFirstLastPara="1" rIns="432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Panel</a:t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5797550" y="3652838"/>
            <a:ext cx="1746250" cy="309562"/>
          </a:xfrm>
          <a:prstGeom prst="flowChartProcess">
            <a:avLst/>
          </a:prstGeom>
          <a:solidFill>
            <a:srgbClr val="3193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540000" spcFirstLastPara="1" rIns="378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Applet</a:t>
            </a:r>
            <a:endParaRPr/>
          </a:p>
        </p:txBody>
      </p:sp>
      <p:grpSp>
        <p:nvGrpSpPr>
          <p:cNvPr id="300" name="Google Shape;300;p34"/>
          <p:cNvGrpSpPr/>
          <p:nvPr/>
        </p:nvGrpSpPr>
        <p:grpSpPr>
          <a:xfrm>
            <a:off x="5448300" y="2246313"/>
            <a:ext cx="228601" cy="252413"/>
            <a:chOff x="3432" y="1415"/>
            <a:chExt cx="144" cy="159"/>
          </a:xfrm>
        </p:grpSpPr>
        <p:sp>
          <p:nvSpPr>
            <p:cNvPr id="301" name="Google Shape;301;p34"/>
            <p:cNvSpPr/>
            <p:nvPr/>
          </p:nvSpPr>
          <p:spPr>
            <a:xfrm>
              <a:off x="3432" y="1415"/>
              <a:ext cx="144" cy="105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2" name="Google Shape;302;p34"/>
            <p:cNvCxnSpPr/>
            <p:nvPr/>
          </p:nvCxnSpPr>
          <p:spPr>
            <a:xfrm>
              <a:off x="3504" y="1520"/>
              <a:ext cx="1" cy="54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03" name="Google Shape;303;p34"/>
          <p:cNvGrpSpPr/>
          <p:nvPr/>
        </p:nvGrpSpPr>
        <p:grpSpPr>
          <a:xfrm>
            <a:off x="5448300" y="2757488"/>
            <a:ext cx="228601" cy="252412"/>
            <a:chOff x="3432" y="1737"/>
            <a:chExt cx="144" cy="159"/>
          </a:xfrm>
        </p:grpSpPr>
        <p:sp>
          <p:nvSpPr>
            <p:cNvPr id="304" name="Google Shape;304;p34"/>
            <p:cNvSpPr/>
            <p:nvPr/>
          </p:nvSpPr>
          <p:spPr>
            <a:xfrm>
              <a:off x="3432" y="1737"/>
              <a:ext cx="144" cy="105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5" name="Google Shape;305;p34"/>
            <p:cNvCxnSpPr/>
            <p:nvPr/>
          </p:nvCxnSpPr>
          <p:spPr>
            <a:xfrm>
              <a:off x="3504" y="1842"/>
              <a:ext cx="1" cy="54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306" name="Google Shape;306;p34"/>
          <p:cNvCxnSpPr/>
          <p:nvPr/>
        </p:nvCxnSpPr>
        <p:spPr>
          <a:xfrm>
            <a:off x="4457700" y="3013075"/>
            <a:ext cx="2270125" cy="1588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7" name="Google Shape;307;p34"/>
          <p:cNvCxnSpPr/>
          <p:nvPr/>
        </p:nvCxnSpPr>
        <p:spPr>
          <a:xfrm>
            <a:off x="6727825" y="3013075"/>
            <a:ext cx="1588" cy="128588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8" name="Google Shape;308;p34"/>
          <p:cNvCxnSpPr/>
          <p:nvPr/>
        </p:nvCxnSpPr>
        <p:spPr>
          <a:xfrm>
            <a:off x="4457700" y="3013075"/>
            <a:ext cx="1588" cy="128588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09" name="Google Shape;309;p34"/>
          <p:cNvGrpSpPr/>
          <p:nvPr/>
        </p:nvGrpSpPr>
        <p:grpSpPr>
          <a:xfrm>
            <a:off x="6611938" y="3397250"/>
            <a:ext cx="230188" cy="252413"/>
            <a:chOff x="4165" y="2140"/>
            <a:chExt cx="145" cy="159"/>
          </a:xfrm>
        </p:grpSpPr>
        <p:sp>
          <p:nvSpPr>
            <p:cNvPr id="310" name="Google Shape;310;p34"/>
            <p:cNvSpPr/>
            <p:nvPr/>
          </p:nvSpPr>
          <p:spPr>
            <a:xfrm>
              <a:off x="4165" y="2140"/>
              <a:ext cx="145" cy="105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1" name="Google Shape;311;p34"/>
            <p:cNvCxnSpPr/>
            <p:nvPr/>
          </p:nvCxnSpPr>
          <p:spPr>
            <a:xfrm>
              <a:off x="4237" y="2245"/>
              <a:ext cx="1" cy="54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12" name="Google Shape;312;p34"/>
          <p:cNvGrpSpPr/>
          <p:nvPr/>
        </p:nvGrpSpPr>
        <p:grpSpPr>
          <a:xfrm>
            <a:off x="4341813" y="3397250"/>
            <a:ext cx="228599" cy="252413"/>
            <a:chOff x="2735" y="2140"/>
            <a:chExt cx="144" cy="159"/>
          </a:xfrm>
        </p:grpSpPr>
        <p:sp>
          <p:nvSpPr>
            <p:cNvPr id="313" name="Google Shape;313;p34"/>
            <p:cNvSpPr/>
            <p:nvPr/>
          </p:nvSpPr>
          <p:spPr>
            <a:xfrm>
              <a:off x="2735" y="2140"/>
              <a:ext cx="144" cy="105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4" name="Google Shape;314;p34"/>
            <p:cNvCxnSpPr/>
            <p:nvPr/>
          </p:nvCxnSpPr>
          <p:spPr>
            <a:xfrm>
              <a:off x="2807" y="2245"/>
              <a:ext cx="1" cy="54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315" name="Google Shape;315;p34"/>
          <p:cNvCxnSpPr/>
          <p:nvPr/>
        </p:nvCxnSpPr>
        <p:spPr>
          <a:xfrm>
            <a:off x="2339975" y="3213100"/>
            <a:ext cx="1016000" cy="1588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6" name="Google Shape;316;p34"/>
          <p:cNvCxnSpPr/>
          <p:nvPr/>
        </p:nvCxnSpPr>
        <p:spPr>
          <a:xfrm>
            <a:off x="2339975" y="3213100"/>
            <a:ext cx="0" cy="43180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7" name="Google Shape;317;p34"/>
          <p:cNvSpPr/>
          <p:nvPr/>
        </p:nvSpPr>
        <p:spPr>
          <a:xfrm>
            <a:off x="755650" y="1916113"/>
            <a:ext cx="1828800" cy="425450"/>
          </a:xfrm>
          <a:prstGeom prst="flowChartProcess">
            <a:avLst/>
          </a:prstGeom>
          <a:solidFill>
            <a:srgbClr val="3193FF"/>
          </a:solidFill>
          <a:ln cap="flat" cmpd="sng" w="381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0" spcFirstLastPara="1" rIns="522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     Object</a:t>
            </a:r>
            <a:endParaRPr/>
          </a:p>
        </p:txBody>
      </p:sp>
      <p:cxnSp>
        <p:nvCxnSpPr>
          <p:cNvPr id="318" name="Google Shape;318;p34"/>
          <p:cNvCxnSpPr/>
          <p:nvPr/>
        </p:nvCxnSpPr>
        <p:spPr>
          <a:xfrm>
            <a:off x="2843213" y="2133600"/>
            <a:ext cx="1804987" cy="1588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9" name="Google Shape;319;p34"/>
          <p:cNvSpPr/>
          <p:nvPr/>
        </p:nvSpPr>
        <p:spPr>
          <a:xfrm>
            <a:off x="3613150" y="4343400"/>
            <a:ext cx="1746250" cy="457200"/>
          </a:xfrm>
          <a:prstGeom prst="flowChartProcess">
            <a:avLst/>
          </a:prstGeom>
          <a:solidFill>
            <a:srgbClr val="3193FF"/>
          </a:solidFill>
          <a:ln cap="flat" cmpd="sng" w="57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540000" spcFirstLastPara="1" rIns="30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JFrame</a:t>
            </a:r>
            <a:endParaRPr/>
          </a:p>
        </p:txBody>
      </p:sp>
      <p:sp>
        <p:nvSpPr>
          <p:cNvPr id="320" name="Google Shape;320;p34"/>
          <p:cNvSpPr/>
          <p:nvPr/>
        </p:nvSpPr>
        <p:spPr>
          <a:xfrm>
            <a:off x="4379913" y="3962400"/>
            <a:ext cx="231775" cy="169863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p34"/>
          <p:cNvCxnSpPr/>
          <p:nvPr/>
        </p:nvCxnSpPr>
        <p:spPr>
          <a:xfrm>
            <a:off x="4495800" y="4114800"/>
            <a:ext cx="1588" cy="22860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2" name="Google Shape;322;p34"/>
          <p:cNvSpPr/>
          <p:nvPr/>
        </p:nvSpPr>
        <p:spPr>
          <a:xfrm>
            <a:off x="5826125" y="4343400"/>
            <a:ext cx="1746250" cy="457200"/>
          </a:xfrm>
          <a:prstGeom prst="flowChartProcess">
            <a:avLst/>
          </a:prstGeom>
          <a:solidFill>
            <a:srgbClr val="3193FF"/>
          </a:solidFill>
          <a:ln cap="flat" cmpd="sng" w="57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540000" spcFirstLastPara="1" rIns="378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JApplet</a:t>
            </a:r>
            <a:endParaRPr/>
          </a:p>
        </p:txBody>
      </p:sp>
      <p:sp>
        <p:nvSpPr>
          <p:cNvPr id="323" name="Google Shape;323;p34"/>
          <p:cNvSpPr/>
          <p:nvPr/>
        </p:nvSpPr>
        <p:spPr>
          <a:xfrm>
            <a:off x="6589713" y="3962400"/>
            <a:ext cx="231775" cy="169863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4" name="Google Shape;324;p34"/>
          <p:cNvCxnSpPr/>
          <p:nvPr/>
        </p:nvCxnSpPr>
        <p:spPr>
          <a:xfrm>
            <a:off x="6705600" y="4343400"/>
            <a:ext cx="1588" cy="1588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5" name="Google Shape;325;p34"/>
          <p:cNvSpPr/>
          <p:nvPr/>
        </p:nvSpPr>
        <p:spPr>
          <a:xfrm>
            <a:off x="4724400" y="4953000"/>
            <a:ext cx="1746250" cy="457200"/>
          </a:xfrm>
          <a:prstGeom prst="flowChartProcess">
            <a:avLst/>
          </a:prstGeom>
          <a:solidFill>
            <a:srgbClr val="3193FF"/>
          </a:solidFill>
          <a:ln cap="flat" cmpd="sng" w="57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540000" spcFirstLastPara="1" rIns="378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JComponent</a:t>
            </a:r>
            <a:endParaRPr/>
          </a:p>
        </p:txBody>
      </p:sp>
      <p:cxnSp>
        <p:nvCxnSpPr>
          <p:cNvPr id="326" name="Google Shape;326;p34"/>
          <p:cNvCxnSpPr/>
          <p:nvPr/>
        </p:nvCxnSpPr>
        <p:spPr>
          <a:xfrm>
            <a:off x="5562600" y="3048000"/>
            <a:ext cx="1588" cy="190500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7" name="Google Shape;327;p34"/>
          <p:cNvSpPr/>
          <p:nvPr/>
        </p:nvSpPr>
        <p:spPr>
          <a:xfrm>
            <a:off x="2667000" y="5867400"/>
            <a:ext cx="1746250" cy="457200"/>
          </a:xfrm>
          <a:prstGeom prst="flowChartProcess">
            <a:avLst/>
          </a:prstGeom>
          <a:solidFill>
            <a:srgbClr val="3193FF"/>
          </a:solidFill>
          <a:ln cap="flat" cmpd="sng" w="57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432000" spcFirstLastPara="1" rIns="48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JPanel</a:t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>
            <a:off x="4730750" y="5867400"/>
            <a:ext cx="1746250" cy="457200"/>
          </a:xfrm>
          <a:prstGeom prst="flowChartProcess">
            <a:avLst/>
          </a:prstGeom>
          <a:solidFill>
            <a:srgbClr val="3193FF"/>
          </a:solidFill>
          <a:ln cap="flat" cmpd="sng" w="57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540000" spcFirstLastPara="1" rIns="378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JButton</a:t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6781800" y="5867400"/>
            <a:ext cx="1746250" cy="457200"/>
          </a:xfrm>
          <a:prstGeom prst="flowChartProcess">
            <a:avLst/>
          </a:prstGeom>
          <a:solidFill>
            <a:srgbClr val="3193FF"/>
          </a:solidFill>
          <a:ln cap="flat" cmpd="sng" w="57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540000" spcFirstLastPara="1" rIns="378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JLabel</a:t>
            </a:r>
            <a:endParaRPr/>
          </a:p>
        </p:txBody>
      </p:sp>
      <p:cxnSp>
        <p:nvCxnSpPr>
          <p:cNvPr id="330" name="Google Shape;330;p34"/>
          <p:cNvCxnSpPr/>
          <p:nvPr/>
        </p:nvCxnSpPr>
        <p:spPr>
          <a:xfrm>
            <a:off x="6705600" y="4343400"/>
            <a:ext cx="1588" cy="1588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1" name="Google Shape;331;p34"/>
          <p:cNvCxnSpPr/>
          <p:nvPr/>
        </p:nvCxnSpPr>
        <p:spPr>
          <a:xfrm>
            <a:off x="6705600" y="4114800"/>
            <a:ext cx="1588" cy="22860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2" name="Google Shape;332;p34"/>
          <p:cNvCxnSpPr/>
          <p:nvPr/>
        </p:nvCxnSpPr>
        <p:spPr>
          <a:xfrm>
            <a:off x="3429000" y="5715000"/>
            <a:ext cx="4191000" cy="1588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3" name="Google Shape;333;p34"/>
          <p:cNvCxnSpPr/>
          <p:nvPr/>
        </p:nvCxnSpPr>
        <p:spPr>
          <a:xfrm>
            <a:off x="7620000" y="5715000"/>
            <a:ext cx="1588" cy="15240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4" name="Google Shape;334;p34"/>
          <p:cNvSpPr/>
          <p:nvPr/>
        </p:nvSpPr>
        <p:spPr>
          <a:xfrm>
            <a:off x="5435600" y="5445125"/>
            <a:ext cx="233363" cy="169863"/>
          </a:xfrm>
          <a:prstGeom prst="triangle">
            <a:avLst>
              <a:gd fmla="val 50338" name="adj"/>
            </a:avLst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5" name="Google Shape;335;p34"/>
          <p:cNvCxnSpPr/>
          <p:nvPr/>
        </p:nvCxnSpPr>
        <p:spPr>
          <a:xfrm>
            <a:off x="5562600" y="5629275"/>
            <a:ext cx="1588" cy="238125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34"/>
          <p:cNvCxnSpPr/>
          <p:nvPr/>
        </p:nvCxnSpPr>
        <p:spPr>
          <a:xfrm>
            <a:off x="3429000" y="5715000"/>
            <a:ext cx="1588" cy="15240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34"/>
          <p:cNvCxnSpPr/>
          <p:nvPr/>
        </p:nvCxnSpPr>
        <p:spPr>
          <a:xfrm>
            <a:off x="4572000" y="5715000"/>
            <a:ext cx="1588" cy="83820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dot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34"/>
          <p:cNvCxnSpPr/>
          <p:nvPr/>
        </p:nvCxnSpPr>
        <p:spPr>
          <a:xfrm>
            <a:off x="6629400" y="5715000"/>
            <a:ext cx="1588" cy="83820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dot"/>
            <a:miter lim="800000"/>
            <a:headEnd len="med" w="med" type="none"/>
            <a:tailEnd len="med" w="med" type="none"/>
          </a:ln>
        </p:spPr>
      </p:cxnSp>
      <p:sp>
        <p:nvSpPr>
          <p:cNvPr id="339" name="Google Shape;339;p34"/>
          <p:cNvSpPr txBox="1"/>
          <p:nvPr/>
        </p:nvSpPr>
        <p:spPr>
          <a:xfrm>
            <a:off x="6707188" y="2133600"/>
            <a:ext cx="773112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AWT</a:t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838200" y="4724400"/>
            <a:ext cx="1746250" cy="685800"/>
          </a:xfrm>
          <a:prstGeom prst="flowChartProcess">
            <a:avLst/>
          </a:prstGeom>
          <a:noFill/>
          <a:ln cap="flat" cmpd="sng" w="572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432000" spcFirstLastPara="1" rIns="48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Componentes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Swing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 rot="5400000">
            <a:off x="3379788" y="3109913"/>
            <a:ext cx="169862" cy="233362"/>
          </a:xfrm>
          <a:prstGeom prst="triangle">
            <a:avLst>
              <a:gd fmla="val 55139" name="adj"/>
            </a:avLst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 txBox="1"/>
          <p:nvPr/>
        </p:nvSpPr>
        <p:spPr>
          <a:xfrm>
            <a:off x="3348025" y="3188480"/>
            <a:ext cx="116681" cy="84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4"/>
          <p:cNvSpPr/>
          <p:nvPr/>
        </p:nvSpPr>
        <p:spPr>
          <a:xfrm rot="-5400000">
            <a:off x="2659062" y="2028826"/>
            <a:ext cx="169863" cy="233362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 txBox="1"/>
          <p:nvPr/>
        </p:nvSpPr>
        <p:spPr>
          <a:xfrm>
            <a:off x="2743981" y="2103040"/>
            <a:ext cx="116681" cy="84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1" name="Google Shape;851;p88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JButton</a:t>
            </a:r>
            <a:endParaRPr/>
          </a:p>
        </p:txBody>
      </p:sp>
      <p:sp>
        <p:nvSpPr>
          <p:cNvPr id="852" name="Google Shape;852;p88"/>
          <p:cNvSpPr txBox="1"/>
          <p:nvPr>
            <p:ph idx="4294967295" type="body"/>
          </p:nvPr>
        </p:nvSpPr>
        <p:spPr>
          <a:xfrm>
            <a:off x="1182688" y="1447800"/>
            <a:ext cx="7772400" cy="420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Construtores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JButton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JButton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Icon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ícone )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JButton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texto)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JButton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texto, </a:t>
            </a:r>
            <a:r>
              <a:rPr b="1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Icon</a:t>
            </a: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ícone)</a:t>
            </a:r>
            <a:endParaRPr/>
          </a:p>
          <a:p>
            <a:pPr indent="-277813" lvl="1" marL="735013" marR="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0" name="Google Shape;860;p89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JButton</a:t>
            </a:r>
            <a:endParaRPr/>
          </a:p>
        </p:txBody>
      </p:sp>
      <p:sp>
        <p:nvSpPr>
          <p:cNvPr id="861" name="Google Shape;861;p89"/>
          <p:cNvSpPr txBox="1"/>
          <p:nvPr>
            <p:ph idx="4294967295" type="body"/>
          </p:nvPr>
        </p:nvSpPr>
        <p:spPr>
          <a:xfrm>
            <a:off x="1182688" y="1371600"/>
            <a:ext cx="7772400" cy="487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 b="1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addActionListener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ActionListener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ouvinte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Adiciona um ouvinte de ação ao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getText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texto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doClick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Executa programaticamente um click no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setEnable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estado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se o componente está ativado.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setHorizontalAlignment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alinhamento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alinhamento horizontal do texto.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setHorizontalPosition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posição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posição do texto em relação à imagem.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9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9" name="Google Shape;869;p90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JButton</a:t>
            </a:r>
            <a:endParaRPr/>
          </a:p>
        </p:txBody>
      </p:sp>
      <p:sp>
        <p:nvSpPr>
          <p:cNvPr id="870" name="Google Shape;870;p90"/>
          <p:cNvSpPr txBox="1"/>
          <p:nvPr>
            <p:ph idx="4294967295" type="body"/>
          </p:nvPr>
        </p:nvSpPr>
        <p:spPr>
          <a:xfrm>
            <a:off x="1182688" y="1371600"/>
            <a:ext cx="7421562" cy="487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setIcon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Icon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ícone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uma imagem para 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setMnemonic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char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atalho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uma tecla de atalho para 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setPressedIcon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Icon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ícone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imagem que será exibida quando o componente for pressionado.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setRolloverEnabled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estado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se o efeito rollover está ativado ou não.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setRolloverIcon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Icon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ícone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imagem que será exibida quando o mouse passar por cima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9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8" name="Google Shape;878;p91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JButton</a:t>
            </a:r>
            <a:endParaRPr/>
          </a:p>
        </p:txBody>
      </p:sp>
      <p:sp>
        <p:nvSpPr>
          <p:cNvPr id="879" name="Google Shape;879;p91"/>
          <p:cNvSpPr txBox="1"/>
          <p:nvPr>
            <p:ph idx="4294967295" type="body"/>
          </p:nvPr>
        </p:nvSpPr>
        <p:spPr>
          <a:xfrm>
            <a:off x="1182688" y="1447800"/>
            <a:ext cx="7350125" cy="506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setText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texto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texto do componente.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setVerticalAlignment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alinhamento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o alinhamento vertical do texto.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setVerticalPosition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posição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a posição do texto em relação à imagem.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7" name="Google Shape;887;p92"/>
          <p:cNvSpPr txBox="1"/>
          <p:nvPr>
            <p:ph idx="4294967295" type="title"/>
          </p:nvPr>
        </p:nvSpPr>
        <p:spPr>
          <a:xfrm>
            <a:off x="1150938" y="515938"/>
            <a:ext cx="7793037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de Componente Swing</a:t>
            </a:r>
            <a:endParaRPr/>
          </a:p>
        </p:txBody>
      </p:sp>
      <p:sp>
        <p:nvSpPr>
          <p:cNvPr id="888" name="Google Shape;888;p92"/>
          <p:cNvSpPr txBox="1"/>
          <p:nvPr/>
        </p:nvSpPr>
        <p:spPr>
          <a:xfrm>
            <a:off x="1214438" y="1447800"/>
            <a:ext cx="7643812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20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ExemploJButton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ExemploJButton( 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setTitle ("Exemplo de Botão" 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 (300, 200);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 ("Botão de Teste" 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btn.setIcon ( new ImageIcon ("icones/duke.png") 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btn.setRolloverIcon(new ImageIcon ("icones/duke2.png"));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btn.setPressedIcon(new ImageIcon ("icones/duke3.png"));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btn.setToolTipText ("Dica do componente" 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btn.setMnemonic ( 'B' 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 ( btn, "North" 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 true 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6" name="Google Shape;896;p93"/>
          <p:cNvSpPr txBox="1"/>
          <p:nvPr>
            <p:ph idx="4294967295" type="title"/>
          </p:nvPr>
        </p:nvSpPr>
        <p:spPr>
          <a:xfrm>
            <a:off x="1150938" y="515938"/>
            <a:ext cx="7793037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de Componente Swing</a:t>
            </a:r>
            <a:endParaRPr/>
          </a:p>
        </p:txBody>
      </p:sp>
      <p:sp>
        <p:nvSpPr>
          <p:cNvPr id="897" name="Google Shape;897;p93"/>
          <p:cNvSpPr txBox="1"/>
          <p:nvPr/>
        </p:nvSpPr>
        <p:spPr>
          <a:xfrm>
            <a:off x="1371600" y="1447800"/>
            <a:ext cx="7239000" cy="183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ExemploJButton();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98" name="Google Shape;898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3" y="3213100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825" y="3213100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7" name="Google Shape;907;p94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Exercício proposto</a:t>
            </a:r>
            <a:endParaRPr/>
          </a:p>
        </p:txBody>
      </p:sp>
      <p:sp>
        <p:nvSpPr>
          <p:cNvPr id="908" name="Google Shape;908;p94"/>
          <p:cNvSpPr txBox="1"/>
          <p:nvPr>
            <p:ph idx="4294967295" type="body"/>
          </p:nvPr>
        </p:nvSpPr>
        <p:spPr>
          <a:xfrm>
            <a:off x="1182688" y="1447800"/>
            <a:ext cx="77724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</a:pPr>
            <a:r>
              <a:rPr b="0" i="0" lang="pt-BR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Crie a seguinte interface:</a:t>
            </a:r>
            <a:endParaRPr/>
          </a:p>
        </p:txBody>
      </p:sp>
      <p:grpSp>
        <p:nvGrpSpPr>
          <p:cNvPr id="909" name="Google Shape;909;p94"/>
          <p:cNvGrpSpPr/>
          <p:nvPr/>
        </p:nvGrpSpPr>
        <p:grpSpPr>
          <a:xfrm>
            <a:off x="1676400" y="2286000"/>
            <a:ext cx="5330826" cy="3502026"/>
            <a:chOff x="1056" y="1440"/>
            <a:chExt cx="3358" cy="2206"/>
          </a:xfrm>
        </p:grpSpPr>
        <p:sp>
          <p:nvSpPr>
            <p:cNvPr id="910" name="Google Shape;910;p94"/>
            <p:cNvSpPr/>
            <p:nvPr/>
          </p:nvSpPr>
          <p:spPr>
            <a:xfrm>
              <a:off x="1056" y="1440"/>
              <a:ext cx="3358" cy="336"/>
            </a:xfrm>
            <a:prstGeom prst="flowChartProcess">
              <a:avLst/>
            </a:prstGeom>
            <a:solidFill>
              <a:srgbClr val="99CCFF"/>
            </a:solidFill>
            <a:ln cap="flat" cmpd="sng" w="381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1" name="Google Shape;911;p94"/>
            <p:cNvSpPr/>
            <p:nvPr/>
          </p:nvSpPr>
          <p:spPr>
            <a:xfrm>
              <a:off x="1056" y="3166"/>
              <a:ext cx="3358" cy="480"/>
            </a:xfrm>
            <a:prstGeom prst="flowChartProcess">
              <a:avLst/>
            </a:prstGeom>
            <a:solidFill>
              <a:srgbClr val="99CCFF"/>
            </a:solidFill>
            <a:ln cap="flat" cmpd="sng" w="381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2" name="Google Shape;912;p94"/>
            <p:cNvSpPr/>
            <p:nvPr/>
          </p:nvSpPr>
          <p:spPr>
            <a:xfrm>
              <a:off x="1056" y="1776"/>
              <a:ext cx="3358" cy="1391"/>
            </a:xfrm>
            <a:prstGeom prst="flowChartProcess">
              <a:avLst/>
            </a:prstGeom>
            <a:solidFill>
              <a:srgbClr val="3193FF"/>
            </a:solidFill>
            <a:ln cap="flat" cmpd="sng" w="3815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13" name="Google Shape;913;p94"/>
            <p:cNvGrpSpPr/>
            <p:nvPr/>
          </p:nvGrpSpPr>
          <p:grpSpPr>
            <a:xfrm>
              <a:off x="1200" y="3262"/>
              <a:ext cx="910" cy="276"/>
              <a:chOff x="1200" y="3262"/>
              <a:chExt cx="910" cy="276"/>
            </a:xfrm>
          </p:grpSpPr>
          <p:sp>
            <p:nvSpPr>
              <p:cNvPr id="914" name="Google Shape;914;p94"/>
              <p:cNvSpPr/>
              <p:nvPr/>
            </p:nvSpPr>
            <p:spPr>
              <a:xfrm>
                <a:off x="1200" y="3262"/>
                <a:ext cx="910" cy="251"/>
              </a:xfrm>
              <a:prstGeom prst="cube">
                <a:avLst>
                  <a:gd fmla="val 7532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7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5" name="Google Shape;915;p94"/>
              <p:cNvSpPr txBox="1"/>
              <p:nvPr/>
            </p:nvSpPr>
            <p:spPr>
              <a:xfrm>
                <a:off x="1313" y="3358"/>
                <a:ext cx="654" cy="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36000" spcFirstLastPara="1" rIns="0" wrap="square" tIns="46800">
                <a:noAutofit/>
              </a:bodyPr>
              <a:lstStyle/>
              <a:p>
                <a:pPr indent="0" lvl="0" marL="0" marR="0" rtl="0" algn="ctr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3399"/>
                  </a:buClr>
                  <a:buSzPts val="1800"/>
                  <a:buFont typeface="Noto Sans Symbols"/>
                  <a:buNone/>
                </a:pPr>
                <a:r>
                  <a:rPr b="1" i="0" lang="pt-BR" sz="1800" u="none" cap="none" strike="noStrike">
                    <a:solidFill>
                      <a:srgbClr val="000094"/>
                    </a:solidFill>
                    <a:latin typeface="Tahoma"/>
                    <a:ea typeface="Tahoma"/>
                    <a:cs typeface="Tahoma"/>
                    <a:sym typeface="Tahoma"/>
                  </a:rPr>
                  <a:t>Anterior</a:t>
                </a:r>
                <a:endParaRPr/>
              </a:p>
            </p:txBody>
          </p:sp>
        </p:grpSp>
        <p:grpSp>
          <p:nvGrpSpPr>
            <p:cNvPr id="916" name="Google Shape;916;p94"/>
            <p:cNvGrpSpPr/>
            <p:nvPr/>
          </p:nvGrpSpPr>
          <p:grpSpPr>
            <a:xfrm>
              <a:off x="2255" y="3262"/>
              <a:ext cx="958" cy="276"/>
              <a:chOff x="2255" y="3262"/>
              <a:chExt cx="958" cy="276"/>
            </a:xfrm>
          </p:grpSpPr>
          <p:sp>
            <p:nvSpPr>
              <p:cNvPr id="917" name="Google Shape;917;p94"/>
              <p:cNvSpPr/>
              <p:nvPr/>
            </p:nvSpPr>
            <p:spPr>
              <a:xfrm>
                <a:off x="2255" y="3262"/>
                <a:ext cx="958" cy="251"/>
              </a:xfrm>
              <a:prstGeom prst="cube">
                <a:avLst>
                  <a:gd fmla="val 7532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7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8" name="Google Shape;918;p94"/>
              <p:cNvSpPr txBox="1"/>
              <p:nvPr/>
            </p:nvSpPr>
            <p:spPr>
              <a:xfrm>
                <a:off x="2374" y="3358"/>
                <a:ext cx="690" cy="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36000" spcFirstLastPara="1" rIns="0" wrap="square" tIns="46800">
                <a:noAutofit/>
              </a:bodyPr>
              <a:lstStyle/>
              <a:p>
                <a:pPr indent="0" lvl="0" marL="0" marR="0" rtl="0" algn="ctr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3399"/>
                  </a:buClr>
                  <a:buSzPts val="1800"/>
                  <a:buFont typeface="Noto Sans Symbols"/>
                  <a:buNone/>
                </a:pPr>
                <a:r>
                  <a:rPr b="1" i="0" lang="pt-BR" sz="1800" u="none" cap="none" strike="noStrike">
                    <a:solidFill>
                      <a:srgbClr val="000094"/>
                    </a:solidFill>
                    <a:latin typeface="Tahoma"/>
                    <a:ea typeface="Tahoma"/>
                    <a:cs typeface="Tahoma"/>
                    <a:sym typeface="Tahoma"/>
                  </a:rPr>
                  <a:t>Próximo</a:t>
                </a:r>
                <a:endParaRPr/>
              </a:p>
            </p:txBody>
          </p:sp>
        </p:grpSp>
        <p:grpSp>
          <p:nvGrpSpPr>
            <p:cNvPr id="919" name="Google Shape;919;p94"/>
            <p:cNvGrpSpPr/>
            <p:nvPr/>
          </p:nvGrpSpPr>
          <p:grpSpPr>
            <a:xfrm>
              <a:off x="3358" y="3262"/>
              <a:ext cx="958" cy="276"/>
              <a:chOff x="3358" y="3262"/>
              <a:chExt cx="958" cy="276"/>
            </a:xfrm>
          </p:grpSpPr>
          <p:sp>
            <p:nvSpPr>
              <p:cNvPr id="920" name="Google Shape;920;p94"/>
              <p:cNvSpPr/>
              <p:nvPr/>
            </p:nvSpPr>
            <p:spPr>
              <a:xfrm>
                <a:off x="3358" y="3262"/>
                <a:ext cx="958" cy="251"/>
              </a:xfrm>
              <a:prstGeom prst="cube">
                <a:avLst>
                  <a:gd fmla="val 7532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78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Times New Roman"/>
                  <a:buNone/>
                </a:pPr>
                <a:r>
                  <a:t/>
                </a:r>
                <a:endParaRPr b="0" i="0" sz="2400" u="sng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1" name="Google Shape;921;p94"/>
              <p:cNvSpPr txBox="1"/>
              <p:nvPr/>
            </p:nvSpPr>
            <p:spPr>
              <a:xfrm>
                <a:off x="3478" y="3358"/>
                <a:ext cx="689" cy="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36000" spcFirstLastPara="1" rIns="0" wrap="square" tIns="46800">
                <a:noAutofit/>
              </a:bodyPr>
              <a:lstStyle/>
              <a:p>
                <a:pPr indent="0" lvl="0" marL="0" marR="0" rtl="0" algn="ctr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3399"/>
                  </a:buClr>
                  <a:buSzPts val="1800"/>
                  <a:buFont typeface="Noto Sans Symbols"/>
                  <a:buNone/>
                </a:pPr>
                <a:r>
                  <a:rPr b="1" i="0" lang="pt-BR" sz="1800" u="none" cap="none" strike="noStrike">
                    <a:solidFill>
                      <a:srgbClr val="000094"/>
                    </a:solidFill>
                    <a:latin typeface="Tahoma"/>
                    <a:ea typeface="Tahoma"/>
                    <a:cs typeface="Tahoma"/>
                    <a:sym typeface="Tahoma"/>
                  </a:rPr>
                  <a:t>Sair</a:t>
                </a:r>
                <a:endParaRPr/>
              </a:p>
            </p:txBody>
          </p:sp>
        </p:grpSp>
        <p:sp>
          <p:nvSpPr>
            <p:cNvPr id="922" name="Google Shape;922;p94"/>
            <p:cNvSpPr txBox="1"/>
            <p:nvPr/>
          </p:nvSpPr>
          <p:spPr>
            <a:xfrm>
              <a:off x="1920" y="1488"/>
              <a:ext cx="1534" cy="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36000" spcFirstLastPara="1" rIns="0" wrap="square" tIns="46800">
              <a:noAutofit/>
            </a:bodyPr>
            <a:lstStyle/>
            <a:p>
              <a:pPr indent="0" lvl="0" marL="0" marR="0" rtl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99"/>
                </a:buClr>
                <a:buSzPts val="2400"/>
                <a:buFont typeface="Noto Sans Symbols"/>
                <a:buNone/>
              </a:pPr>
              <a:r>
                <a:rPr b="1" i="0" lang="pt-BR" sz="2400" u="none" cap="none" strike="noStrike">
                  <a:solidFill>
                    <a:srgbClr val="000094"/>
                  </a:solidFill>
                  <a:latin typeface="Tahoma"/>
                  <a:ea typeface="Tahoma"/>
                  <a:cs typeface="Tahoma"/>
                  <a:sym typeface="Tahoma"/>
                </a:rPr>
                <a:t>Agenda Pessoal</a:t>
              </a:r>
              <a:endParaRPr/>
            </a:p>
          </p:txBody>
        </p:sp>
        <p:sp>
          <p:nvSpPr>
            <p:cNvPr id="923" name="Google Shape;923;p94"/>
            <p:cNvSpPr txBox="1"/>
            <p:nvPr/>
          </p:nvSpPr>
          <p:spPr>
            <a:xfrm>
              <a:off x="1198" y="1967"/>
              <a:ext cx="55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36000" spcFirstLastPara="1" rIns="0" wrap="square" tIns="46800">
              <a:noAutofit/>
            </a:bodyPr>
            <a:lstStyle/>
            <a:p>
              <a:pPr indent="0" lvl="0" marL="0" marR="0" rtl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99"/>
                </a:buClr>
                <a:buSzPts val="2000"/>
                <a:buFont typeface="Noto Sans Symbols"/>
                <a:buNone/>
              </a:pPr>
              <a:r>
                <a:rPr b="1" i="0" lang="pt-BR" sz="20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Nome:</a:t>
              </a:r>
              <a:endParaRPr/>
            </a:p>
          </p:txBody>
        </p:sp>
        <p:sp>
          <p:nvSpPr>
            <p:cNvPr id="924" name="Google Shape;924;p94"/>
            <p:cNvSpPr txBox="1"/>
            <p:nvPr/>
          </p:nvSpPr>
          <p:spPr>
            <a:xfrm>
              <a:off x="1199" y="2350"/>
              <a:ext cx="827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36000" spcFirstLastPara="1" rIns="0" wrap="square" tIns="46800">
              <a:noAutofit/>
            </a:bodyPr>
            <a:lstStyle/>
            <a:p>
              <a:pPr indent="0" lvl="0" marL="0" marR="0" rtl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99"/>
                </a:buClr>
                <a:buSzPts val="2000"/>
                <a:buFont typeface="Noto Sans Symbols"/>
                <a:buNone/>
              </a:pPr>
              <a:r>
                <a:rPr b="1" i="0" lang="pt-BR" sz="20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Endereço:</a:t>
              </a:r>
              <a:endParaRPr/>
            </a:p>
          </p:txBody>
        </p:sp>
        <p:sp>
          <p:nvSpPr>
            <p:cNvPr id="925" name="Google Shape;925;p94"/>
            <p:cNvSpPr txBox="1"/>
            <p:nvPr/>
          </p:nvSpPr>
          <p:spPr>
            <a:xfrm>
              <a:off x="1199" y="2734"/>
              <a:ext cx="776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36000" spcFirstLastPara="1" rIns="0" wrap="square" tIns="46800">
              <a:noAutofit/>
            </a:bodyPr>
            <a:lstStyle/>
            <a:p>
              <a:pPr indent="0" lvl="0" marL="0" marR="0" rtl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99"/>
                </a:buClr>
                <a:buSzPts val="2000"/>
                <a:buFont typeface="Noto Sans Symbols"/>
                <a:buNone/>
              </a:pPr>
              <a:r>
                <a:rPr b="1" i="0" lang="pt-BR" sz="20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Telefone:</a:t>
              </a:r>
              <a:endParaRPr/>
            </a:p>
          </p:txBody>
        </p:sp>
        <p:sp>
          <p:nvSpPr>
            <p:cNvPr id="926" name="Google Shape;926;p94"/>
            <p:cNvSpPr/>
            <p:nvPr/>
          </p:nvSpPr>
          <p:spPr>
            <a:xfrm>
              <a:off x="2833" y="1967"/>
              <a:ext cx="1437" cy="192"/>
            </a:xfrm>
            <a:prstGeom prst="rect">
              <a:avLst/>
            </a:prstGeom>
            <a:solidFill>
              <a:srgbClr val="FFFFFF"/>
            </a:solidFill>
            <a:ln cap="flat" cmpd="sng" w="12600">
              <a:solidFill>
                <a:srgbClr val="0000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7" name="Google Shape;927;p94"/>
            <p:cNvSpPr/>
            <p:nvPr/>
          </p:nvSpPr>
          <p:spPr>
            <a:xfrm>
              <a:off x="2833" y="2350"/>
              <a:ext cx="1437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8" name="Google Shape;928;p94"/>
            <p:cNvSpPr/>
            <p:nvPr/>
          </p:nvSpPr>
          <p:spPr>
            <a:xfrm>
              <a:off x="2833" y="2734"/>
              <a:ext cx="1437" cy="19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9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6" name="Google Shape;936;p95"/>
          <p:cNvSpPr txBox="1"/>
          <p:nvPr>
            <p:ph idx="4294967295" type="title"/>
          </p:nvPr>
        </p:nvSpPr>
        <p:spPr>
          <a:xfrm>
            <a:off x="1150938" y="515938"/>
            <a:ext cx="7793037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Exercício Programa de Cálculos</a:t>
            </a:r>
            <a:endParaRPr/>
          </a:p>
        </p:txBody>
      </p:sp>
      <p:pic>
        <p:nvPicPr>
          <p:cNvPr id="937" name="Google Shape;93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1916832"/>
            <a:ext cx="5721764" cy="357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6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5" name="Google Shape;945;p96"/>
          <p:cNvSpPr txBox="1"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Ação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9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3" name="Google Shape;953;p97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Manipulação de Eventos</a:t>
            </a:r>
            <a:endParaRPr/>
          </a:p>
        </p:txBody>
      </p:sp>
      <p:sp>
        <p:nvSpPr>
          <p:cNvPr id="954" name="Google Shape;954;p97"/>
          <p:cNvSpPr txBox="1"/>
          <p:nvPr>
            <p:ph idx="4294967295" type="body"/>
          </p:nvPr>
        </p:nvSpPr>
        <p:spPr>
          <a:xfrm>
            <a:off x="1182688" y="1447800"/>
            <a:ext cx="7389812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Em GUI, um evento é normalmente uma ação do usuário sobre algum componente da interface. Os eventos são capturados por classes que implementam interfaces ouvintes (Listeners). Para cada tipo de evento a ser tratado, utiliza-se um tipo apropriado de ouvinte.</a:t>
            </a:r>
            <a:endParaRPr/>
          </a:p>
          <a:p>
            <a:pPr indent="-334963" lvl="0" marL="33496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Eventos e seus ouvintes: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 Ação, ActionListener;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 Janela, WindowListener;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 Mouse, MouseListener;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 Teclado, KeyListener;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 Foco, FocusListener;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2" name="Google Shape;352;p35"/>
          <p:cNvSpPr txBox="1"/>
          <p:nvPr>
            <p:ph idx="4294967295" type="title"/>
          </p:nvPr>
        </p:nvSpPr>
        <p:spPr>
          <a:xfrm>
            <a:off x="1150938" y="150813"/>
            <a:ext cx="77930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Alguns componentes Swing</a:t>
            </a:r>
            <a:endParaRPr/>
          </a:p>
        </p:txBody>
      </p:sp>
      <p:sp>
        <p:nvSpPr>
          <p:cNvPr id="353" name="Google Shape;353;p35"/>
          <p:cNvSpPr txBox="1"/>
          <p:nvPr>
            <p:ph idx="4294967295" type="body"/>
          </p:nvPr>
        </p:nvSpPr>
        <p:spPr>
          <a:xfrm>
            <a:off x="1182688" y="1447800"/>
            <a:ext cx="7421562" cy="47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8775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Char char="■"/>
            </a:pPr>
            <a:r>
              <a:rPr b="1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JFrame</a:t>
            </a:r>
            <a:endParaRPr b="1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8775" lvl="0" marL="358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É a tela (formulário) de uma aplicação de interface gráfica. É uma janela que possui uma barra de título, botões de controle e pode apresentar uma barra de menus.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Char char="■"/>
            </a:pPr>
            <a:r>
              <a:rPr b="1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JPanel</a:t>
            </a:r>
            <a:endParaRPr b="1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8775" lvl="0" marL="358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Utilizado para agrupar componentes em uma área da frame.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Char char="■"/>
            </a:pPr>
            <a:r>
              <a:rPr b="1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JLabel</a:t>
            </a:r>
            <a:endParaRPr b="1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8775" lvl="0" marL="358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Utilizado para exibir um rótulo (texto/imagem).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Char char="■"/>
            </a:pPr>
            <a:r>
              <a:rPr b="1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JTextField / JTextArea</a:t>
            </a:r>
            <a:endParaRPr b="1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8775" lvl="0" marL="358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Utilizados para entrada de dados textual pelo usuário.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Char char="■"/>
            </a:pPr>
            <a:r>
              <a:rPr b="1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JButton</a:t>
            </a:r>
            <a:endParaRPr b="1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8775" lvl="0" marL="358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Utilizado para executar uma ação.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A Visual Guide to Swing Components: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http://web.mit.edu/6.005/www/sp14/psets/ps4/java-6-tutorial/components.html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9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2" name="Google Shape;962;p98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Ação</a:t>
            </a:r>
            <a:endParaRPr/>
          </a:p>
        </p:txBody>
      </p:sp>
      <p:sp>
        <p:nvSpPr>
          <p:cNvPr id="963" name="Google Shape;963;p98"/>
          <p:cNvSpPr txBox="1"/>
          <p:nvPr>
            <p:ph idx="4294967295" type="body"/>
          </p:nvPr>
        </p:nvSpPr>
        <p:spPr>
          <a:xfrm>
            <a:off x="1182688" y="1447800"/>
            <a:ext cx="77724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Interface ActionListener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Método: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actionPerformed()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Não possui classe adaptadora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Métodos de ActionEvent: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Object getSource() </a:t>
            </a:r>
            <a:r>
              <a:rPr b="0" i="1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(herdado de EventObject)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String getActionCommand()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getModifiers()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Char char="■"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ALT_MASK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Char char="■"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CTRL_MASK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Char char="■"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SHIFT_MASK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1" name="Google Shape;971;p99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Ação</a:t>
            </a:r>
            <a:endParaRPr/>
          </a:p>
        </p:txBody>
      </p:sp>
      <p:sp>
        <p:nvSpPr>
          <p:cNvPr id="972" name="Google Shape;972;p99"/>
          <p:cNvSpPr txBox="1"/>
          <p:nvPr/>
        </p:nvSpPr>
        <p:spPr>
          <a:xfrm>
            <a:off x="1371600" y="1447800"/>
            <a:ext cx="7543800" cy="501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EventoAcao1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EventoAcao1 ( 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 ("Botão de Comando"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</a:t>
            </a: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addActionListener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 new </a:t>
            </a: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ActionListener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 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public void </a:t>
            </a: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actionPerformed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ActionEvent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evt 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btn.setBackground ( Color.red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 ( btn, "North"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 true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 (String args[ ])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EventoAcao1(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973" name="Google Shape;973;p99"/>
          <p:cNvSpPr txBox="1"/>
          <p:nvPr/>
        </p:nvSpPr>
        <p:spPr>
          <a:xfrm>
            <a:off x="5572125" y="1357313"/>
            <a:ext cx="2892425" cy="642937"/>
          </a:xfrm>
          <a:prstGeom prst="rect">
            <a:avLst/>
          </a:prstGeom>
          <a:solidFill>
            <a:srgbClr val="3193FF"/>
          </a:solidFill>
          <a:ln cap="flat" cmpd="sng" w="381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0" spcFirstLastPara="1" rIns="12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80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Ouvinte como classe interna anônima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1" name="Google Shape;981;p100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Ação</a:t>
            </a:r>
            <a:endParaRPr/>
          </a:p>
        </p:txBody>
      </p:sp>
      <p:sp>
        <p:nvSpPr>
          <p:cNvPr id="982" name="Google Shape;982;p100"/>
          <p:cNvSpPr txBox="1"/>
          <p:nvPr/>
        </p:nvSpPr>
        <p:spPr>
          <a:xfrm>
            <a:off x="1143000" y="1371600"/>
            <a:ext cx="7620000" cy="526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EventoAcao2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</a:t>
            </a: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implements ActionListener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EventoAcao2 ( 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 ("Botão de Comando"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</a:t>
            </a: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addActionListener</a:t>
            </a:r>
            <a:r>
              <a:rPr b="1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this</a:t>
            </a:r>
            <a:r>
              <a:rPr b="1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) 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 btn, "North"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 ( true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void </a:t>
            </a: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actionPerformed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ActionEvent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evt 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btn.setBackground(Color.red);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 (String args[ ])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EventoAcao2(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983" name="Google Shape;983;p100"/>
          <p:cNvSpPr txBox="1"/>
          <p:nvPr/>
        </p:nvSpPr>
        <p:spPr>
          <a:xfrm>
            <a:off x="5214938" y="1371600"/>
            <a:ext cx="3282950" cy="649288"/>
          </a:xfrm>
          <a:prstGeom prst="rect">
            <a:avLst/>
          </a:prstGeom>
          <a:solidFill>
            <a:srgbClr val="3193FF"/>
          </a:solidFill>
          <a:ln cap="flat" cmpd="sng" w="381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0" spcFirstLastPara="1" rIns="12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80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Ouvinte como sendo a própria classe da interface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0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1" name="Google Shape;991;p101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Ação</a:t>
            </a:r>
            <a:endParaRPr/>
          </a:p>
        </p:txBody>
      </p:sp>
      <p:sp>
        <p:nvSpPr>
          <p:cNvPr id="992" name="Google Shape;992;p101"/>
          <p:cNvSpPr txBox="1"/>
          <p:nvPr/>
        </p:nvSpPr>
        <p:spPr>
          <a:xfrm>
            <a:off x="1143000" y="1371600"/>
            <a:ext cx="7620000" cy="526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EventoAcao3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EventoAcao3 ( 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 ("Botão de Comando"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btn.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addActionListener ( new Ouvinte() ) 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 btn, "North"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 ( true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 (String args[ ])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EventoAcao3( 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3" name="Google Shape;993;p101"/>
          <p:cNvSpPr txBox="1"/>
          <p:nvPr/>
        </p:nvSpPr>
        <p:spPr>
          <a:xfrm>
            <a:off x="5214938" y="1371600"/>
            <a:ext cx="3282950" cy="649288"/>
          </a:xfrm>
          <a:prstGeom prst="rect">
            <a:avLst/>
          </a:prstGeom>
          <a:solidFill>
            <a:srgbClr val="3193FF"/>
          </a:solidFill>
          <a:ln cap="flat" cmpd="sng" w="381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0" spcFirstLastPara="1" rIns="12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80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Ouvinte como sendo uma classe interna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0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1" name="Google Shape;1001;p102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Ação</a:t>
            </a:r>
            <a:endParaRPr/>
          </a:p>
        </p:txBody>
      </p:sp>
      <p:sp>
        <p:nvSpPr>
          <p:cNvPr id="1002" name="Google Shape;1002;p102"/>
          <p:cNvSpPr txBox="1"/>
          <p:nvPr/>
        </p:nvSpPr>
        <p:spPr>
          <a:xfrm>
            <a:off x="928688" y="1371600"/>
            <a:ext cx="7834312" cy="526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 Ouvinte </a:t>
            </a:r>
            <a:r>
              <a:rPr b="0" i="0" lang="pt-BR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implements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 ActionListener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actionPerformed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ActionEvent evt 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Object b =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evt.getSource()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if (b == btn)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btn.setBackground(Color.red);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System.out.println("Ação: " +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evt.getActionCommand()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System.out.println("Modificadores: " +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evt.getModifiers()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if ((evt.getModifiers() &amp; ActionEvent.ALT_MASK) == 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	ActionEvent.ALT_MASK)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System.out.println("Tecla Alt pressionada");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		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0" name="Google Shape;1010;p103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Exercício</a:t>
            </a:r>
            <a:endParaRPr/>
          </a:p>
        </p:txBody>
      </p:sp>
      <p:sp>
        <p:nvSpPr>
          <p:cNvPr id="1011" name="Google Shape;1011;p103"/>
          <p:cNvSpPr txBox="1"/>
          <p:nvPr>
            <p:ph idx="4294967295" type="body"/>
          </p:nvPr>
        </p:nvSpPr>
        <p:spPr>
          <a:xfrm>
            <a:off x="1182688" y="1447800"/>
            <a:ext cx="77724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</a:pPr>
            <a:r>
              <a:rPr b="0" i="0" lang="pt-BR" sz="3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Implementar a funcionalidade do Programa de Cálculos.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04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9" name="Google Shape;1019;p104"/>
          <p:cNvSpPr txBox="1"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Tratamento de Exceções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0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7" name="Google Shape;1027;p105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Tratamento de Exceções</a:t>
            </a:r>
            <a:endParaRPr/>
          </a:p>
        </p:txBody>
      </p:sp>
      <p:sp>
        <p:nvSpPr>
          <p:cNvPr id="1028" name="Google Shape;1028;p105"/>
          <p:cNvSpPr txBox="1"/>
          <p:nvPr>
            <p:ph idx="4294967295" type="body"/>
          </p:nvPr>
        </p:nvSpPr>
        <p:spPr>
          <a:xfrm>
            <a:off x="1143000" y="1447800"/>
            <a:ext cx="7429500" cy="475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Uma exceção representa uma situação que normalmente não ocorre e representa algo de estranho ou inesperado no sistema. (Caelum – FJ11)</a:t>
            </a:r>
            <a:endParaRPr/>
          </a:p>
          <a:p>
            <a:pPr indent="45720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Exceção é um erro em tempo de execução (Run time) que não pode ser tratado durante a programação. Não há como saber o que o usuário irá digitar em uma caixa de texto, ou se um servidor de banco de dados estará disponível durante a execução de uma aplicação.</a:t>
            </a:r>
            <a:endParaRPr/>
          </a:p>
          <a:p>
            <a:pPr indent="45720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Quando uma exceção ocorre, além da liberação dos recursos utilizados, deve-se exibir uma mensagem adequada ao usuário. A forma de exibição dessa mensagem depende do tipo de aplicação: prompt de comando, GUI desktop, Web etc.</a:t>
            </a:r>
            <a:endParaRPr/>
          </a:p>
          <a:p>
            <a:pPr indent="45720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 captura de uma exceção é feita através de um bloco </a:t>
            </a:r>
            <a:r>
              <a:rPr b="1" i="0" lang="pt-BR" sz="20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try/catch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0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6" name="Google Shape;1036;p106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Tratamento de Exceções</a:t>
            </a:r>
            <a:endParaRPr/>
          </a:p>
        </p:txBody>
      </p:sp>
      <p:sp>
        <p:nvSpPr>
          <p:cNvPr id="1037" name="Google Shape;1037;p106"/>
          <p:cNvSpPr txBox="1"/>
          <p:nvPr>
            <p:ph idx="4294967295" type="body"/>
          </p:nvPr>
        </p:nvSpPr>
        <p:spPr>
          <a:xfrm>
            <a:off x="1143000" y="1447800"/>
            <a:ext cx="7812088" cy="509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ExemploExceção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JLabel lblNumero;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JTextField txtNumero;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JTextArea txtResultado;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ExemploExceção()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lblNumero = new JLabel("Número: 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txtNumero = new JTextField(5);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txtResultado = new JTextArea(15, 30);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JButton("Ok");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</p:txBody>
      </p:sp>
      <p:pic>
        <p:nvPicPr>
          <p:cNvPr descr="ExemploExceção.png" id="1038" name="Google Shape;1038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438" y="1428750"/>
            <a:ext cx="2847975" cy="2643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0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6" name="Google Shape;1046;p107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Tratamento de Exceções</a:t>
            </a:r>
            <a:endParaRPr/>
          </a:p>
        </p:txBody>
      </p:sp>
      <p:sp>
        <p:nvSpPr>
          <p:cNvPr id="1047" name="Google Shape;1047;p107"/>
          <p:cNvSpPr txBox="1"/>
          <p:nvPr>
            <p:ph idx="4294967295" type="body"/>
          </p:nvPr>
        </p:nvSpPr>
        <p:spPr>
          <a:xfrm>
            <a:off x="1143000" y="1447800"/>
            <a:ext cx="7812088" cy="509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JPanel p = new JPanel();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p.add(lblNumero);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p.add(txtNumero);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p.add(btn);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add(p, BorderLayout.NORTH);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JScrollPane sp = new JScrollPane(txtResultado);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add(sp, BorderLayout.CENTER);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pack();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setLocationRelativeTo(null);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Ouvinte ov = new Ouvinte();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btn.addActionListener(ov);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ExemploExceção();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1" name="Google Shape;361;p36"/>
          <p:cNvSpPr txBox="1"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Construção de uma </a:t>
            </a:r>
            <a:b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Interface Gráfica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5" name="Google Shape;1055;p108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Tratamento de Exceções</a:t>
            </a:r>
            <a:endParaRPr/>
          </a:p>
        </p:txBody>
      </p:sp>
      <p:sp>
        <p:nvSpPr>
          <p:cNvPr id="1056" name="Google Shape;1056;p108"/>
          <p:cNvSpPr txBox="1"/>
          <p:nvPr>
            <p:ph idx="4294967295" type="body"/>
          </p:nvPr>
        </p:nvSpPr>
        <p:spPr>
          <a:xfrm>
            <a:off x="1143000" y="1447800"/>
            <a:ext cx="7812088" cy="509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Ouvinte implements ActionListener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actionPerformed(ActionEvent evt)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try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   int n = Integer.parseInt(txtNumero.getText());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   txtResultado.setText("");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   for (int cont = 1; cont &lt;= 10; cont++)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txtResultado.append(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	n + " x " + cont + " = " + n * cont + "\n");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   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} catch(NumberFormatException ex) {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   JOptionPane.showMessageDialog(null, "Número Inválido");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   txtNumero.setText("");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   txtNumero.requestFocus();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   ex.printStackTrace();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09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4" name="Google Shape;1064;p109"/>
          <p:cNvSpPr txBox="1"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Janela, Mouse, Teclado e Foco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1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2" name="Google Shape;1072;p110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Janela</a:t>
            </a:r>
            <a:endParaRPr/>
          </a:p>
        </p:txBody>
      </p:sp>
      <p:sp>
        <p:nvSpPr>
          <p:cNvPr id="1073" name="Google Shape;1073;p110"/>
          <p:cNvSpPr txBox="1"/>
          <p:nvPr>
            <p:ph idx="4294967295" type="body"/>
          </p:nvPr>
        </p:nvSpPr>
        <p:spPr>
          <a:xfrm>
            <a:off x="1182688" y="1447800"/>
            <a:ext cx="77724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Interface WindowListener</a:t>
            </a:r>
            <a:endParaRPr b="0" i="0" sz="2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Métodos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windowClosing()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windowOpened()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windowIconified()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windowDeiconified()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windowClosed()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windowActivated()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windowDeactivated()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Classe adaptadora: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WindowAdapter</a:t>
            </a:r>
            <a:endParaRPr b="1" i="0" sz="24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1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1" name="Google Shape;1081;p111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Janela</a:t>
            </a:r>
            <a:endParaRPr/>
          </a:p>
        </p:txBody>
      </p:sp>
      <p:sp>
        <p:nvSpPr>
          <p:cNvPr id="1082" name="Google Shape;1082;p111"/>
          <p:cNvSpPr txBox="1"/>
          <p:nvPr/>
        </p:nvSpPr>
        <p:spPr>
          <a:xfrm>
            <a:off x="914400" y="1447800"/>
            <a:ext cx="7924800" cy="504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EventosJanela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EventosJanela()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setTitle("Eventos de Janela");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setDefaultCloseOperation(JFrame. DISPOSE_ON_CLOSE);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addWindowListener(new Ouvinte());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 args[])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EventosJanela();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1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0" name="Google Shape;1090;p112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Janela</a:t>
            </a:r>
            <a:endParaRPr/>
          </a:p>
        </p:txBody>
      </p:sp>
      <p:sp>
        <p:nvSpPr>
          <p:cNvPr id="1091" name="Google Shape;1091;p112"/>
          <p:cNvSpPr txBox="1"/>
          <p:nvPr/>
        </p:nvSpPr>
        <p:spPr>
          <a:xfrm>
            <a:off x="914400" y="1447800"/>
            <a:ext cx="7924800" cy="504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pt-BR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 Ouvinte </a:t>
            </a:r>
            <a:r>
              <a:rPr b="0" i="0" lang="pt-BR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implements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 WindowListener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windowClosing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(WindowEvent e)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 System.out.println("Janela Fechando!");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windowOpened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(WindowEvent arg0)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System.out.println("Janela Aberta!");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windowClosed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(WindowEvent arg0)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System.out.println("Janela Fechada!");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windowIconified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(WindowEvent arg0)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System.out.println("Janela Minimizada!");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1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9" name="Google Shape;1099;p113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Janela</a:t>
            </a:r>
            <a:endParaRPr/>
          </a:p>
        </p:txBody>
      </p:sp>
      <p:sp>
        <p:nvSpPr>
          <p:cNvPr id="1100" name="Google Shape;1100;p113"/>
          <p:cNvSpPr txBox="1"/>
          <p:nvPr/>
        </p:nvSpPr>
        <p:spPr>
          <a:xfrm>
            <a:off x="914400" y="1447800"/>
            <a:ext cx="7924800" cy="504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windowDeiconified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(WindowEvent arg0)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System.out.println("Janela Restaurada!");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windowActivated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(WindowEvent arg0)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System.out.println("Janela Ativada!");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windowDeactivated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(WindowEvent arg0) {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System.out.println("Janela Desativada!");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1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8" name="Google Shape;1108;p114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Janela</a:t>
            </a:r>
            <a:endParaRPr/>
          </a:p>
        </p:txBody>
      </p:sp>
      <p:sp>
        <p:nvSpPr>
          <p:cNvPr id="1109" name="Google Shape;1109;p114"/>
          <p:cNvSpPr txBox="1"/>
          <p:nvPr/>
        </p:nvSpPr>
        <p:spPr>
          <a:xfrm>
            <a:off x="914400" y="1447800"/>
            <a:ext cx="7924800" cy="526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FechaFrame</a:t>
            </a: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FechaFrame()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setTitle("Oi Tudo Bem");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setDefaultCloseOperation(JFrame.DO_NOTHING_ON_CLOSE);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		addWindowListener(new WindowAdapter()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1" i="0" lang="pt-BR" sz="16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			public void windowClosing(WindowEvent e)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int resp = JOptionPane.showConfirmDialog(null, "Deseja sair ?");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if (resp == JOptionPane.YES_OPTION)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	System.exit(0);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 args[])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FechaFrame();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rgbClr val="FFCC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110" name="Google Shape;1110;p114"/>
          <p:cNvSpPr txBox="1"/>
          <p:nvPr/>
        </p:nvSpPr>
        <p:spPr>
          <a:xfrm>
            <a:off x="5943600" y="1600200"/>
            <a:ext cx="2628900" cy="1082675"/>
          </a:xfrm>
          <a:prstGeom prst="rect">
            <a:avLst/>
          </a:prstGeom>
          <a:solidFill>
            <a:srgbClr val="3193FF"/>
          </a:solidFill>
          <a:ln cap="flat" cmpd="sng" w="381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0" spcFirstLastPara="1" rIns="12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Confirmação para fechamento</a:t>
            </a:r>
            <a:endParaRPr/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de Janela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1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8" name="Google Shape;1118;p115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Mouse</a:t>
            </a:r>
            <a:endParaRPr/>
          </a:p>
        </p:txBody>
      </p:sp>
      <p:sp>
        <p:nvSpPr>
          <p:cNvPr id="1119" name="Google Shape;1119;p115"/>
          <p:cNvSpPr txBox="1"/>
          <p:nvPr>
            <p:ph idx="4294967295" type="body"/>
          </p:nvPr>
        </p:nvSpPr>
        <p:spPr>
          <a:xfrm>
            <a:off x="1182688" y="1371600"/>
            <a:ext cx="77724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Interface MouseListener 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Métodos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mousePressed()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mouseReleased()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mouseEntered()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mouseExited()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mouseClicked()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Classe adaptadora: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MouseAdapter</a:t>
            </a:r>
            <a:endParaRPr b="1" i="0" sz="24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16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116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Mouse</a:t>
            </a:r>
            <a:endParaRPr/>
          </a:p>
        </p:txBody>
      </p:sp>
      <p:sp>
        <p:nvSpPr>
          <p:cNvPr id="1128" name="Google Shape;1128;p116"/>
          <p:cNvSpPr txBox="1"/>
          <p:nvPr>
            <p:ph idx="4294967295" type="body"/>
          </p:nvPr>
        </p:nvSpPr>
        <p:spPr>
          <a:xfrm>
            <a:off x="1182688" y="1371600"/>
            <a:ext cx="77724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Interface MouseMotionListener</a:t>
            </a:r>
            <a:endParaRPr b="0" i="0" sz="2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Métodos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mouseDragged()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mouseMoved()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Classe adaptadora: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MouseMotionAdapter</a:t>
            </a:r>
            <a:endParaRPr b="1" i="0" sz="24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Interface MouseWheelListener</a:t>
            </a:r>
            <a:endParaRPr b="0" i="0" sz="2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Método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mouseWheelMoved()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Não possui classe adaptadora</a:t>
            </a:r>
            <a:endParaRPr b="1" i="0" sz="24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1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6" name="Google Shape;1136;p117"/>
          <p:cNvSpPr txBox="1"/>
          <p:nvPr>
            <p:ph idx="4294967295" type="title"/>
          </p:nvPr>
        </p:nvSpPr>
        <p:spPr>
          <a:xfrm>
            <a:off x="1150938" y="379413"/>
            <a:ext cx="7793037" cy="841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Mouse</a:t>
            </a:r>
            <a:endParaRPr/>
          </a:p>
        </p:txBody>
      </p:sp>
      <p:sp>
        <p:nvSpPr>
          <p:cNvPr id="1137" name="Google Shape;1137;p117"/>
          <p:cNvSpPr txBox="1"/>
          <p:nvPr/>
        </p:nvSpPr>
        <p:spPr>
          <a:xfrm>
            <a:off x="1371600" y="1371600"/>
            <a:ext cx="7543800" cy="534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EventosMouse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JButton btn;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EventosMouse()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 = new JButton("Passe o mouse aqui !");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addMouseListener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(new Ouvinte());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addMouseMotionListener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(new OuvinteArrasta());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btn.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addMouseWheelListener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(new OuvinteRoda());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add(btn, "South");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 args[])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EventosMouse();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8" name="Google Shape;1138;p117"/>
          <p:cNvSpPr txBox="1"/>
          <p:nvPr/>
        </p:nvSpPr>
        <p:spPr>
          <a:xfrm>
            <a:off x="6019800" y="1447800"/>
            <a:ext cx="2554288" cy="401638"/>
          </a:xfrm>
          <a:prstGeom prst="rect">
            <a:avLst/>
          </a:prstGeom>
          <a:solidFill>
            <a:srgbClr val="3193FF"/>
          </a:solidFill>
          <a:ln cap="flat" cmpd="sng" w="381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0" spcFirstLastPara="1" rIns="12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Mouse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/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37"/>
          <p:cNvSpPr txBox="1"/>
          <p:nvPr>
            <p:ph idx="4294967295" type="title"/>
          </p:nvPr>
        </p:nvSpPr>
        <p:spPr>
          <a:xfrm>
            <a:off x="1150938" y="692150"/>
            <a:ext cx="7793037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Construção de uma Interface Gráfica</a:t>
            </a:r>
            <a:endParaRPr/>
          </a:p>
        </p:txBody>
      </p:sp>
      <p:sp>
        <p:nvSpPr>
          <p:cNvPr id="370" name="Google Shape;370;p37"/>
          <p:cNvSpPr txBox="1"/>
          <p:nvPr>
            <p:ph idx="4294967295" type="body"/>
          </p:nvPr>
        </p:nvSpPr>
        <p:spPr>
          <a:xfrm>
            <a:off x="1182688" y="1628775"/>
            <a:ext cx="7772400" cy="454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Passos sugeridos para a criação de uma tela de interface gráfica:</a:t>
            </a:r>
            <a:endParaRPr/>
          </a:p>
          <a:p>
            <a:pPr indent="-360000" lvl="0" marL="36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ahoma"/>
              <a:buAutoNum type="arabicParenR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Importe os pacotes necessários.</a:t>
            </a:r>
            <a:endParaRPr/>
          </a:p>
          <a:p>
            <a:pPr indent="-360000" lvl="0" marL="36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ahoma"/>
              <a:buAutoNum type="arabicParenR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Declare a classe como sendo derivada de JFrame.</a:t>
            </a:r>
            <a:endParaRPr/>
          </a:p>
          <a:p>
            <a:pPr indent="-360000" lvl="0" marL="36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ahoma"/>
              <a:buAutoNum type="arabicParenR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Declare os componentes como atributos da classe.</a:t>
            </a:r>
            <a:endParaRPr/>
          </a:p>
          <a:p>
            <a:pPr indent="-360000" lvl="0" marL="36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ahoma"/>
              <a:buAutoNum type="arabicParenR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No método construtor:</a:t>
            </a:r>
            <a:endParaRPr/>
          </a:p>
          <a:p>
            <a:pPr indent="-359999" lvl="1" marL="72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800"/>
              <a:buFont typeface="Tahoma"/>
              <a:buAutoNum type="alphaLcParenR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Crie (instancie) os componentes com o operador </a:t>
            </a:r>
            <a:r>
              <a:rPr b="1" i="0" lang="pt-BR" sz="18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59999" lvl="1" marL="72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800"/>
              <a:buFont typeface="Tahoma"/>
              <a:buAutoNum type="alphaLcParenR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Adicione os componentes em painéis, caso seja necessário.</a:t>
            </a:r>
            <a:endParaRPr/>
          </a:p>
          <a:p>
            <a:pPr indent="-359999" lvl="1" marL="72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800"/>
              <a:buFont typeface="Tahoma"/>
              <a:buAutoNum type="alphaLcParenR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Adicione os componentes e/ou painéis na frame.</a:t>
            </a:r>
            <a:endParaRPr/>
          </a:p>
          <a:p>
            <a:pPr indent="-359999" lvl="1" marL="72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800"/>
              <a:buFont typeface="Tahoma"/>
              <a:buAutoNum type="alphaLcParenR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Defina as características da frame (título, tamanho etc.).</a:t>
            </a:r>
            <a:endParaRPr/>
          </a:p>
          <a:p>
            <a:pPr indent="-359999" lvl="1" marL="72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800"/>
              <a:buFont typeface="Tahoma"/>
              <a:buAutoNum type="alphaLcParenR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Exiba a frame.</a:t>
            </a:r>
            <a:endParaRPr/>
          </a:p>
          <a:p>
            <a:pPr indent="-360000" lvl="0" marL="36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Tahoma"/>
              <a:buAutoNum type="arabicParenR"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No método main( ), instancie a classe.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18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6" name="Google Shape;1146;p118"/>
          <p:cNvSpPr txBox="1"/>
          <p:nvPr>
            <p:ph idx="4294967295" type="title"/>
          </p:nvPr>
        </p:nvSpPr>
        <p:spPr>
          <a:xfrm>
            <a:off x="1150938" y="379413"/>
            <a:ext cx="7793037" cy="841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Mouse</a:t>
            </a:r>
            <a:endParaRPr/>
          </a:p>
        </p:txBody>
      </p:sp>
      <p:sp>
        <p:nvSpPr>
          <p:cNvPr id="1147" name="Google Shape;1147;p118"/>
          <p:cNvSpPr txBox="1"/>
          <p:nvPr/>
        </p:nvSpPr>
        <p:spPr>
          <a:xfrm>
            <a:off x="1371600" y="1371600"/>
            <a:ext cx="7543800" cy="534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Ouvinte extends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MouseAdapter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@Override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mouseEntered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(MouseEvent evt)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btn.setBackground(Color.yellow);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@Override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mouseExited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(MouseEvent evt)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btn.setBackground(Color.red);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@Override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mouseClicked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(MouseEvent evt)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if (evt.getClickCount() == 2)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JOptionPane.showMessageDialog(null, "Duplo Click");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19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5" name="Google Shape;1155;p119"/>
          <p:cNvSpPr txBox="1"/>
          <p:nvPr>
            <p:ph idx="4294967295" type="title"/>
          </p:nvPr>
        </p:nvSpPr>
        <p:spPr>
          <a:xfrm>
            <a:off x="1150938" y="379413"/>
            <a:ext cx="7793037" cy="841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Mouse</a:t>
            </a:r>
            <a:endParaRPr/>
          </a:p>
        </p:txBody>
      </p:sp>
      <p:sp>
        <p:nvSpPr>
          <p:cNvPr id="1156" name="Google Shape;1156;p119"/>
          <p:cNvSpPr txBox="1"/>
          <p:nvPr/>
        </p:nvSpPr>
        <p:spPr>
          <a:xfrm>
            <a:off x="1371600" y="1371600"/>
            <a:ext cx="7543800" cy="534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OuvinteArrasta implements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MouseMotionListener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@Override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mouseDragged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(MouseEvent e)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System.out.println("Arrastando");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@Override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mouseMoved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(MouseEvent e)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System.out.println("Movendo");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OuvinteRoda implements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MouseWheelListener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@Override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mouseWheelMoved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(MouseWheelEvent e)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System.out.println("Roda " + e.getWheelRotation());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20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4" name="Google Shape;1164;p120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Teclado</a:t>
            </a:r>
            <a:endParaRPr/>
          </a:p>
        </p:txBody>
      </p:sp>
      <p:sp>
        <p:nvSpPr>
          <p:cNvPr id="1165" name="Google Shape;1165;p120"/>
          <p:cNvSpPr txBox="1"/>
          <p:nvPr>
            <p:ph idx="4294967295" type="body"/>
          </p:nvPr>
        </p:nvSpPr>
        <p:spPr>
          <a:xfrm>
            <a:off x="1182688" y="1371600"/>
            <a:ext cx="77724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Interface KeyListener 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Métodos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keyPressed()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keyReleased()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keyTyped() </a:t>
            </a:r>
            <a:r>
              <a:rPr b="0" i="1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(somente gerado para caracteres Unicode)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Classe adaptadora: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KeyAdapter</a:t>
            </a:r>
            <a:endParaRPr b="1" i="0" sz="24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7813" lvl="1" marL="73501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Métodos de KeyEvent: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char getKeyChar()</a:t>
            </a:r>
            <a:endParaRPr b="0" i="1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getKeyCode()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21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3" name="Google Shape;1173;p121"/>
          <p:cNvSpPr txBox="1"/>
          <p:nvPr>
            <p:ph idx="4294967295" type="title"/>
          </p:nvPr>
        </p:nvSpPr>
        <p:spPr>
          <a:xfrm>
            <a:off x="1150938" y="379413"/>
            <a:ext cx="7793037" cy="841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Teclado</a:t>
            </a:r>
            <a:endParaRPr/>
          </a:p>
        </p:txBody>
      </p:sp>
      <p:sp>
        <p:nvSpPr>
          <p:cNvPr id="1174" name="Google Shape;1174;p121"/>
          <p:cNvSpPr txBox="1"/>
          <p:nvPr/>
        </p:nvSpPr>
        <p:spPr>
          <a:xfrm>
            <a:off x="1371600" y="1371600"/>
            <a:ext cx="7543800" cy="534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EventosTeclado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JTextField txtEntrada, txtSaida;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EventosTeclado()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txtEntrada = new JTextField(30);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txtSaida = new JTextField(30);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txtEntrada.addKeyListener(new Ouvinte());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add(txtEntrada, "North");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add(txtSaida, "South");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 args[])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EventosTeclado();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  <p:sp>
        <p:nvSpPr>
          <p:cNvPr id="1175" name="Google Shape;1175;p121"/>
          <p:cNvSpPr txBox="1"/>
          <p:nvPr/>
        </p:nvSpPr>
        <p:spPr>
          <a:xfrm>
            <a:off x="5929313" y="1447800"/>
            <a:ext cx="2644775" cy="401638"/>
          </a:xfrm>
          <a:prstGeom prst="rect">
            <a:avLst/>
          </a:prstGeom>
          <a:solidFill>
            <a:srgbClr val="3193FF"/>
          </a:solidFill>
          <a:ln cap="flat" cmpd="sng" w="381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0" spcFirstLastPara="1" rIns="12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Teclado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22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3" name="Google Shape;1183;p122"/>
          <p:cNvSpPr txBox="1"/>
          <p:nvPr>
            <p:ph idx="4294967295" type="title"/>
          </p:nvPr>
        </p:nvSpPr>
        <p:spPr>
          <a:xfrm>
            <a:off x="1150938" y="379413"/>
            <a:ext cx="7793037" cy="841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Teclado</a:t>
            </a:r>
            <a:endParaRPr/>
          </a:p>
        </p:txBody>
      </p:sp>
      <p:sp>
        <p:nvSpPr>
          <p:cNvPr id="1184" name="Google Shape;1184;p122"/>
          <p:cNvSpPr txBox="1"/>
          <p:nvPr/>
        </p:nvSpPr>
        <p:spPr>
          <a:xfrm>
            <a:off x="1371600" y="1371600"/>
            <a:ext cx="7543800" cy="534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Ouvinte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implements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KeyListener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@Override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keyPressed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(KeyEvent evt)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txtSaida.setText("Apertou: " + evt.getKeyCode());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@Override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keyReleased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(KeyEvent evt)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txtSaida.setText("Soltou: " + evt.getKeyCode());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@Override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keyTyped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(KeyEvent evt)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txtSaida.setText(txtSaida.getText() + 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	" Digitou: " + evt.getKeyChar());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23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2" name="Google Shape;1192;p123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Foco</a:t>
            </a:r>
            <a:endParaRPr/>
          </a:p>
        </p:txBody>
      </p:sp>
      <p:sp>
        <p:nvSpPr>
          <p:cNvPr id="1193" name="Google Shape;1193;p123"/>
          <p:cNvSpPr txBox="1"/>
          <p:nvPr>
            <p:ph idx="4294967295" type="body"/>
          </p:nvPr>
        </p:nvSpPr>
        <p:spPr>
          <a:xfrm>
            <a:off x="1182688" y="1371600"/>
            <a:ext cx="77724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Interface FocusListener 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Métodos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focusGained()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focusLost()</a:t>
            </a:r>
            <a:endParaRPr/>
          </a:p>
          <a:p>
            <a:pPr indent="-277813" lvl="1" marL="73501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Classe adaptadora: </a:t>
            </a:r>
            <a:r>
              <a:rPr b="1" i="0" lang="pt-BR" sz="2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focusAdapter</a:t>
            </a:r>
            <a:endParaRPr b="1" i="0" sz="2400" u="none" cap="none" strike="noStrik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24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1" name="Google Shape;1201;p124"/>
          <p:cNvSpPr txBox="1"/>
          <p:nvPr>
            <p:ph idx="4294967295" type="title"/>
          </p:nvPr>
        </p:nvSpPr>
        <p:spPr>
          <a:xfrm>
            <a:off x="1150938" y="379413"/>
            <a:ext cx="7793037" cy="841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Foco</a:t>
            </a:r>
            <a:endParaRPr/>
          </a:p>
        </p:txBody>
      </p:sp>
      <p:sp>
        <p:nvSpPr>
          <p:cNvPr id="1202" name="Google Shape;1202;p124"/>
          <p:cNvSpPr txBox="1"/>
          <p:nvPr/>
        </p:nvSpPr>
        <p:spPr>
          <a:xfrm>
            <a:off x="1371600" y="1371600"/>
            <a:ext cx="7543800" cy="534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java.awt.Color;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java.awt.event.*;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javax.swing.*;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EventosFoco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extends JFrame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JTextField txt1, txt2;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EventosFoco()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txt1 = new JTextField(30);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txt2 = new JTextField(30);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txt1.addFocusListener(new Ouvinte());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txt2.addFocusListener(new Ouvinte());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add(txt1, "North");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add(txt2, "South");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setSize(300, 200);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setVisible(true);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 args[])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new EventosFoco();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</p:txBody>
      </p:sp>
      <p:sp>
        <p:nvSpPr>
          <p:cNvPr id="1203" name="Google Shape;1203;p124"/>
          <p:cNvSpPr txBox="1"/>
          <p:nvPr/>
        </p:nvSpPr>
        <p:spPr>
          <a:xfrm>
            <a:off x="6286500" y="1447800"/>
            <a:ext cx="2287588" cy="401638"/>
          </a:xfrm>
          <a:prstGeom prst="rect">
            <a:avLst/>
          </a:prstGeom>
          <a:solidFill>
            <a:srgbClr val="3193FF"/>
          </a:solidFill>
          <a:ln cap="flat" cmpd="sng" w="381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0" spcFirstLastPara="1" rIns="126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Foco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25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1" name="Google Shape;1211;p125"/>
          <p:cNvSpPr txBox="1"/>
          <p:nvPr>
            <p:ph idx="4294967295" type="title"/>
          </p:nvPr>
        </p:nvSpPr>
        <p:spPr>
          <a:xfrm>
            <a:off x="1150938" y="379413"/>
            <a:ext cx="7793037" cy="841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Eventos de Foco</a:t>
            </a:r>
            <a:endParaRPr/>
          </a:p>
        </p:txBody>
      </p:sp>
      <p:sp>
        <p:nvSpPr>
          <p:cNvPr id="1212" name="Google Shape;1212;p125"/>
          <p:cNvSpPr txBox="1"/>
          <p:nvPr/>
        </p:nvSpPr>
        <p:spPr>
          <a:xfrm>
            <a:off x="1371600" y="1371600"/>
            <a:ext cx="7543800" cy="534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4963" lvl="0" marL="3349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Ouvinte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implements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FocusListener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@Override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focusGained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(FocusEvent evt)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JTextField txt = (JTextField) evt.getComponent();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txt.setBackground(new Color(200, 255, 200));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txt.setSelectionStart(0);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txt.setSelectionEnd(txt.getText().length());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@Override</a:t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public void </a:t>
            </a:r>
            <a:r>
              <a:rPr b="1" i="0" lang="pt-BR" sz="1800" u="none" cap="none" strike="noStrik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focusLost</a:t>
            </a: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(FocusEvent evt) {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JTextField txt = (JTextField) evt.getComponent();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txt.setBackground(Color.WHITE);			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34963" lvl="0" marL="334963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26"/>
          <p:cNvSpPr txBox="1"/>
          <p:nvPr>
            <p:ph idx="12" type="sldNum"/>
          </p:nvPr>
        </p:nvSpPr>
        <p:spPr>
          <a:xfrm>
            <a:off x="6858000" y="6248400"/>
            <a:ext cx="1897063" cy="4492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9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0" name="Google Shape;1220;p126"/>
          <p:cNvSpPr txBox="1"/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Cores, Fonts e Cursores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27"/>
          <p:cNvSpPr txBox="1"/>
          <p:nvPr>
            <p:ph idx="12" type="sldNum"/>
          </p:nvPr>
        </p:nvSpPr>
        <p:spPr>
          <a:xfrm>
            <a:off x="6781800" y="6324600"/>
            <a:ext cx="189706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b="1" i="0" lang="pt-BR" sz="1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i="0" sz="16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8" name="Google Shape;1228;p127"/>
          <p:cNvSpPr txBox="1"/>
          <p:nvPr>
            <p:ph idx="4294967295" type="title"/>
          </p:nvPr>
        </p:nvSpPr>
        <p:spPr>
          <a:xfrm>
            <a:off x="1150938" y="455613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Cores</a:t>
            </a:r>
            <a:endParaRPr/>
          </a:p>
        </p:txBody>
      </p:sp>
      <p:sp>
        <p:nvSpPr>
          <p:cNvPr id="1229" name="Google Shape;1229;p127"/>
          <p:cNvSpPr txBox="1"/>
          <p:nvPr>
            <p:ph idx="4294967295" type="body"/>
          </p:nvPr>
        </p:nvSpPr>
        <p:spPr>
          <a:xfrm>
            <a:off x="1182688" y="1447800"/>
            <a:ext cx="7772400" cy="468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Cores podem ser representadas pela classe java.awt.Color</a:t>
            </a:r>
            <a:endParaRPr b="0" i="0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4963" lvl="0" marL="33496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Color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float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r,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float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float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b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Color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float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r,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float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float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b,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float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Color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r,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b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b="1" i="0" lang="pt-BR" sz="2000" u="none" cap="none" strike="noStrik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Color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r,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b, </a:t>
            </a: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 )</a:t>
            </a:r>
            <a:endParaRPr/>
          </a:p>
          <a:p>
            <a:pPr indent="-277813" lvl="1" marL="7350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</p:txBody>
      </p:sp>
      <p:sp>
        <p:nvSpPr>
          <p:cNvPr id="1230" name="Google Shape;1230;p127"/>
          <p:cNvSpPr/>
          <p:nvPr/>
        </p:nvSpPr>
        <p:spPr>
          <a:xfrm>
            <a:off x="6781800" y="2786063"/>
            <a:ext cx="381000" cy="762000"/>
          </a:xfrm>
          <a:prstGeom prst="rightBrace">
            <a:avLst>
              <a:gd fmla="val 16667" name="adj1"/>
              <a:gd fmla="val 50000" name="adj2"/>
            </a:avLst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1" name="Google Shape;1231;p127"/>
          <p:cNvSpPr txBox="1"/>
          <p:nvPr/>
        </p:nvSpPr>
        <p:spPr>
          <a:xfrm>
            <a:off x="7162800" y="2786063"/>
            <a:ext cx="198120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Valores entre</a:t>
            </a:r>
            <a:endParaRPr/>
          </a:p>
          <a:p>
            <a:pPr indent="0" lvl="0" marL="0" marR="0" rtl="0" algn="l">
              <a:spcBef>
                <a:spcPts val="1250"/>
              </a:spcBef>
              <a:spcAft>
                <a:spcPts val="0"/>
              </a:spcAft>
              <a:buClr>
                <a:srgbClr val="FF3399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0.0f e 1.0f</a:t>
            </a:r>
            <a:endParaRPr/>
          </a:p>
        </p:txBody>
      </p:sp>
      <p:sp>
        <p:nvSpPr>
          <p:cNvPr id="1232" name="Google Shape;1232;p127"/>
          <p:cNvSpPr/>
          <p:nvPr/>
        </p:nvSpPr>
        <p:spPr>
          <a:xfrm>
            <a:off x="5929313" y="3857625"/>
            <a:ext cx="381000" cy="762000"/>
          </a:xfrm>
          <a:prstGeom prst="rightBrace">
            <a:avLst>
              <a:gd fmla="val 16667" name="adj1"/>
              <a:gd fmla="val 50000" name="adj2"/>
            </a:avLst>
          </a:prstGeom>
          <a:noFill/>
          <a:ln cap="flat" cmpd="sng" w="381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t/>
            </a:r>
            <a:endParaRPr b="0" i="0" sz="24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3" name="Google Shape;1233;p127"/>
          <p:cNvSpPr txBox="1"/>
          <p:nvPr/>
        </p:nvSpPr>
        <p:spPr>
          <a:xfrm>
            <a:off x="6429375" y="3857625"/>
            <a:ext cx="1905000" cy="86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Valores entre </a:t>
            </a:r>
            <a:endParaRPr/>
          </a:p>
          <a:p>
            <a:pPr indent="0" lvl="0" marL="0" marR="0" rtl="0" algn="l">
              <a:spcBef>
                <a:spcPts val="1250"/>
              </a:spcBef>
              <a:spcAft>
                <a:spcPts val="0"/>
              </a:spcAft>
              <a:buClr>
                <a:srgbClr val="FF3399"/>
              </a:buClr>
              <a:buSzPts val="2000"/>
              <a:buFont typeface="Noto Sans Symbols"/>
              <a:buNone/>
            </a:pPr>
            <a:r>
              <a:rPr b="1" i="0" lang="pt-BR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0 e 255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