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4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9875838" cy="67437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6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875837" cy="67437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9875837" cy="67437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9875837" cy="67437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9875837" cy="67437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9875837" cy="67437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5595937" y="0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>
            <a:spLocks noGrp="1" noRot="1" noChangeAspect="1"/>
          </p:cNvSpPr>
          <p:nvPr>
            <p:ph type="sldImg" idx="3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" name="Google Shape;11;n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n"/>
          <p:cNvSpPr txBox="1">
            <a:spLocks noGrp="1"/>
          </p:cNvSpPr>
          <p:nvPr>
            <p:ph type="ftr" idx="11"/>
          </p:nvPr>
        </p:nvSpPr>
        <p:spPr>
          <a:xfrm>
            <a:off x="0" y="6405562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sldNum" idx="12"/>
          </p:nvPr>
        </p:nvSpPr>
        <p:spPr>
          <a:xfrm>
            <a:off x="5595937" y="6405562"/>
            <a:ext cx="42735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"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96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8" cy="2525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>
            <a:spLocks noGrp="1"/>
          </p:cNvSpPr>
          <p:nvPr>
            <p:ph type="body" idx="1"/>
          </p:nvPr>
        </p:nvSpPr>
        <p:spPr>
          <a:xfrm>
            <a:off x="1317625" y="3201987"/>
            <a:ext cx="7234237" cy="30353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67087" cy="2525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title"/>
          </p:nvPr>
        </p:nvSpPr>
        <p:spPr>
          <a:xfrm>
            <a:off x="990600" y="1477963"/>
            <a:ext cx="7764463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990600" y="1477962"/>
            <a:ext cx="776446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166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1150937" y="-274637"/>
            <a:ext cx="77851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64462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em cima do conteúdo" type="txOverObj">
  <p:cSld name="TEXT_OVER_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182688" y="1447800"/>
            <a:ext cx="7764462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1182688" y="3862388"/>
            <a:ext cx="7764462" cy="226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abela" type="tbl">
  <p:cSld name="TAB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50938" y="-274638"/>
            <a:ext cx="7785100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 rot="5400000">
            <a:off x="4773613" y="1951037"/>
            <a:ext cx="6399213" cy="19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 rot="5400000">
            <a:off x="799307" y="76993"/>
            <a:ext cx="6399213" cy="569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150937" y="-274637"/>
            <a:ext cx="77851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 rot="5400000">
            <a:off x="2726531" y="-96044"/>
            <a:ext cx="4676775" cy="77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 rot="5400000">
            <a:off x="5392738" y="2767013"/>
            <a:ext cx="4651375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 rot="5400000">
            <a:off x="1167606" y="767557"/>
            <a:ext cx="4651375" cy="607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150937" y="-274637"/>
            <a:ext cx="77851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2004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2004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150937" y="-274637"/>
            <a:ext cx="77851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1182688" y="1447800"/>
            <a:ext cx="3805237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3528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5140325" y="1447800"/>
            <a:ext cx="3806825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3528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7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ctr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90600" y="1477962"/>
            <a:ext cx="776446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 rot="5400000">
            <a:off x="2305843" y="-243682"/>
            <a:ext cx="4524375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84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660"/>
              <a:buFont typeface="Noto Sans Symbols"/>
              <a:buNone/>
              <a:defRPr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00"/>
              <a:buFont typeface="Noto Sans Symbols"/>
              <a:buNone/>
              <a:defRPr sz="1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95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450"/>
              <a:buFont typeface="Noto Sans Symbols"/>
              <a:buNone/>
              <a:defRPr sz="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990600" y="1477962"/>
            <a:ext cx="776446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004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marR="0" lvl="0" indent="-2286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None/>
              <a:defRPr sz="18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2004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845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8448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794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990600" y="1477962"/>
            <a:ext cx="776446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3838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528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4643438" y="1604963"/>
            <a:ext cx="403542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528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12419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921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9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4"/>
            </a:gs>
            <a:gs pos="100000">
              <a:srgbClr val="0000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"/>
          <p:cNvGrpSpPr/>
          <p:nvPr/>
        </p:nvGrpSpPr>
        <p:grpSpPr>
          <a:xfrm>
            <a:off x="0" y="2438400"/>
            <a:ext cx="9005887" cy="1049337"/>
            <a:chOff x="0" y="2438400"/>
            <a:chExt cx="9005887" cy="1049337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290512" y="2546350"/>
              <a:ext cx="708025" cy="471487"/>
              <a:chOff x="290512" y="2546350"/>
              <a:chExt cx="708025" cy="471487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290512" y="2546350"/>
                <a:ext cx="434975" cy="47148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669925" y="2546350"/>
                <a:ext cx="328612" cy="471487"/>
              </a:xfrm>
              <a:prstGeom prst="rect">
                <a:avLst/>
              </a:prstGeom>
              <a:gradFill>
                <a:gsLst>
                  <a:gs pos="0">
                    <a:srgbClr val="0000CC"/>
                  </a:gs>
                  <a:gs pos="100000">
                    <a:srgbClr val="FFCC00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414337" y="2965450"/>
              <a:ext cx="731837" cy="469900"/>
              <a:chOff x="414337" y="2965450"/>
              <a:chExt cx="731837" cy="469900"/>
            </a:xfrm>
          </p:grpSpPr>
          <p:sp>
            <p:nvSpPr>
              <p:cNvPr id="20" name="Google Shape;20;p1"/>
              <p:cNvSpPr txBox="1"/>
              <p:nvPr/>
            </p:nvSpPr>
            <p:spPr>
              <a:xfrm>
                <a:off x="414337" y="2965450"/>
                <a:ext cx="420687" cy="469900"/>
              </a:xfrm>
              <a:prstGeom prst="rect">
                <a:avLst/>
              </a:pr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779462" y="2965450"/>
                <a:ext cx="366712" cy="469900"/>
              </a:xfrm>
              <a:prstGeom prst="rect">
                <a:avLst/>
              </a:prstGeom>
              <a:gradFill>
                <a:gsLst>
                  <a:gs pos="0">
                    <a:srgbClr val="0000CC"/>
                  </a:gs>
                  <a:gs pos="100000">
                    <a:srgbClr val="99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22" name="Google Shape;22;p1"/>
            <p:cNvSpPr txBox="1"/>
            <p:nvPr/>
          </p:nvSpPr>
          <p:spPr>
            <a:xfrm>
              <a:off x="0" y="2892425"/>
              <a:ext cx="560387" cy="422275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0000CC"/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635000" y="2438400"/>
              <a:ext cx="31750" cy="1049337"/>
            </a:xfrm>
            <a:prstGeom prst="rect">
              <a:avLst/>
            </a:prstGeom>
            <a:solidFill>
              <a:srgbClr val="0000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rot="10800000" flipH="1">
              <a:off x="315912" y="3257550"/>
              <a:ext cx="8689975" cy="55562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00009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990600" y="1477962"/>
            <a:ext cx="7764462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876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  <a:defRPr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810250"/>
            <a:ext cx="6572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166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4"/>
            </a:gs>
            <a:gs pos="100000">
              <a:srgbClr val="0000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762000" y="381000"/>
            <a:ext cx="31750" cy="1052512"/>
          </a:xfrm>
          <a:prstGeom prst="rect">
            <a:avLst/>
          </a:prstGeom>
          <a:solidFill>
            <a:srgbClr val="000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0" y="533400"/>
            <a:ext cx="8539162" cy="893762"/>
            <a:chOff x="0" y="533400"/>
            <a:chExt cx="8539162" cy="893762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290512" y="533400"/>
              <a:ext cx="438150" cy="473075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673100" y="533400"/>
              <a:ext cx="328612" cy="473075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9900FF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414337" y="954087"/>
              <a:ext cx="422275" cy="47307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84225" y="954087"/>
              <a:ext cx="368300" cy="473075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FFCC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882650"/>
              <a:ext cx="560387" cy="422275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0000CC"/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315912" y="1212850"/>
              <a:ext cx="8223250" cy="31750"/>
            </a:xfrm>
            <a:prstGeom prst="rect">
              <a:avLst/>
            </a:prstGeom>
            <a:gradFill>
              <a:gsLst>
                <a:gs pos="0">
                  <a:srgbClr val="0000CC"/>
                </a:gs>
                <a:gs pos="100000">
                  <a:srgbClr val="000094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50937" y="-274637"/>
            <a:ext cx="77851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64462" cy="467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35052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FF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876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  <a:defRPr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990600" y="153670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Java Collections Framework (java.util)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2924100" y="4095975"/>
            <a:ext cx="3703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Marcos Mendes - 2019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HashSet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java.util.*;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ExemploHashSet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HashSet&lt;String&gt; conjunto = new HashSet&lt;String&gt;();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conjunto.add("Maria");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conjunto.add("José");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conjunto.add("Joaquim");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conjunto.add("Maria");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System.out.println("Possui " + conjunto.size() +  " elementos");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// Percurso em ordem INDETERMINADA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for (String item : conjunto)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System.out.println(item);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 TreeSet&lt;E&gt;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(java.util.TreeSet)</a:t>
            </a:r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TreeSet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TreeSet ( Comparator comparador )</a:t>
            </a:r>
            <a:endParaRPr/>
          </a:p>
          <a:p>
            <a:pPr marL="735012" marR="0" lvl="1" indent="-2079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primeiro elemento da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last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último elemento da coleção.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TreeSet</a:t>
            </a:r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19308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java.util.*;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lang="en-US" sz="20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ExemploTreeSet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TreeSet&lt;String&gt; conjunto = new TreeSet&lt;String&gt;();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conjunto.add("Maria");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conjunto.add("José");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conjunto.add("Joaquim");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conjunto.add("Maria");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System.out.println("Possui " + conjunto.size() + " elementos");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		// Percurso em ordem crescente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for (String item : conjunto) {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	System.out.println(item);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}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marL="334962" marR="0" lvl="0" indent="-3349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6858000" y="6248400"/>
            <a:ext cx="18970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4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rgbClr val="000094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990600" y="1536700"/>
            <a:ext cx="77724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400"/>
              <a:buFont typeface="Tahoma"/>
              <a:buNone/>
            </a:pP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Criação</a:t>
            </a:r>
            <a:r>
              <a:rPr lang="en-US" sz="44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de classes de </a:t>
            </a: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negócio</a:t>
            </a:r>
            <a:r>
              <a:rPr lang="en-US" sz="44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para</a:t>
            </a:r>
            <a:r>
              <a:rPr lang="en-US" sz="44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uso</a:t>
            </a:r>
            <a:r>
              <a:rPr lang="en-US" sz="44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em</a:t>
            </a:r>
            <a:r>
              <a:rPr lang="en-US" sz="44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4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coleções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06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 dirty="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Classes de </a:t>
            </a:r>
            <a:r>
              <a:rPr lang="en-US" sz="3600" b="0" i="0" u="none" strike="noStrike" cap="none" dirty="0" err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negócio</a:t>
            </a:r>
            <a:endParaRPr dirty="0"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None/>
            </a:pPr>
            <a:r>
              <a:rPr lang="pt-BR" sz="2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Para a utilização de classes de negócio em coleções de dados é necessário que os seguintes métodos sejam implementados:</a:t>
            </a:r>
            <a:endParaRPr dirty="0"/>
          </a:p>
          <a:p>
            <a:pPr marL="334962" marR="0" lvl="0" indent="-3349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pt-BR" sz="2800" dirty="0" err="1"/>
              <a:t>e</a:t>
            </a:r>
            <a:r>
              <a:rPr lang="pt-BR" sz="2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quals</a:t>
            </a:r>
            <a:r>
              <a:rPr lang="pt-BR" sz="2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</a:p>
          <a:p>
            <a:pPr marL="334962" marR="0" lvl="0" indent="-3349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pt-BR" sz="2800"/>
              <a:t>hashcode</a:t>
            </a:r>
            <a:r>
              <a:rPr lang="pt-BR" sz="2800" dirty="0"/>
              <a:t>()</a:t>
            </a:r>
          </a:p>
          <a:p>
            <a:pPr marL="334962" marR="0" lvl="0" indent="-3349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pt-BR" sz="2800" dirty="0" err="1"/>
              <a:t>compareTo</a:t>
            </a:r>
            <a:r>
              <a:rPr lang="pt-BR" sz="2800" dirty="0"/>
              <a:t>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None/>
            </a:pPr>
            <a:r>
              <a:rPr lang="pt-BR" sz="2800" dirty="0"/>
              <a:t>	Implementando a interface </a:t>
            </a:r>
            <a:r>
              <a:rPr lang="pt-BR" sz="2800" dirty="0" err="1"/>
              <a:t>Comparable</a:t>
            </a:r>
            <a:r>
              <a:rPr lang="pt-BR" sz="28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76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 Collections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(java.util.Collections)</a:t>
            </a:r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35012" marR="0" lvl="1" indent="-2778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sort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List lista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Classifica os elementos de uma lista 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binarySearch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List lista, Object chavePesquisa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índice I da lista onde o elemento está, ou um valor negativo –I caso a chavePesquisa não seja encontrada. O elemento deve ser inserido na posição (-1 * -I) para a lista continuar ordenada.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min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(Collection coleção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menor elemento da lista.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max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(Collection coleção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maior elemento da lista.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copy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List para, List de)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Copia todos os elementos de uma lista para outra.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fill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List lista, Object valor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Define todas as posições de uma lista com um determinado valor.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reverse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List lista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Inverte a ordem dos elementos na lista.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 Map&lt;K, V&gt;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(java.util.Map)</a:t>
            </a:r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clear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todas as associações do mapa.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containsKey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chave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há algum elemento mapeado pela chave.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containsValue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valor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há alguma chave mapeando o valor.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Set &lt;Map.Entry &lt;K, V&gt;&gt;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entrySet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 Set contendo os valores mapeados.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chave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elemento mapeado pela chave. Ou null caso não exista.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isEmpty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o mapa estiver vazio.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Set &lt;K&gt;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keySet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 Set contendo as chaves do mapa.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put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K chave, V valor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Associa um valor a uma chave no mapa.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 Map&lt;K, V&gt;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(java.util.Map)</a:t>
            </a:r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(Object chave)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um mapeamento do mapa.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número de pares chave-valor do mapa.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Collection V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uma Collection contendo os valores do mapa.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Percurso em um Mapa</a:t>
            </a:r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java.util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.*;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lang="en-US" sz="1800" b="1" i="0" u="none" strike="noStrike" cap="none" dirty="0" err="1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ExemploMapa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static final String[]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produtos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= {"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Laranja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", "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Melão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", "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Goiaba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"};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args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{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Map&lt;Integer, Integer&gt;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= new HashMap&lt;Integer, Integer&gt;();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mapa.put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(1, 5);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mapa.put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(1, 2);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mapa.put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(2, 3);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System.out.print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("O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carrinho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possui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" +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mapa.size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());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System.out.println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produtos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");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Set&lt;Integer&gt;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mapa.keySet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for (Integer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{	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System.out.print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Produto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" +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produtos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]);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System.out.println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("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Quantidade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" +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mapa.get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));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 dirty="0"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 TreeMap&lt;K, V&gt;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(java.util.TreeMap)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TreeMap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TreeMap ( Comparator comparador )</a:t>
            </a:r>
            <a:endParaRPr/>
          </a:p>
          <a:p>
            <a:pPr marL="735012" marR="0" lvl="1" indent="-2079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34962" marR="0" lvl="0" indent="-33496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&lt;E&gt;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firstKey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primeira chave do mapa.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&lt;E&gt;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lastKey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última chave do mapa.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1150937" y="576262"/>
            <a:ext cx="7793037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API Collections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1379537" y="2293937"/>
            <a:ext cx="1752600" cy="5334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36537" y="3284537"/>
            <a:ext cx="1752600" cy="431800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2293937" y="3284537"/>
            <a:ext cx="1752600" cy="431800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/>
          </a:p>
        </p:txBody>
      </p:sp>
      <p:cxnSp>
        <p:nvCxnSpPr>
          <p:cNvPr id="221" name="Google Shape;221;p30"/>
          <p:cNvCxnSpPr/>
          <p:nvPr/>
        </p:nvCxnSpPr>
        <p:spPr>
          <a:xfrm rot="10800000">
            <a:off x="2514600" y="2819400"/>
            <a:ext cx="625475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2" name="Google Shape;222;p30"/>
          <p:cNvCxnSpPr/>
          <p:nvPr/>
        </p:nvCxnSpPr>
        <p:spPr>
          <a:xfrm rot="10800000" flipH="1">
            <a:off x="1150937" y="2819400"/>
            <a:ext cx="685800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23" name="Google Shape;223;p30"/>
          <p:cNvSpPr txBox="1"/>
          <p:nvPr/>
        </p:nvSpPr>
        <p:spPr>
          <a:xfrm>
            <a:off x="5940425" y="2276475"/>
            <a:ext cx="1752600" cy="5334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086350" y="3267075"/>
            <a:ext cx="1368425" cy="431800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HashSet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6958012" y="3267075"/>
            <a:ext cx="1471612" cy="4318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SortedSet</a:t>
            </a:r>
            <a:endParaRPr/>
          </a:p>
        </p:txBody>
      </p:sp>
      <p:cxnSp>
        <p:nvCxnSpPr>
          <p:cNvPr id="226" name="Google Shape;226;p30"/>
          <p:cNvCxnSpPr/>
          <p:nvPr/>
        </p:nvCxnSpPr>
        <p:spPr>
          <a:xfrm rot="10800000">
            <a:off x="7075487" y="2801937"/>
            <a:ext cx="625475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7" name="Google Shape;227;p30"/>
          <p:cNvCxnSpPr/>
          <p:nvPr/>
        </p:nvCxnSpPr>
        <p:spPr>
          <a:xfrm rot="10800000" flipH="1">
            <a:off x="5711825" y="2801937"/>
            <a:ext cx="685800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28" name="Google Shape;228;p30"/>
          <p:cNvSpPr txBox="1"/>
          <p:nvPr/>
        </p:nvSpPr>
        <p:spPr>
          <a:xfrm>
            <a:off x="2124075" y="4292600"/>
            <a:ext cx="1752600" cy="5334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981075" y="5283200"/>
            <a:ext cx="1752600" cy="533400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HashMap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3038475" y="5283200"/>
            <a:ext cx="1752600" cy="5334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SortedMap</a:t>
            </a:r>
            <a:endParaRPr/>
          </a:p>
        </p:txBody>
      </p:sp>
      <p:cxnSp>
        <p:nvCxnSpPr>
          <p:cNvPr id="231" name="Google Shape;231;p30"/>
          <p:cNvCxnSpPr/>
          <p:nvPr/>
        </p:nvCxnSpPr>
        <p:spPr>
          <a:xfrm rot="10800000">
            <a:off x="3259137" y="4818062"/>
            <a:ext cx="625475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2" name="Google Shape;232;p30"/>
          <p:cNvCxnSpPr/>
          <p:nvPr/>
        </p:nvCxnSpPr>
        <p:spPr>
          <a:xfrm rot="10800000" flipH="1">
            <a:off x="1895475" y="4818062"/>
            <a:ext cx="685800" cy="473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3" name="Google Shape;233;p30"/>
          <p:cNvSpPr txBox="1"/>
          <p:nvPr/>
        </p:nvSpPr>
        <p:spPr>
          <a:xfrm>
            <a:off x="3851275" y="1341437"/>
            <a:ext cx="1752600" cy="5334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Collection</a:t>
            </a:r>
            <a:endParaRPr/>
          </a:p>
        </p:txBody>
      </p:sp>
      <p:cxnSp>
        <p:nvCxnSpPr>
          <p:cNvPr id="234" name="Google Shape;234;p30"/>
          <p:cNvCxnSpPr/>
          <p:nvPr/>
        </p:nvCxnSpPr>
        <p:spPr>
          <a:xfrm rot="10800000" flipH="1">
            <a:off x="3055937" y="1914525"/>
            <a:ext cx="795337" cy="39052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35" name="Google Shape;235;p30"/>
          <p:cNvCxnSpPr/>
          <p:nvPr/>
        </p:nvCxnSpPr>
        <p:spPr>
          <a:xfrm rot="10800000">
            <a:off x="5649912" y="1914525"/>
            <a:ext cx="868362" cy="36353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6" name="Google Shape;236;p30"/>
          <p:cNvSpPr txBox="1"/>
          <p:nvPr/>
        </p:nvSpPr>
        <p:spPr>
          <a:xfrm>
            <a:off x="6958012" y="3987800"/>
            <a:ext cx="1512887" cy="376237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TreeSet</a:t>
            </a:r>
            <a:endParaRPr/>
          </a:p>
        </p:txBody>
      </p:sp>
      <p:cxnSp>
        <p:nvCxnSpPr>
          <p:cNvPr id="237" name="Google Shape;237;p30"/>
          <p:cNvCxnSpPr/>
          <p:nvPr/>
        </p:nvCxnSpPr>
        <p:spPr>
          <a:xfrm rot="10800000">
            <a:off x="7696200" y="3657600"/>
            <a:ext cx="0" cy="304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8" name="Google Shape;238;p30"/>
          <p:cNvSpPr txBox="1"/>
          <p:nvPr/>
        </p:nvSpPr>
        <p:spPr>
          <a:xfrm>
            <a:off x="3059112" y="6308725"/>
            <a:ext cx="1752600" cy="358775"/>
          </a:xfrm>
          <a:prstGeom prst="rect">
            <a:avLst/>
          </a:prstGeom>
          <a:solidFill>
            <a:srgbClr val="3193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TreeMap</a:t>
            </a:r>
            <a:endParaRPr/>
          </a:p>
        </p:txBody>
      </p:sp>
      <p:cxnSp>
        <p:nvCxnSpPr>
          <p:cNvPr id="239" name="Google Shape;239;p30"/>
          <p:cNvCxnSpPr/>
          <p:nvPr/>
        </p:nvCxnSpPr>
        <p:spPr>
          <a:xfrm rot="10800000">
            <a:off x="3962400" y="5791200"/>
            <a:ext cx="0" cy="53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40" name="Google Shape;240;p30"/>
          <p:cNvSpPr/>
          <p:nvPr/>
        </p:nvSpPr>
        <p:spPr>
          <a:xfrm>
            <a:off x="5435600" y="3860800"/>
            <a:ext cx="1152525" cy="503237"/>
          </a:xfrm>
          <a:prstGeom prst="wedgeRoundRectCallout">
            <a:avLst>
              <a:gd name="adj1" fmla="val -2053"/>
              <a:gd name="adj2" fmla="val -11175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 de Hash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1258887" y="6021387"/>
            <a:ext cx="1152525" cy="503237"/>
          </a:xfrm>
          <a:prstGeom prst="wedgeRoundRectCallout">
            <a:avLst>
              <a:gd name="adj1" fmla="val -476"/>
              <a:gd name="adj2" fmla="val -12333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Tabela de Hash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7678737" y="4564062"/>
            <a:ext cx="1296987" cy="503237"/>
          </a:xfrm>
          <a:prstGeom prst="wedgeRoundRectCallout">
            <a:avLst>
              <a:gd name="adj1" fmla="val -5764"/>
              <a:gd name="adj2" fmla="val -11175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Balanceada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4787900" y="5805487"/>
            <a:ext cx="1296987" cy="503237"/>
          </a:xfrm>
          <a:prstGeom prst="wedgeRoundRectCallout">
            <a:avLst>
              <a:gd name="adj1" fmla="val -4600"/>
              <a:gd name="adj2" fmla="val 27869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Árvore Balanceada</a:t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3276600" y="2636837"/>
            <a:ext cx="1584325" cy="503237"/>
          </a:xfrm>
          <a:prstGeom prst="wedgeRoundRectCallout">
            <a:avLst>
              <a:gd name="adj1" fmla="val 1450"/>
              <a:gd name="adj2" fmla="val 31412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Dimensionável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395287" y="3933825"/>
            <a:ext cx="1008062" cy="503237"/>
          </a:xfrm>
          <a:prstGeom prst="wedgeRoundRectCallout">
            <a:avLst>
              <a:gd name="adj1" fmla="val 544"/>
              <a:gd name="adj2" fmla="val -11379"/>
              <a:gd name="adj3" fmla="val 0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 Ligada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659562" y="5373687"/>
            <a:ext cx="1752600" cy="388937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6659562" y="6021387"/>
            <a:ext cx="1752600" cy="3730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6800" rIns="0" bIns="468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2000" b="1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ListIterator</a:t>
            </a:r>
            <a:endParaRPr/>
          </a:p>
        </p:txBody>
      </p:sp>
      <p:cxnSp>
        <p:nvCxnSpPr>
          <p:cNvPr id="248" name="Google Shape;248;p30"/>
          <p:cNvCxnSpPr/>
          <p:nvPr/>
        </p:nvCxnSpPr>
        <p:spPr>
          <a:xfrm rot="10800000" flipH="1">
            <a:off x="7523162" y="5803900"/>
            <a:ext cx="1587" cy="219075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Comentários sobre Estruturas de Dados</a:t>
            </a: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Acesso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 um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determinado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elemento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através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índice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é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feito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tempo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constante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Inserção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exclusão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novos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depende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da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quantidade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já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existente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no array.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Permite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uso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binária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se o array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estiver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classificado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caso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contrário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exige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sequencial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34962" marR="0" lvl="0" indent="-3349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Listas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Ligadas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Inserção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exclusão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nas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extremidades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é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feita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tempo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constante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pilhas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filas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sequencial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34962" marR="0" lvl="0" indent="-3349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Tabelas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Hash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inserção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exclusão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praticamente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tempo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constante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sng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classificados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34962" marR="0" lvl="0" indent="-3349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Árvores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Binárias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Balanceadas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inserção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exclusão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tempo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logarítmico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elementos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sng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são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classificados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Comentários sobre Estruturas de Dados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Listas (LinkedList e ArrayList)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Permitem duplicidade de elementos.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 ordem de inserção dos elementos é mantida.</a:t>
            </a:r>
            <a:endParaRPr/>
          </a:p>
          <a:p>
            <a:pPr marL="334962" marR="0" lvl="0" indent="-3349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Conjuntos (HashSet e TreeSet)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 permitem duplicidade de elementos.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 ordem de inserção dos elementos </a:t>
            </a:r>
            <a:r>
              <a:rPr lang="en-US" sz="2000" b="1" i="0" u="sng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é mantida.</a:t>
            </a:r>
            <a:endParaRPr/>
          </a:p>
          <a:p>
            <a:pPr marL="334962" marR="0" lvl="0" indent="-3349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Mapas (HashMap e TreeMap)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Os elementos são associados a uma </a:t>
            </a:r>
            <a:r>
              <a:rPr lang="en-US" sz="2000" b="1" i="0" u="sng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chave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 acesso aos elementos é feito através da chave, e não através do próprio elemento.</a:t>
            </a:r>
            <a:endParaRPr/>
          </a:p>
          <a:p>
            <a:pPr marL="735012" marR="0" lvl="1" indent="-27781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Não há duplicidade de chaves.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Interface Collection &lt;E&gt;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(java.util.Collection)</a:t>
            </a:r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E elemento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elemento à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clear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todos os elementos da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contains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elemento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o elemento estiver contido na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isEmpty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true se a coleção estiver vazia.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Iterator &lt;E&gt;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 iterador para a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boolean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elemento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um elemento da coleção e o retorna.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a quantidade de elementos na coleção.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Object [ ] </a:t>
            </a:r>
            <a:r>
              <a:rPr lang="en-US" sz="20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toArray</a:t>
            </a: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os elementos da coleção na forma de um array.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 LinkedList&lt;E&gt;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(java.util.LinkedList)</a:t>
            </a: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Construtores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LinkedList ( )</a:t>
            </a:r>
            <a:endParaRPr/>
          </a:p>
          <a:p>
            <a:pPr marL="735012" marR="0" lvl="1" indent="-2778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LinkedList ( Collection c )</a:t>
            </a:r>
            <a:endParaRPr/>
          </a:p>
          <a:p>
            <a:pPr marL="334962" marR="0" lvl="0" indent="-3349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Alguns Métodos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índice, E elemento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elemento à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addFirst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E elemento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elemento no início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void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addLast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E elemento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Adiciona um elemento no final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element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 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Retorna, mas não exclui, o elemento no início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um elemento da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Classe LinkedList&lt;E&gt;</a:t>
            </a:r>
            <a:r>
              <a:rPr lang="en-US" sz="4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(java.util.LinkedList)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1182687" y="1447800"/>
            <a:ext cx="7772400" cy="476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35012" marR="0" lvl="1" indent="-2778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getFirst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primeiro elemento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getLast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último elemento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indexOf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Object elemento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índice da primeira ocorrência do elemento, -1 se o elemento não estiver contido na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ListIterator&lt;E&gt;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listIterator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Retorna o iterador da lista.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um elemento da lista e o retorna.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removeFirst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o primeiro elemento da lista e o retorna.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removeLast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Remove o último elemento da lista e o retorna.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99"/>
              </a:buClr>
              <a:buSzPts val="99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lang="en-US" sz="1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( int índice, E elemento )</a:t>
            </a:r>
            <a:endParaRPr/>
          </a:p>
          <a:p>
            <a:pPr marL="735012" marR="0" lvl="1" indent="-2778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99"/>
              </a:buClr>
              <a:buSzPts val="88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Troca um elemento na lista.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Exemplo de Lista</a:t>
            </a: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812087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java.util.*;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ExemploLista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&lt;String&gt; lista = new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LinkedList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&lt;String&gt;();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//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&lt;String&gt; lista = new </a:t>
            </a:r>
            <a:r>
              <a:rPr lang="en-US" sz="18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&lt;String&gt;();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lista.add("Maria");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lista.add("José");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lista.add("Joaquim");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System.out.println(lista.size() +  " - " + lista);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lista.remove("José");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System.out.println(lista.size() +  " - " + lista);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System.out.println("Primeiro nome: " + lista.get(0));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String nome = "Joaquim";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System.out.println(nome + " está na posição " + lista.indexOf(nome));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System.out.println(lista.size() +  " - " + lista);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marL="334963" marR="0" lvl="0" indent="-266383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FFCC00"/>
              </a:buClr>
              <a:buSzPts val="1080"/>
              <a:buFont typeface="Noto Sans Symbols"/>
              <a:buNone/>
            </a:pPr>
            <a:endParaRPr sz="18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6781800" y="6324600"/>
            <a:ext cx="189706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ahoma"/>
              <a:buNone/>
            </a:pPr>
            <a:fld id="{00000000-1234-1234-1234-123412341234}" type="slidenum">
              <a:rPr lang="en-US" sz="1600" b="1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1150937" y="455612"/>
            <a:ext cx="7793037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Percursos em uma Lista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812087" cy="476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4962" marR="0" lvl="0" indent="-33496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import java.util.*;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lang="en-US" sz="16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ExemploPercursosLista</a:t>
            </a: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public static void main(String[] args)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List&lt;String&gt; lista = new LinkedList&lt;String&gt;();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lista.add("Maria"); 	lista.add("José"); 	lista.add("Joaquim");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6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// Percurso do início para o final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Iterator&lt;String&gt; item = lista.iterator();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while (item.hasNext())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System.out.println(item.next());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for (String elemento : lista)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System.out.println(elemento);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600" b="1" i="0" u="none" strike="noStrike" cap="none">
                <a:solidFill>
                  <a:srgbClr val="F9F8C8"/>
                </a:solidFill>
                <a:latin typeface="Tahoma"/>
                <a:ea typeface="Tahoma"/>
                <a:cs typeface="Tahoma"/>
                <a:sym typeface="Tahoma"/>
              </a:rPr>
              <a:t>// Percurso do final para o início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int tamanho = lista.size();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ListIterator&lt;String&gt; itemReverso = lista.listIterator(tamanho);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while (itemReverso.hasPrevious()) {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	System.out.println(itemReverso.previous());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marL="334962" marR="0" lvl="0" indent="-33496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96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544</Words>
  <Application>Microsoft Office PowerPoint</Application>
  <PresentationFormat>Apresentação na tela (4:3)</PresentationFormat>
  <Paragraphs>276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Times New Roman</vt:lpstr>
      <vt:lpstr>Noto Sans Symbols</vt:lpstr>
      <vt:lpstr>Tahoma</vt:lpstr>
      <vt:lpstr>Arial</vt:lpstr>
      <vt:lpstr>1_Design padrão</vt:lpstr>
      <vt:lpstr>Design padrão</vt:lpstr>
      <vt:lpstr>Java Collections Framework (java.util)</vt:lpstr>
      <vt:lpstr>API Collections</vt:lpstr>
      <vt:lpstr>Comentários sobre Estruturas de Dados</vt:lpstr>
      <vt:lpstr>Comentários sobre Estruturas de Dados</vt:lpstr>
      <vt:lpstr>Interface Collection &lt;E&gt; (java.util.Collection)</vt:lpstr>
      <vt:lpstr>Classe LinkedList&lt;E&gt; (java.util.LinkedList)</vt:lpstr>
      <vt:lpstr>Classe LinkedList&lt;E&gt; (java.util.LinkedList)</vt:lpstr>
      <vt:lpstr>Exemplo de Lista</vt:lpstr>
      <vt:lpstr>Percursos em uma Lista</vt:lpstr>
      <vt:lpstr>Exemplo de HashSet</vt:lpstr>
      <vt:lpstr>Classe TreeSet&lt;E&gt; (java.util.TreeSet)</vt:lpstr>
      <vt:lpstr>Exemplo TreeSet</vt:lpstr>
      <vt:lpstr>Criação de classes de negócio para uso em coleções</vt:lpstr>
      <vt:lpstr>Classes de negócio</vt:lpstr>
      <vt:lpstr>Classe Collections (java.util.Collections)</vt:lpstr>
      <vt:lpstr>Interface Map&lt;K, V&gt; (java.util.Map)</vt:lpstr>
      <vt:lpstr>Interface Map&lt;K, V&gt; (java.util.Map)</vt:lpstr>
      <vt:lpstr>Percurso em um Mapa</vt:lpstr>
      <vt:lpstr>Classe TreeMap&lt;K, V&gt; (java.util.TreeMap)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 (java.util)</dc:title>
  <dc:creator>Nicole Esther Guido</dc:creator>
  <cp:lastModifiedBy>Nicole Esther Guido</cp:lastModifiedBy>
  <cp:revision>10</cp:revision>
  <dcterms:modified xsi:type="dcterms:W3CDTF">2019-08-21T22:36:36Z</dcterms:modified>
</cp:coreProperties>
</file>