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B869-1AB4-4D0A-8883-E1F359F7A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6BA00-B8CB-4F7A-9703-82E754E0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4E4C-87D8-4B6E-AC99-59D284A3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80BE-1561-4E19-84DC-54E91385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1F0A-DB03-4F30-86E8-0BA12B7F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6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CEAA-488D-4FB0-8627-2926C2E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76026-BCE5-4185-BEA6-0CCDB302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C408-2E6C-4B5E-A03C-DC4AB7E9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4BB2-51C8-4BCC-B625-DB1D9E37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5E02-3C37-4B55-91EE-3AD45EB6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6180B-F50A-4556-A2B7-3A22A5A91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4A348-CDAD-474C-B548-F54DFF9A2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F5FA-0056-4103-9A36-6126720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0A4A-6787-41B2-B260-C86A6223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4BDD-9A02-498F-A412-F2D444F9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B96D-4AA9-410C-8C6E-0BE86848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218D-FB96-416F-A24D-88A86BF6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D5AB-73BF-4DF6-8142-FEA4A8B1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DBFD-E692-48AF-866A-31827986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DA64-7843-43BA-BFC2-F5C244A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ED6C-19F0-40F0-A7FB-E9721C34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99E5-256F-47B5-9EE4-FEB523FD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0E29-E8CE-4DD1-BE9B-5BAC8124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C8C7-F53B-41A4-B65E-841BC796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1044-D98C-41AA-A11D-C9D7C36A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6ADA-929D-400A-9611-72727ADF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5862-C089-4798-99F7-9FC78F804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67EAA-5BB5-44EE-BE6B-941ECAA6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2182-8CEB-4C7F-A4D9-6624D7E1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B88CC-04DA-420B-8154-76139342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0D9A6-99F1-4B28-A5D9-CD692BA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2BB0-2F50-4D4C-A979-B58D2B5B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A8D0-551E-4E95-8B99-649CADC0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5819-5B8C-455D-A11B-7E586F1F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426F7-4359-4DC0-99F9-8C8468743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FE294-9717-4B01-8257-EC5865CD6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A10ED-C3ED-431E-8072-EDCFB986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7B953-00EE-4E7C-AEFF-FBF6CEC9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12C59-06FF-435D-B1D1-8F9567E5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BFD7-AA5E-43EE-9F76-09981F32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CDC71-A945-4E15-9A8B-71766AD0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BE08D-D1F4-4B11-9C86-920B1C55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9418-D9AD-40F2-9B51-EE75C3BF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4377F-D562-46E1-8687-4091068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23B82-748C-4E0E-8D03-4557CB09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8BAAA-EFD5-47F8-88FD-59392102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48FF-A958-4EF3-945F-A2627FF4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8F81-163B-4C93-91CD-8493C403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6C2AC-D32B-4C4A-9611-FAAEE45B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509A-BBDE-45A2-82BC-67F00A5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7B7C-233B-415C-AFBA-EAE8FF84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FDABE-7D20-4AEC-8F13-34C8754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5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4D9-4D45-4856-AA62-98E31647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904B3-AE49-4666-BC45-25A631BCA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E9C80-07CE-4396-8448-AD7063A48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8D1CF-883A-4413-9B6E-6F73BEA5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72395-561A-4BB6-A55D-D6DB73B3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8D92-89ED-40F2-9C3B-151845B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7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E53F0-BFCB-43D9-9EEA-479AF9D8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8B6FB-E99B-4E93-9B15-DA655D52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D1AF-9EDF-4444-A802-F27ED8B26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F39D-7276-4B34-A696-E14A9C90F74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9F54-9FEE-4DFC-A6E8-BEAE71D4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9D1F-7689-4EFF-9960-EC502525C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2982-19C4-41DC-9E6B-F804D0612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2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D5504-3BBF-41C3-8225-69093C9D4B3D}"/>
              </a:ext>
            </a:extLst>
          </p:cNvPr>
          <p:cNvSpPr txBox="1"/>
          <p:nvPr/>
        </p:nvSpPr>
        <p:spPr>
          <a:xfrm>
            <a:off x="3300949" y="1143224"/>
            <a:ext cx="5590102" cy="279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Group: B.Sc. </a:t>
            </a:r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Subject: </a:t>
            </a:r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VSC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Semester:  </a:t>
            </a:r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A8FE0-212C-43F9-B373-AB02289A93BB}"/>
              </a:ext>
            </a:extLst>
          </p:cNvPr>
          <p:cNvSpPr txBox="1"/>
          <p:nvPr/>
        </p:nvSpPr>
        <p:spPr>
          <a:xfrm>
            <a:off x="1354008" y="4898162"/>
            <a:ext cx="9483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 of the paper: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Assembly Language Programming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5ADD0-6347-4634-9B4C-950EABAB4495}"/>
              </a:ext>
            </a:extLst>
          </p:cNvPr>
          <p:cNvSpPr txBox="1"/>
          <p:nvPr/>
        </p:nvSpPr>
        <p:spPr>
          <a:xfrm>
            <a:off x="762000" y="248810"/>
            <a:ext cx="10667999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Pritee</a:t>
            </a:r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Badgujar</a:t>
            </a:r>
            <a:endParaRPr lang="en-I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6468BA-740C-4CBA-AF32-2A0D4EB18EB4}"/>
              </a:ext>
            </a:extLst>
          </p:cNvPr>
          <p:cNvSpPr txBox="1"/>
          <p:nvPr/>
        </p:nvSpPr>
        <p:spPr>
          <a:xfrm>
            <a:off x="1073833" y="1919442"/>
            <a:ext cx="10044333" cy="3828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instruction register and decoder are part of the ALU.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an instruction is fetched from the memory it is loaded in to the instruction register.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decoder decodes the instruction and establishes the sequence of events to follow.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instruction register is not programmable and cannot be accessed by any instruction.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93FB5-9A23-4364-B70C-C999EF16A5D4}"/>
              </a:ext>
            </a:extLst>
          </p:cNvPr>
          <p:cNvSpPr txBox="1"/>
          <p:nvPr/>
        </p:nvSpPr>
        <p:spPr>
          <a:xfrm>
            <a:off x="3140026" y="793038"/>
            <a:ext cx="591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Instruction register and Decoder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0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D49B1B-EE2D-4B79-8F3B-76E58A915AB4}"/>
              </a:ext>
            </a:extLst>
          </p:cNvPr>
          <p:cNvSpPr txBox="1"/>
          <p:nvPr/>
        </p:nvSpPr>
        <p:spPr>
          <a:xfrm>
            <a:off x="947225" y="2186728"/>
            <a:ext cx="10297550" cy="312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two additional registers called temporary registers W and Z, which are included in the register array along with programmable registers namely B, C, D, E, H, L, SP and PC.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registers are used to hold 8-bit data during the execution of instructions. However, they are used internally by microprocessor, they are available to the program.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5D806-3CB6-4982-BA16-7B8D67CFB795}"/>
              </a:ext>
            </a:extLst>
          </p:cNvPr>
          <p:cNvSpPr txBox="1"/>
          <p:nvPr/>
        </p:nvSpPr>
        <p:spPr>
          <a:xfrm>
            <a:off x="4659337" y="961850"/>
            <a:ext cx="2873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Register Array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3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6F8BB-AD9A-4948-9F9C-1352A4506CB4}"/>
              </a:ext>
            </a:extLst>
          </p:cNvPr>
          <p:cNvSpPr txBox="1"/>
          <p:nvPr/>
        </p:nvSpPr>
        <p:spPr>
          <a:xfrm>
            <a:off x="914397" y="1768580"/>
            <a:ext cx="10363201" cy="3828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unit is used to select a register out of all the available registers.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unit behaves as Multiplexer (MUX) when data going from the register to the internal data bus.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behaves as Demultiplexer(DEMUX) when data is coming to a register from the internal data bus of the processor.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register select will behave as the function of selection lines at the Mux /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Demux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8B920-C0F1-43EC-9965-BD67690640A2}"/>
              </a:ext>
            </a:extLst>
          </p:cNvPr>
          <p:cNvSpPr txBox="1"/>
          <p:nvPr/>
        </p:nvSpPr>
        <p:spPr>
          <a:xfrm>
            <a:off x="4159932" y="778970"/>
            <a:ext cx="3872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MUX / DEMUX unit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7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ACD99-31F4-489A-8861-218470FF2F7B}"/>
              </a:ext>
            </a:extLst>
          </p:cNvPr>
          <p:cNvSpPr txBox="1"/>
          <p:nvPr/>
        </p:nvSpPr>
        <p:spPr>
          <a:xfrm>
            <a:off x="1059765" y="2229945"/>
            <a:ext cx="10072468" cy="273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an 8-bit unidirectional buffer.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used to drive external high order address bus (A15 – A8).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also used to tri-state the high order address bus under certain conditions such as reset, hold, halt and when address lines are not in use.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1A07F-C581-4925-B339-59D5EE1075C4}"/>
              </a:ext>
            </a:extLst>
          </p:cNvPr>
          <p:cNvSpPr txBox="1"/>
          <p:nvPr/>
        </p:nvSpPr>
        <p:spPr>
          <a:xfrm>
            <a:off x="4610099" y="764903"/>
            <a:ext cx="297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Address Buffer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5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D95CF-DADE-406B-B4F6-EEEF0835DFDC}"/>
              </a:ext>
            </a:extLst>
          </p:cNvPr>
          <p:cNvSpPr txBox="1"/>
          <p:nvPr/>
        </p:nvSpPr>
        <p:spPr>
          <a:xfrm>
            <a:off x="1031631" y="2342486"/>
            <a:ext cx="10128738" cy="273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an 8-bit bi-directional buffer.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used to drive multiplexed address/data bus. i.e., low order address bus (A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and data bus (D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-D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also to tri-state the multiplexed address/data bus under certain conditions such as reset, hold, halt and when the bus is not in use.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4B19-653B-46CC-8AD0-5BE4E554D9C9}"/>
              </a:ext>
            </a:extLst>
          </p:cNvPr>
          <p:cNvSpPr txBox="1"/>
          <p:nvPr/>
        </p:nvSpPr>
        <p:spPr>
          <a:xfrm>
            <a:off x="4307645" y="1074393"/>
            <a:ext cx="3576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Address / Data Buffer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E4EF06-D565-4902-92A1-BFFC820D4218}"/>
              </a:ext>
            </a:extLst>
          </p:cNvPr>
          <p:cNvSpPr txBox="1"/>
          <p:nvPr/>
        </p:nvSpPr>
        <p:spPr>
          <a:xfrm>
            <a:off x="1742048" y="2659430"/>
            <a:ext cx="8707901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16-bit register is used to increment or decrement the contents of program counter or stack pointer as part of execution of instructions related to them.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02CD4-03F3-4148-A98A-6D2FF32032D2}"/>
              </a:ext>
            </a:extLst>
          </p:cNvPr>
          <p:cNvSpPr txBox="1"/>
          <p:nvPr/>
        </p:nvSpPr>
        <p:spPr>
          <a:xfrm>
            <a:off x="2470636" y="1186933"/>
            <a:ext cx="7250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Incrementer</a:t>
            </a:r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32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Decrementer</a:t>
            </a:r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address latch </a:t>
            </a:r>
            <a:endParaRPr lang="en-IN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140CA-7C50-48E2-91F3-0E0E88FC9E2B}"/>
              </a:ext>
            </a:extLst>
          </p:cNvPr>
          <p:cNvSpPr txBox="1"/>
          <p:nvPr/>
        </p:nvSpPr>
        <p:spPr>
          <a:xfrm>
            <a:off x="970671" y="1100600"/>
            <a:ext cx="10325686" cy="372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ALU includes five flip-flops, which are set (or) reset after an operation according to data condition of the result in the accumulator and other registers.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are called Zero (Z), Carry (CY), Sign (S), Parity (P) and Auxiliary Carry (AC) flags.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bit positions in the flag register are shown in Fig. The microprocessor uses these flags to test data</a:t>
            </a:r>
            <a:r>
              <a:rPr lang="en-US" sz="2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A3E7-3A1E-44C5-95DF-9BE59BDF9AE7}"/>
              </a:ext>
            </a:extLst>
          </p:cNvPr>
          <p:cNvSpPr txBox="1"/>
          <p:nvPr/>
        </p:nvSpPr>
        <p:spPr>
          <a:xfrm>
            <a:off x="4877386" y="345905"/>
            <a:ext cx="243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Flag register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5.png">
            <a:extLst>
              <a:ext uri="{FF2B5EF4-FFF2-40B4-BE49-F238E27FC236}">
                <a16:creationId xmlns:a16="http://schemas.microsoft.com/office/drawing/2014/main" id="{615AD548-925F-4238-BB4B-F98D0B9877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006" y="4996925"/>
            <a:ext cx="6231987" cy="13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61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C3BD0D-1415-48DB-BEBE-E47B16BA01AB}"/>
              </a:ext>
            </a:extLst>
          </p:cNvPr>
          <p:cNvSpPr txBox="1"/>
          <p:nvPr/>
        </p:nvSpPr>
        <p:spPr>
          <a:xfrm>
            <a:off x="2020014" y="2844225"/>
            <a:ext cx="815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 : Architecture of 8085 Microprocessor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85 Architecture">
            <a:extLst>
              <a:ext uri="{FF2B5EF4-FFF2-40B4-BE49-F238E27FC236}">
                <a16:creationId xmlns:a16="http://schemas.microsoft.com/office/drawing/2014/main" id="{D7699753-9A71-4199-B992-0D8B9425AD3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57" y="572457"/>
            <a:ext cx="11408898" cy="608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0983B-F32F-4C51-8C85-EC74166C5205}"/>
              </a:ext>
            </a:extLst>
          </p:cNvPr>
          <p:cNvSpPr txBox="1"/>
          <p:nvPr/>
        </p:nvSpPr>
        <p:spPr>
          <a:xfrm>
            <a:off x="3739661" y="49237"/>
            <a:ext cx="47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Internal Architecture of 8085</a:t>
            </a: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34EAA3-D9B1-4598-AEC1-1CB93D152986}"/>
              </a:ext>
            </a:extLst>
          </p:cNvPr>
          <p:cNvSpPr txBox="1"/>
          <p:nvPr/>
        </p:nvSpPr>
        <p:spPr>
          <a:xfrm>
            <a:off x="1010529" y="1546753"/>
            <a:ext cx="10170941" cy="411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 internal architecture of the 8085 microprocessor determines how and what operations can be performed with the data operations are,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 8-bit data.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arithmetic and logical operations.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for conditions.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 the execution of instructions.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 data temporarily in read write memory called stack.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0003B7-EF02-472C-BD12-A2E34BCA199F}"/>
              </a:ext>
            </a:extLst>
          </p:cNvPr>
          <p:cNvSpPr txBox="1"/>
          <p:nvPr/>
        </p:nvSpPr>
        <p:spPr>
          <a:xfrm>
            <a:off x="848747" y="2096143"/>
            <a:ext cx="10494499" cy="383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8085 has 6 general purpose registers to store 8-bit data during program execution.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6 registers are identified as B, C, D, E, H and L.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can be combined as register pairs BC, DE and HL to </a:t>
            </a:r>
            <a:r>
              <a:rPr lang="en-IN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some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16-bit operations.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registers are programmable. It can use to load or transfer data from the registers by using instructions.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E5F0-C28E-452B-8C7B-AD4AADF00E42}"/>
              </a:ext>
            </a:extLst>
          </p:cNvPr>
          <p:cNvSpPr txBox="1"/>
          <p:nvPr/>
        </p:nvSpPr>
        <p:spPr>
          <a:xfrm>
            <a:off x="5165771" y="924524"/>
            <a:ext cx="18604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 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0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AC120-9599-44BF-A8B3-47E2F48D73DC}"/>
              </a:ext>
            </a:extLst>
          </p:cNvPr>
          <p:cNvSpPr txBox="1"/>
          <p:nvPr/>
        </p:nvSpPr>
        <p:spPr>
          <a:xfrm>
            <a:off x="858130" y="1941400"/>
            <a:ext cx="10213144" cy="3444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accumulator (A) is an 8-bit register that is part of ALU.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store 8-bit data and to perform ALU operations.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of an operation is stored in Accumulator.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Accumulator is identified as register A. 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on which operations is to be performed is operand. One of the operands must be Accumulator.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B77B-65F4-4B1A-A7EF-E00B0E49906C}"/>
              </a:ext>
            </a:extLst>
          </p:cNvPr>
          <p:cNvSpPr txBox="1"/>
          <p:nvPr/>
        </p:nvSpPr>
        <p:spPr>
          <a:xfrm>
            <a:off x="4891454" y="778970"/>
            <a:ext cx="2409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Accumulator </a:t>
            </a:r>
            <a:endParaRPr lang="en-IN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5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858BD-C487-4DCB-9F27-9A16A0B477AB}"/>
              </a:ext>
            </a:extLst>
          </p:cNvPr>
          <p:cNvSpPr txBox="1"/>
          <p:nvPr/>
        </p:nvSpPr>
        <p:spPr>
          <a:xfrm>
            <a:off x="637735" y="1622731"/>
            <a:ext cx="10916530" cy="442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16-bit register deals with sequencing the execution of instructions.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register is a memory pointer. Memory locations have 16-bit address.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microprocessor uses this register to sequence the execution of the instructions.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function of the program counter is to point to the memory address from which the next byte is to be fetched.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byte is being fetched, the program counter is automatically incremented by one to point to the next memory location.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34042-6006-4A86-A440-58428A052D91}"/>
              </a:ext>
            </a:extLst>
          </p:cNvPr>
          <p:cNvSpPr txBox="1"/>
          <p:nvPr/>
        </p:nvSpPr>
        <p:spPr>
          <a:xfrm>
            <a:off x="3948918" y="515772"/>
            <a:ext cx="4294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Program Counter (PC) </a:t>
            </a:r>
            <a:endParaRPr lang="en-IN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6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43A022-46A3-4789-B05E-8C1475832C1F}"/>
              </a:ext>
            </a:extLst>
          </p:cNvPr>
          <p:cNvSpPr txBox="1"/>
          <p:nvPr/>
        </p:nvSpPr>
        <p:spPr>
          <a:xfrm>
            <a:off x="1125414" y="2150068"/>
            <a:ext cx="10016197" cy="273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stack pointer is also a 16-bit register, used as a memory pointer.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points to a memory location in R/W memory, called stack.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beginning of the stack is defined by loading 16- bit address in the stack pointer.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7F03-981D-49A2-9613-B5F19E9DCA10}"/>
              </a:ext>
            </a:extLst>
          </p:cNvPr>
          <p:cNvSpPr txBox="1"/>
          <p:nvPr/>
        </p:nvSpPr>
        <p:spPr>
          <a:xfrm>
            <a:off x="4406118" y="835241"/>
            <a:ext cx="3379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Stack Pointer (SP)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5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E7C8DE-6841-4C64-A8B6-CDB4AFCC3C6E}"/>
                  </a:ext>
                </a:extLst>
              </p:cNvPr>
              <p:cNvSpPr txBox="1"/>
              <p:nvPr/>
            </p:nvSpPr>
            <p:spPr>
              <a:xfrm>
                <a:off x="1214509" y="2112760"/>
                <a:ext cx="9762979" cy="3183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15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This unit synchronizes all the microprocessor operations with the clock and generates the control signal necessary for communication between the microprocessor and peripherals. </a:t>
                </a:r>
              </a:p>
              <a:p>
                <a:pPr marL="457200" indent="-457200" algn="just">
                  <a:lnSpc>
                    <a:spcPct val="115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control signals are similar to a sync pulse in an oscilloscope. The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𝑅𝐷</m:t>
                        </m:r>
                      </m:e>
                    </m:ba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𝑊𝑅</m:t>
                        </m:r>
                      </m:e>
                    </m:ba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signals are sync pulses indicating the availability of data on the data bus.</a:t>
                </a:r>
                <a:endParaRPr lang="en-IN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E7C8DE-6841-4C64-A8B6-CDB4AFCC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09" y="2112760"/>
                <a:ext cx="9762979" cy="3183372"/>
              </a:xfrm>
              <a:prstGeom prst="rect">
                <a:avLst/>
              </a:prstGeom>
              <a:blipFill>
                <a:blip r:embed="rId2"/>
                <a:stretch>
                  <a:fillRect l="-1061" t="-1341" r="-1248" b="-4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801B4F-F606-46AC-8633-1B2F67B3B45E}"/>
              </a:ext>
            </a:extLst>
          </p:cNvPr>
          <p:cNvSpPr txBox="1"/>
          <p:nvPr/>
        </p:nvSpPr>
        <p:spPr>
          <a:xfrm>
            <a:off x="3850442" y="778972"/>
            <a:ext cx="4491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Timing and control unit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7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862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srikanthboda1980@outlook.com</dc:creator>
  <cp:lastModifiedBy>Komal Badgujar</cp:lastModifiedBy>
  <cp:revision>25</cp:revision>
  <dcterms:created xsi:type="dcterms:W3CDTF">2020-08-16T09:22:58Z</dcterms:created>
  <dcterms:modified xsi:type="dcterms:W3CDTF">2024-11-18T14:31:03Z</dcterms:modified>
</cp:coreProperties>
</file>