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</p:sldMasterIdLst>
  <p:notesMasterIdLst>
    <p:notesMasterId r:id="rId32"/>
  </p:notesMasterIdLst>
  <p:handoutMasterIdLst>
    <p:handoutMasterId r:id="rId33"/>
  </p:handoutMasterIdLst>
  <p:sldIdLst>
    <p:sldId id="258" r:id="rId7"/>
    <p:sldId id="257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05050"/>
    <a:srgbClr val="107C10"/>
    <a:srgbClr val="323232"/>
    <a:srgbClr val="5C2D91"/>
    <a:srgbClr val="32145A"/>
    <a:srgbClr val="00BCF2"/>
    <a:srgbClr val="002050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9" autoAdjust="0"/>
    <p:restoredTop sz="93001" autoAdjust="0"/>
  </p:normalViewPr>
  <p:slideViewPr>
    <p:cSldViewPr>
      <p:cViewPr varScale="1">
        <p:scale>
          <a:sx n="92" d="100"/>
          <a:sy n="92" d="100"/>
        </p:scale>
        <p:origin x="176" y="544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Build 2016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5/17/16 6:04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Build 2016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5/17/16 6:04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20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1303337" y="2393883"/>
            <a:ext cx="9829800" cy="22067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3800" dirty="0" smtClean="0">
                <a:solidFill>
                  <a:schemeClr val="accent3"/>
                </a:solidFill>
              </a:rPr>
              <a:t>#</a:t>
            </a:r>
            <a:r>
              <a:rPr lang="de-DE" sz="13800" dirty="0" err="1" smtClean="0">
                <a:solidFill>
                  <a:schemeClr val="accent3"/>
                </a:solidFill>
              </a:rPr>
              <a:t>BerlinCloud</a:t>
            </a:r>
            <a:endParaRPr lang="de-DE" sz="13800" dirty="0" smtClean="0">
              <a:solidFill>
                <a:schemeClr val="accent3"/>
              </a:solidFill>
            </a:endParaRPr>
          </a:p>
        </p:txBody>
      </p:sp>
      <p:pic>
        <p:nvPicPr>
          <p:cNvPr id="7" name="Grafik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"/>
            <a:ext cx="5175518" cy="8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"/>
            <a:ext cx="5175518" cy="8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pic>
        <p:nvPicPr>
          <p:cNvPr id="12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"/>
            <a:ext cx="5175518" cy="8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9211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8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0" name="TextBox 1"/>
          <p:cNvSpPr txBox="1"/>
          <p:nvPr userDrawn="1"/>
        </p:nvSpPr>
        <p:spPr>
          <a:xfrm>
            <a:off x="288989" y="6072577"/>
            <a:ext cx="45443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BerlinCloud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rherlt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reicheltp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  <p:sp>
        <p:nvSpPr>
          <p:cNvPr id="20" name="TextBox 1"/>
          <p:cNvSpPr txBox="1"/>
          <p:nvPr userDrawn="1"/>
        </p:nvSpPr>
        <p:spPr>
          <a:xfrm>
            <a:off x="288989" y="6072577"/>
            <a:ext cx="45443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BerlinCloud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rherlt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reicheltp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17" r:id="rId12"/>
    <p:sldLayoutId id="2147484332" r:id="rId13"/>
    <p:sldLayoutId id="2147484333" r:id="rId14"/>
    <p:sldLayoutId id="2147484334" r:id="rId15"/>
    <p:sldLayoutId id="2147484335" r:id="rId16"/>
    <p:sldLayoutId id="2147484336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13441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834" marR="0" lvl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088" marR="0" lvl="1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  <p:sp>
        <p:nvSpPr>
          <p:cNvPr id="18" name="TextBox 1"/>
          <p:cNvSpPr txBox="1"/>
          <p:nvPr userDrawn="1"/>
        </p:nvSpPr>
        <p:spPr>
          <a:xfrm>
            <a:off x="288989" y="6072577"/>
            <a:ext cx="45443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BerlinCloud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rherlt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reicheltp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39433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2" r:id="rId1"/>
    <p:sldLayoutId id="2147484343" r:id="rId2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99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de-DE" sz="7200" dirty="0" smtClean="0"/>
              <a:t>Neue Datenspeicher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1904079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Datenspeicher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9869"/>
          </a:xfrm>
        </p:spPr>
        <p:txBody>
          <a:bodyPr/>
          <a:lstStyle/>
          <a:p>
            <a:r>
              <a:rPr lang="de-DE" dirty="0" smtClean="0"/>
              <a:t>Relational und nicht-relational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Keine magische Abstraktion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High Level Services, die für das die meisten Datenspeicher nützlich sind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Anbieterspezifische Angelegenheiten werden in jeweiligen Anbieter-Erweiterungen (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Extensions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) behandelt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Beispiele für Datenanbieter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Relational: SQL Server,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SQLite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,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Postgres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, SQL Compact</a:t>
            </a:r>
          </a:p>
          <a:p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Azure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Table Storage</a:t>
            </a:r>
          </a:p>
          <a:p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Redis</a:t>
            </a:r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In Memory (zu Testzwecken)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750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de-DE" sz="7200" dirty="0" smtClean="0"/>
              <a:t>Neue Features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2110181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r>
              <a:rPr lang="de-DE" dirty="0" err="1" smtClean="0"/>
              <a:t>Batching</a:t>
            </a:r>
            <a:r>
              <a:rPr lang="de-DE" dirty="0" smtClean="0"/>
              <a:t> während </a:t>
            </a:r>
            <a:r>
              <a:rPr lang="de-DE" dirty="0" err="1" smtClean="0"/>
              <a:t>SaveChanges</a:t>
            </a:r>
            <a:r>
              <a:rPr lang="de-DE" dirty="0" smtClean="0"/>
              <a:t>()</a:t>
            </a:r>
          </a:p>
          <a:p>
            <a:r>
              <a:rPr lang="de-DE" dirty="0" smtClean="0"/>
              <a:t>Client-Evaluation von LINQ-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smtClean="0"/>
              <a:t>Alternative Keys</a:t>
            </a:r>
          </a:p>
          <a:p>
            <a:r>
              <a:rPr lang="de-DE" dirty="0" smtClean="0"/>
              <a:t>Usw...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61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de-DE" sz="7200" dirty="0" smtClean="0"/>
              <a:t>Leichtgewichtiger und erweiterbarer Kern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991779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Leichtgewichtiger und erweiterbarer Kern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85652"/>
          </a:xfrm>
        </p:spPr>
        <p:txBody>
          <a:bodyPr/>
          <a:lstStyle/>
          <a:p>
            <a:r>
              <a:rPr lang="de-DE" dirty="0" smtClean="0"/>
              <a:t>Top-Level API aufgesetzt auf einen modularen Kern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SQL-Generierung, Change-Tracking, usw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...</a:t>
            </a: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dirty="0" smtClean="0"/>
              <a:t>Erstellt als eine Sammlung von Services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Folgt den Prinzipien der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Dependency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Injektion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Leicht erweiterbare bzw. ersetzbare einzelne Dienste</a:t>
            </a: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dirty="0" smtClean="0"/>
              <a:t>Optimiert auf geringe CPU- und Speichernutzung</a:t>
            </a:r>
          </a:p>
        </p:txBody>
      </p:sp>
    </p:spTree>
    <p:extLst>
      <p:ext uri="{BB962C8B-B14F-4D97-AF65-F5344CB8AC3E}">
        <p14:creationId xmlns:p14="http://schemas.microsoft.com/office/powerpoint/2010/main" val="78968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de-DE" dirty="0"/>
              <a:t>EF Core und EF6</a:t>
            </a:r>
          </a:p>
        </p:txBody>
      </p:sp>
    </p:spTree>
    <p:extLst>
      <p:ext uri="{BB962C8B-B14F-4D97-AF65-F5344CB8AC3E}">
        <p14:creationId xmlns:p14="http://schemas.microsoft.com/office/powerpoint/2010/main" val="173709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 Core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de-DE" dirty="0" smtClean="0"/>
              <a:t>Gleiche Top-Level-Experience wie EF 6</a:t>
            </a:r>
          </a:p>
          <a:p>
            <a:pPr marL="571500" indent="-571500">
              <a:buFont typeface="Arial" charset="0"/>
              <a:buChar char="•"/>
            </a:pPr>
            <a:r>
              <a:rPr lang="de-DE" dirty="0" smtClean="0"/>
              <a:t>Komplett neue Codebasis</a:t>
            </a:r>
          </a:p>
          <a:p>
            <a:pPr marL="571500" indent="-571500">
              <a:buFont typeface="Arial" charset="0"/>
              <a:buChar char="•"/>
            </a:pPr>
            <a:r>
              <a:rPr lang="de-DE" dirty="0" smtClean="0"/>
              <a:t>Basierend auf einen komplett neuen Kern</a:t>
            </a:r>
          </a:p>
          <a:p>
            <a:pPr marL="571500" indent="-571500">
              <a:buFont typeface="Arial" charset="0"/>
              <a:buChar char="•"/>
            </a:pPr>
            <a:r>
              <a:rPr lang="de-DE" dirty="0" smtClean="0"/>
              <a:t>Es werden nicht alle Funktionalitäten von EF 6 unterstützt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10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 Core und EF 6.x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85652"/>
          </a:xfrm>
        </p:spPr>
        <p:txBody>
          <a:bodyPr/>
          <a:lstStyle/>
          <a:p>
            <a:r>
              <a:rPr lang="de-DE" dirty="0" smtClean="0"/>
              <a:t>EF 6.x ist der ausgereifte Daten Stack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8 Jahre voll mit RTM Veröffentlichungen = Funktionen uns Stabilität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Viele Datenanbieter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Patch- und Update-Veröffentlichungen werden nicht eingestellt</a:t>
            </a:r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dirty="0" smtClean="0"/>
              <a:t>EF Core ist eine echte v1</a:t>
            </a:r>
            <a:endParaRPr lang="de-DE" dirty="0" smtClean="0">
              <a:solidFill>
                <a:schemeClr val="tx2"/>
              </a:solidFill>
            </a:endParaRP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Grundausstattung an Funktionen in v1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Limitiert auf Datenanbieter der ersten Stunde</a:t>
            </a:r>
            <a:endParaRPr lang="de-DE" sz="2000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264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EF Core und EF 6.x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702826"/>
          </a:xfrm>
        </p:spPr>
        <p:txBody>
          <a:bodyPr/>
          <a:lstStyle/>
          <a:p>
            <a:r>
              <a:rPr lang="de-DE" sz="3200" dirty="0" smtClean="0"/>
              <a:t>EF 6.x bleibt die Richtige Wahl für viele Anwendungen</a:t>
            </a:r>
          </a:p>
          <a:p>
            <a:endParaRPr lang="de-DE" sz="2000" dirty="0"/>
          </a:p>
          <a:p>
            <a:r>
              <a:rPr lang="de-DE" sz="3200" dirty="0" smtClean="0"/>
              <a:t>Vorsicht bei der </a:t>
            </a:r>
            <a:r>
              <a:rPr lang="de-DE" sz="3200" dirty="0" smtClean="0"/>
              <a:t>Anforderungsanalyse, </a:t>
            </a:r>
            <a:r>
              <a:rPr lang="de-DE" sz="3200" dirty="0" smtClean="0"/>
              <a:t>falls EF Core eingesetzt werden soll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Viele Features noch nicht implementiert (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Lazy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Loading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,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Stored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Procedure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Mapping, usw.)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Neue Codebasis (z.B. der LINQ-Übersetzer hat Einschränkungen)</a:t>
            </a: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sz="3200" dirty="0" smtClean="0"/>
              <a:t>Wechsel von EF 6x zu EF Core ist eine „Portierung“, kein „Upgrade“</a:t>
            </a:r>
            <a:endParaRPr lang="de-DE" sz="3200" dirty="0" smtClean="0">
              <a:solidFill>
                <a:schemeClr val="tx2"/>
              </a:solidFill>
            </a:endParaRP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Einfacher Code kann einfach portiert werden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Viele APIs haben sich jedoch verändert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Achtung vor Unterschiedlichem Verhalten von gleichnamigen APIs</a:t>
            </a:r>
            <a:endParaRPr lang="de-DE" sz="2000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32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Rico Herlt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rherlt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504238" y="307621"/>
            <a:ext cx="3656013" cy="572464"/>
          </a:xfrm>
        </p:spPr>
        <p:txBody>
          <a:bodyPr/>
          <a:lstStyle/>
          <a:p>
            <a:r>
              <a:rPr lang="en-US" dirty="0" smtClean="0"/>
              <a:t>Berlin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de-DE" dirty="0" smtClean="0"/>
              <a:t>Demos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265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Weiterführende Links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984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Weiterführende Links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19891"/>
          </a:xfrm>
        </p:spPr>
        <p:txBody>
          <a:bodyPr/>
          <a:lstStyle/>
          <a:p>
            <a:r>
              <a:rPr lang="de-DE" sz="3600" dirty="0" smtClean="0"/>
              <a:t>Entity Framework Core </a:t>
            </a:r>
            <a:r>
              <a:rPr lang="de-DE" sz="3600" dirty="0" err="1" smtClean="0"/>
              <a:t>Github</a:t>
            </a:r>
            <a:r>
              <a:rPr lang="de-DE" sz="3600" dirty="0" smtClean="0"/>
              <a:t> Roadmap (+Quellcodes)</a:t>
            </a:r>
          </a:p>
          <a:p>
            <a:r>
              <a:rPr lang="de-DE" sz="2000" dirty="0">
                <a:solidFill>
                  <a:schemeClr val="accent5"/>
                </a:solidFill>
                <a:latin typeface="+mn-lt"/>
              </a:rPr>
              <a:t>https://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github.com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aspnet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EntityFramework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wiki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/Roadmap</a:t>
            </a:r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sz="3600" dirty="0" smtClean="0"/>
              <a:t>Entity Framework Dokumentation</a:t>
            </a:r>
            <a:endParaRPr lang="de-DE" dirty="0" smtClean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accent5"/>
                </a:solidFill>
                <a:latin typeface="+mn-lt"/>
              </a:rPr>
              <a:t>https://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docs.efproject.net/en/latest/index.html</a:t>
            </a: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sz="3600" dirty="0" err="1" smtClean="0"/>
              <a:t>Build</a:t>
            </a:r>
            <a:r>
              <a:rPr lang="de-DE" sz="3600" dirty="0" smtClean="0"/>
              <a:t> Session von </a:t>
            </a:r>
            <a:r>
              <a:rPr lang="de-DE" sz="3600" dirty="0" err="1" smtClean="0"/>
              <a:t>Rowan</a:t>
            </a:r>
            <a:r>
              <a:rPr lang="de-DE" sz="3600" dirty="0"/>
              <a:t> Miller - Entity Framework Core 1.0</a:t>
            </a:r>
            <a:endParaRPr lang="de-DE" sz="2000" dirty="0"/>
          </a:p>
          <a:p>
            <a:r>
              <a:rPr lang="de-DE" sz="2000" dirty="0">
                <a:solidFill>
                  <a:schemeClr val="accent5"/>
                </a:solidFill>
              </a:rPr>
              <a:t>https://channel9.msdn.com/Events/</a:t>
            </a:r>
            <a:r>
              <a:rPr lang="de-DE" sz="2000" dirty="0" err="1">
                <a:solidFill>
                  <a:schemeClr val="accent5"/>
                </a:solidFill>
              </a:rPr>
              <a:t>Build</a:t>
            </a:r>
            <a:r>
              <a:rPr lang="de-DE" sz="2000" dirty="0">
                <a:solidFill>
                  <a:schemeClr val="accent5"/>
                </a:solidFill>
              </a:rPr>
              <a:t>/2016/B852</a:t>
            </a:r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r>
              <a:rPr lang="de-DE" sz="3600" dirty="0" err="1" smtClean="0"/>
              <a:t>Slides</a:t>
            </a:r>
            <a:r>
              <a:rPr lang="de-DE" sz="3600" dirty="0" smtClean="0"/>
              <a:t> und Quellcodes dieser Session</a:t>
            </a:r>
            <a:endParaRPr lang="de-DE" sz="3600" dirty="0"/>
          </a:p>
          <a:p>
            <a:r>
              <a:rPr lang="de-DE" sz="2000" dirty="0">
                <a:solidFill>
                  <a:schemeClr val="accent5"/>
                </a:solidFill>
                <a:latin typeface="+mn-lt"/>
              </a:rPr>
              <a:t>https://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github.com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MsStudentPartnersTeamOst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EFCoreMeetup</a:t>
            </a:r>
            <a:endParaRPr lang="de-DE" sz="3600" dirty="0">
              <a:solidFill>
                <a:schemeClr val="accent5"/>
              </a:solidFill>
              <a:latin typeface="+mn-lt"/>
            </a:endParaRP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0999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Fragen..?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385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Microsoft </a:t>
            </a:r>
            <a:r>
              <a:rPr lang="de-DE" dirty="0"/>
              <a:t>Student Partners</a:t>
            </a:r>
            <a:br>
              <a:rPr lang="de-DE" dirty="0"/>
            </a:br>
            <a:r>
              <a:rPr lang="de-DE" sz="2400" dirty="0"/>
              <a:t>https://</a:t>
            </a:r>
            <a:r>
              <a:rPr lang="de-DE" sz="2400" dirty="0" err="1"/>
              <a:t>www.microsoft.com</a:t>
            </a:r>
            <a:r>
              <a:rPr lang="de-DE" sz="2400" dirty="0"/>
              <a:t>/</a:t>
            </a:r>
            <a:r>
              <a:rPr lang="de-DE" sz="2400" dirty="0" err="1"/>
              <a:t>germany</a:t>
            </a:r>
            <a:r>
              <a:rPr lang="de-DE" sz="2400" dirty="0"/>
              <a:t>/</a:t>
            </a:r>
            <a:r>
              <a:rPr lang="de-DE" sz="2400" dirty="0" err="1"/>
              <a:t>techwiese</a:t>
            </a:r>
            <a:r>
              <a:rPr lang="de-DE" sz="2400" dirty="0"/>
              <a:t>/</a:t>
            </a:r>
            <a:r>
              <a:rPr lang="de-DE" sz="2400" dirty="0" err="1"/>
              <a:t>techstudent</a:t>
            </a:r>
            <a:r>
              <a:rPr lang="de-DE" sz="2400" dirty="0"/>
              <a:t>/</a:t>
            </a:r>
            <a:r>
              <a:rPr lang="de-DE" sz="2400" dirty="0" err="1"/>
              <a:t>student</a:t>
            </a:r>
            <a:r>
              <a:rPr lang="de-DE" sz="2400" dirty="0"/>
              <a:t>-partners/</a:t>
            </a:r>
            <a:r>
              <a:rPr lang="de-DE" sz="2400" dirty="0" err="1"/>
              <a:t>default.aspx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575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098762"/>
          </a:xfrm>
        </p:spPr>
        <p:txBody>
          <a:bodyPr/>
          <a:lstStyle/>
          <a:p>
            <a:r>
              <a:rPr lang="de-DE" sz="6600" dirty="0" err="1" smtClean="0"/>
              <a:t>Get</a:t>
            </a:r>
            <a:r>
              <a:rPr lang="de-DE" sz="6600" dirty="0" smtClean="0"/>
              <a:t> </a:t>
            </a:r>
            <a:r>
              <a:rPr lang="de-DE" sz="6600" dirty="0" err="1" smtClean="0"/>
              <a:t>together</a:t>
            </a:r>
            <a:r>
              <a:rPr lang="de-DE" sz="6600" dirty="0" smtClean="0"/>
              <a:t>... </a:t>
            </a:r>
            <a:r>
              <a:rPr lang="de-DE" sz="6600" dirty="0" err="1" smtClean="0"/>
              <a:t>Let‘s</a:t>
            </a:r>
            <a:r>
              <a:rPr lang="de-DE" sz="6600" dirty="0" smtClean="0"/>
              <a:t> </a:t>
            </a:r>
            <a:r>
              <a:rPr lang="de-DE" sz="6600" dirty="0" err="1" smtClean="0"/>
              <a:t>have</a:t>
            </a:r>
            <a:r>
              <a:rPr lang="de-DE" sz="6600" dirty="0" smtClean="0"/>
              <a:t> a </a:t>
            </a:r>
            <a:r>
              <a:rPr lang="de-DE" sz="6600" dirty="0" err="1" smtClean="0"/>
              <a:t>drink</a:t>
            </a:r>
            <a:r>
              <a:rPr lang="de-DE" sz="6600" dirty="0" smtClean="0"/>
              <a:t>!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894553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01314"/>
          </a:xfrm>
        </p:spPr>
        <p:txBody>
          <a:bodyPr/>
          <a:lstStyle/>
          <a:p>
            <a:r>
              <a:rPr lang="de-DE" dirty="0" smtClean="0"/>
              <a:t>Organisation Berlin Cloud Computing </a:t>
            </a:r>
            <a:r>
              <a:rPr lang="de-DE" dirty="0" err="1" smtClean="0"/>
              <a:t>Meetup</a:t>
            </a:r>
            <a:endParaRPr lang="de-DE" dirty="0"/>
          </a:p>
          <a:p>
            <a:r>
              <a:rPr lang="de-DE" dirty="0" smtClean="0"/>
              <a:t>Geschäftsführer von</a:t>
            </a:r>
          </a:p>
          <a:p>
            <a:r>
              <a:rPr lang="de-DE" dirty="0" smtClean="0"/>
              <a:t>.NET und </a:t>
            </a:r>
            <a:r>
              <a:rPr lang="de-DE" dirty="0" err="1" smtClean="0"/>
              <a:t>Xamarin</a:t>
            </a:r>
            <a:r>
              <a:rPr lang="de-DE" dirty="0" smtClean="0"/>
              <a:t> Software Entwickler</a:t>
            </a:r>
          </a:p>
          <a:p>
            <a:r>
              <a:rPr lang="de-DE" dirty="0" smtClean="0"/>
              <a:t>Dozent für OOP1 und OOP2 an der HWR Berlin</a:t>
            </a:r>
          </a:p>
          <a:p>
            <a:r>
              <a:rPr lang="de-DE" dirty="0" smtClean="0"/>
              <a:t>Student an der HTW Berlin</a:t>
            </a:r>
          </a:p>
          <a:p>
            <a:r>
              <a:rPr lang="de-DE" dirty="0" smtClean="0"/>
              <a:t>Microsoft Student Partner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Rico Herlt </a:t>
            </a:r>
            <a:r>
              <a:rPr lang="de-DE" dirty="0" smtClean="0"/>
              <a:t>//@</a:t>
            </a:r>
            <a:r>
              <a:rPr lang="de-DE" dirty="0" err="1" smtClean="0"/>
              <a:t>rherlt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37" y="1592262"/>
            <a:ext cx="286512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0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r>
              <a:rPr lang="de-DE" dirty="0" smtClean="0"/>
              <a:t>Vorstellung von EF Core</a:t>
            </a:r>
          </a:p>
          <a:p>
            <a:r>
              <a:rPr lang="de-DE" dirty="0" smtClean="0"/>
              <a:t>EF Core und EF6</a:t>
            </a:r>
          </a:p>
          <a:p>
            <a:r>
              <a:rPr lang="de-DE" dirty="0" smtClean="0"/>
              <a:t>Demos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44836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Namensgeschichte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r>
              <a:rPr lang="en-US" dirty="0"/>
              <a:t>Entity Framework Everywhere</a:t>
            </a:r>
          </a:p>
          <a:p>
            <a:r>
              <a:rPr lang="en-US" dirty="0"/>
              <a:t>Entity Framework 7 (EF7)</a:t>
            </a:r>
          </a:p>
          <a:p>
            <a:r>
              <a:rPr lang="en-US" dirty="0"/>
              <a:t>Entity Framework Core (EF Core) </a:t>
            </a:r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4" name="Straight Connector 8"/>
          <p:cNvCxnSpPr/>
          <p:nvPr/>
        </p:nvCxnSpPr>
        <p:spPr>
          <a:xfrm>
            <a:off x="332075" y="1454904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2694" y="2213052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04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de-DE" dirty="0"/>
              <a:t>Vorstellung von EF </a:t>
            </a:r>
            <a:r>
              <a:rPr lang="de-DE" dirty="0" smtClean="0"/>
              <a:t>Core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62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Framework Projektstatus</a:t>
            </a:r>
            <a:endParaRPr lang="de-DE" dirty="0"/>
          </a:p>
        </p:txBody>
      </p:sp>
      <p:sp>
        <p:nvSpPr>
          <p:cNvPr id="3" name="Right Brace 2"/>
          <p:cNvSpPr/>
          <p:nvPr/>
        </p:nvSpPr>
        <p:spPr>
          <a:xfrm>
            <a:off x="3398623" y="4590566"/>
            <a:ext cx="725358" cy="13794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389987" y="3053497"/>
            <a:ext cx="725358" cy="13945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6238" y="3297442"/>
            <a:ext cx="3433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Neue Laufzeitkomponenten</a:t>
            </a:r>
            <a:r>
              <a:rPr kumimoji="0" lang="de-DE" sz="1600" b="0" i="0" u="none" strike="noStrike" kern="1200" cap="none" spc="0" normalizeH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 auf </a:t>
            </a:r>
            <a:r>
              <a:rPr kumimoji="0" lang="de-DE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NuGet</a:t>
            </a:r>
            <a:endParaRPr kumimoji="0" lang="de-DE" sz="1600" b="0" i="0" u="none" strike="noStrike" kern="1200" cap="none" spc="0" normalizeH="0" baseline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Core Laufzeitkomponenten</a:t>
            </a:r>
            <a:r>
              <a:rPr kumimoji="0" lang="de-DE" sz="1600" b="0" i="0" u="none" strike="noStrike" kern="1200" cap="none" spc="0" normalizeH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in .NET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Tooling</a:t>
            </a:r>
            <a:r>
              <a:rPr kumimoji="0" lang="de-DE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 im Visual Studio</a:t>
            </a:r>
            <a:endParaRPr kumimoji="0" lang="de-DE" sz="16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42716" y="4940291"/>
            <a:ext cx="25119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Laufzeit im .NET Framework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Tooling</a:t>
            </a: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im Visual Studio</a:t>
            </a:r>
            <a:endParaRPr kumimoji="0" lang="de-DE" altLang="en-US" sz="16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46118" y="1705707"/>
            <a:ext cx="35950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Runtime</a:t>
            </a: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 auf </a:t>
            </a:r>
            <a:r>
              <a:rPr kumimoji="0" lang="de-DE" altLang="en-US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NuGet</a:t>
            </a:r>
            <a:endParaRPr kumimoji="0" lang="de-DE" altLang="en-US" sz="1600" b="0" i="0" u="none" strike="noStrike" kern="1200" cap="none" spc="0" normalizeH="0" baseline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Tooling</a:t>
            </a: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 im Microsoft Download Center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Letzte Version verfügba</a:t>
            </a:r>
            <a:r>
              <a:rPr lang="de-DE" altLang="en-US" sz="1600" dirty="0" smtClean="0">
                <a:solidFill>
                  <a:srgbClr val="505050"/>
                </a:solidFill>
                <a:latin typeface="+mn-lt"/>
              </a:rPr>
              <a:t>r im </a:t>
            </a: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Visual Studio</a:t>
            </a:r>
            <a:endParaRPr kumimoji="0" lang="de-DE" altLang="en-US" sz="16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398623" y="1516062"/>
            <a:ext cx="725358" cy="1394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4637" y="5360228"/>
            <a:ext cx="2971800" cy="625622"/>
          </a:xfrm>
          <a:prstGeom prst="roundRect">
            <a:avLst>
              <a:gd name="adj" fmla="val 0"/>
            </a:avLst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3.5 SP1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74637" y="4591395"/>
            <a:ext cx="2971800" cy="625622"/>
          </a:xfrm>
          <a:prstGeom prst="roundRect">
            <a:avLst>
              <a:gd name="adj" fmla="val 0"/>
            </a:avLst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4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74637" y="3822561"/>
            <a:ext cx="2971800" cy="625622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4.x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4637" y="3053729"/>
            <a:ext cx="2971800" cy="625622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5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4637" y="2284896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6.x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78267" y="1516062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/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6.2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266871" y="1808394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/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Core 1.0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ight Brace 15"/>
          <p:cNvSpPr/>
          <p:nvPr/>
        </p:nvSpPr>
        <p:spPr>
          <a:xfrm rot="10800000">
            <a:off x="8398531" y="1813315"/>
            <a:ext cx="725358" cy="6256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401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de-DE" sz="7200" dirty="0" smtClean="0"/>
              <a:t>Neue Plattformen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1317076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Plattformen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1913300" y="1212849"/>
            <a:ext cx="2704077" cy="35867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+mn-cs"/>
              </a:rPr>
              <a:t>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13300" y="1212849"/>
            <a:ext cx="2696795" cy="513381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7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37827" y="1212849"/>
            <a:ext cx="2695148" cy="3586744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+mn-cs"/>
              </a:rPr>
              <a:t>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45085" y="1212849"/>
            <a:ext cx="2687892" cy="513381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7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552422" y="1213898"/>
            <a:ext cx="2699459" cy="3586744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+mn-cs"/>
              </a:rPr>
              <a:t>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52422" y="1213898"/>
            <a:ext cx="2699459" cy="513381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7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6701" y="1870647"/>
            <a:ext cx="8335180" cy="1271930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28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4794" y="1870647"/>
            <a:ext cx="704890" cy="1271930"/>
          </a:xfrm>
          <a:prstGeom prst="rect">
            <a:avLst/>
          </a:prstGeom>
          <a:solidFill>
            <a:schemeClr val="accent5"/>
          </a:solidFill>
        </p:spPr>
        <p:txBody>
          <a:bodyPr vert="vert270" wrap="square" rtlCol="0" anchor="ctr">
            <a:no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Segoe UI Semibold" panose="020B0702040204020203" pitchFamily="34" charset="0"/>
              </a:rPr>
              <a:t>APP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Segoe UI Semibold" panose="020B0702040204020203" pitchFamily="34" charset="0"/>
              </a:rPr>
              <a:t>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6701" y="3293617"/>
            <a:ext cx="8335180" cy="1311678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28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794" y="3293617"/>
            <a:ext cx="704890" cy="1311678"/>
          </a:xfrm>
          <a:prstGeom prst="rect">
            <a:avLst/>
          </a:prstGeom>
          <a:solidFill>
            <a:schemeClr val="accent5"/>
          </a:solidFill>
        </p:spPr>
        <p:txBody>
          <a:bodyPr vert="vert270"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BASE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53490" y="3701625"/>
            <a:ext cx="2623695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Base Class Library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3554" y="3701625"/>
            <a:ext cx="2623695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 Core Library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0303" y="3701625"/>
            <a:ext cx="2623695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Mono Class Library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39665" y="2617549"/>
            <a:ext cx="1243685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28200" y="2043915"/>
            <a:ext cx="1504666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Windows Forms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6142" y="2043915"/>
            <a:ext cx="938770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WPF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60092" y="2043915"/>
            <a:ext cx="1301068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UWP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593" y="2617549"/>
            <a:ext cx="1486626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ASP.NET Core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39746" y="2043915"/>
            <a:ext cx="1121311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iOS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35570" y="2330732"/>
            <a:ext cx="1151512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Android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13486" y="4905155"/>
            <a:ext cx="8343351" cy="1182907"/>
            <a:chOff x="1973256" y="5338408"/>
            <a:chExt cx="8553107" cy="1333964"/>
          </a:xfrm>
        </p:grpSpPr>
        <p:sp>
          <p:nvSpPr>
            <p:cNvPr id="43" name="TextBox 42"/>
            <p:cNvSpPr txBox="1"/>
            <p:nvPr/>
          </p:nvSpPr>
          <p:spPr>
            <a:xfrm>
              <a:off x="1973257" y="5338408"/>
              <a:ext cx="8553106" cy="13339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1442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Compilers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35634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Languages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59826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Runtime components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3256" y="5338408"/>
              <a:ext cx="8553106" cy="32669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COMMON INFRASTRUCTURE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739746" y="2617549"/>
            <a:ext cx="1120511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OS X</a:t>
            </a:r>
            <a:endParaRPr kumimoji="0" lang="en-US" sz="142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12128" y="5621444"/>
            <a:ext cx="1124862" cy="400366"/>
          </a:xfrm>
          <a:prstGeom prst="rect">
            <a:avLst/>
          </a:prstGeom>
          <a:solidFill>
            <a:srgbClr val="0060AC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28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bold" panose="020B0702040204020203" pitchFamily="34" charset="0"/>
              </a:rPr>
              <a:t>EF6.x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71912" y="5621443"/>
            <a:ext cx="1124862" cy="400366"/>
          </a:xfrm>
          <a:prstGeom prst="rect">
            <a:avLst/>
          </a:prstGeom>
          <a:solidFill>
            <a:srgbClr val="0060AC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798643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1_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>Rowan Miller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2016-04-01T07:00:00+00:00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B852</Session_x0020_Code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01c77077-aee4-4b5f-bd4e-9cd40a6fff29"/>
    <ds:schemaRef ds:uri="8ff673fc-3231-4e3a-893b-6d7f7cd3276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0</TotalTime>
  <Words>521</Words>
  <Application>Microsoft Macintosh PowerPoint</Application>
  <PresentationFormat>Benutzerdefiniert</PresentationFormat>
  <Paragraphs>138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Consolas</vt:lpstr>
      <vt:lpstr>MS PGothic</vt:lpstr>
      <vt:lpstr>Segoe UI</vt:lpstr>
      <vt:lpstr>Segoe UI Light</vt:lpstr>
      <vt:lpstr>Segoe UI Semibold</vt:lpstr>
      <vt:lpstr>Segoe UI Semilight</vt:lpstr>
      <vt:lpstr>Wingdings</vt:lpstr>
      <vt:lpstr>Arial</vt:lpstr>
      <vt:lpstr>5-30721_Build_2016_Template_Light</vt:lpstr>
      <vt:lpstr>5-30721_Build_2016_Template_Dark</vt:lpstr>
      <vt:lpstr>1_5-30721_Build_2016_Template_Dark</vt:lpstr>
      <vt:lpstr>PowerPoint-Präsentation</vt:lpstr>
      <vt:lpstr>Entity Framework Core</vt:lpstr>
      <vt:lpstr>Rico Herlt //@rherlt</vt:lpstr>
      <vt:lpstr>Agenda</vt:lpstr>
      <vt:lpstr>Namensgeschichte</vt:lpstr>
      <vt:lpstr>Vorstellung von EF Core</vt:lpstr>
      <vt:lpstr>Entity Framework Projektstatus</vt:lpstr>
      <vt:lpstr>Neue Plattformen</vt:lpstr>
      <vt:lpstr>Neue Plattformen</vt:lpstr>
      <vt:lpstr>Neue Datenspeicher</vt:lpstr>
      <vt:lpstr>Neue Datenspeicher</vt:lpstr>
      <vt:lpstr>Neue Features</vt:lpstr>
      <vt:lpstr>Neue Features</vt:lpstr>
      <vt:lpstr>Leichtgewichtiger und erweiterbarer Kern</vt:lpstr>
      <vt:lpstr>Leichtgewichtiger und erweiterbarer Kern</vt:lpstr>
      <vt:lpstr>EF Core und EF6</vt:lpstr>
      <vt:lpstr>EF Core</vt:lpstr>
      <vt:lpstr>EF Core und EF 6.x</vt:lpstr>
      <vt:lpstr>EF Core und EF 6.x</vt:lpstr>
      <vt:lpstr>Demos</vt:lpstr>
      <vt:lpstr>Weiterführende Links</vt:lpstr>
      <vt:lpstr>Weiterführende Links</vt:lpstr>
      <vt:lpstr>Fragen..?</vt:lpstr>
      <vt:lpstr>Microsoft Student Partners https://www.microsoft.com/germany/techwiese/techstudent/student-partners/default.aspx</vt:lpstr>
      <vt:lpstr>Get together... Let‘s have a drink!</vt:lpstr>
    </vt:vector>
  </TitlesOfParts>
  <Manager/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1.0</dc:title>
  <dc:subject>&lt;Speech title here&gt;</dc:subject>
  <dc:creator>Shows</dc:creator>
  <cp:keywords>Microsoft Build 2016</cp:keywords>
  <dc:description>Template: Mitchell Derrey, Silver Fox Productions
Formatting: 
Audience Type:</dc:description>
  <cp:lastModifiedBy>Rico Herlt</cp:lastModifiedBy>
  <cp:revision>35</cp:revision>
  <cp:lastPrinted>2016-05-17T16:35:43Z</cp:lastPrinted>
  <dcterms:created xsi:type="dcterms:W3CDTF">2016-03-31T17:36:53Z</dcterms:created>
  <dcterms:modified xsi:type="dcterms:W3CDTF">2016-05-17T16:39:31Z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