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70" r:id="rId7"/>
    <p:sldId id="276" r:id="rId8"/>
    <p:sldId id="271" r:id="rId9"/>
    <p:sldId id="273" r:id="rId10"/>
    <p:sldId id="272" r:id="rId11"/>
    <p:sldId id="277" r:id="rId12"/>
    <p:sldId id="274" r:id="rId13"/>
    <p:sldId id="278"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 Tracy" initials="TT" lastIdx="2" clrIdx="0">
    <p:extLst>
      <p:ext uri="{19B8F6BF-5375-455C-9EA6-DF929625EA0E}">
        <p15:presenceInfo xmlns:p15="http://schemas.microsoft.com/office/powerpoint/2012/main" userId="4a9c0ffdf55ae0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4643"/>
  </p:normalViewPr>
  <p:slideViewPr>
    <p:cSldViewPr snapToGrid="0" snapToObjects="1">
      <p:cViewPr varScale="1">
        <p:scale>
          <a:sx n="113" d="100"/>
          <a:sy n="113" d="100"/>
        </p:scale>
        <p:origin x="10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4T22:53:59.565" idx="2">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nchor="ctr"/>
          <a:lstStyle>
            <a:lvl1pPr>
              <a:lnSpc>
                <a:spcPct val="150000"/>
              </a:lnSpc>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2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85F4-8196-6946-A005-76BF83C60F0B}"/>
              </a:ext>
            </a:extLst>
          </p:cNvPr>
          <p:cNvSpPr>
            <a:spLocks noGrp="1"/>
          </p:cNvSpPr>
          <p:nvPr>
            <p:ph type="ctrTitle"/>
          </p:nvPr>
        </p:nvSpPr>
        <p:spPr>
          <a:xfrm>
            <a:off x="1337733" y="1176867"/>
            <a:ext cx="9720792" cy="2777064"/>
          </a:xfrm>
          <a:effectLst/>
        </p:spPr>
        <p:txBody>
          <a:bodyPr vert="horz" lIns="91440" tIns="45720" rIns="91440" bIns="45720" rtlCol="0" anchor="ctr">
            <a:noAutofit/>
          </a:bodyPr>
          <a:lstStyle/>
          <a:p>
            <a:pPr algn="ctr"/>
            <a:br>
              <a:rPr lang="en-US"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All you</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need</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is</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attention</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Transformer</a:t>
            </a:r>
            <a:br>
              <a:rPr lang="en-US" sz="3600" dirty="0">
                <a:latin typeface="微软雅黑" panose="020B0503020204020204" pitchFamily="34" charset="-122"/>
                <a:ea typeface="微软雅黑" panose="020B0503020204020204" pitchFamily="34" charset="-122"/>
              </a:rPr>
            </a:br>
            <a:endParaRPr lang="en-US" sz="3600" dirty="0">
              <a:latin typeface="微软雅黑" panose="020B0503020204020204" pitchFamily="34" charset="-122"/>
              <a:ea typeface="微软雅黑" panose="020B0503020204020204" pitchFamily="34" charset="-122"/>
            </a:endParaRPr>
          </a:p>
        </p:txBody>
      </p:sp>
      <p:sp>
        <p:nvSpPr>
          <p:cNvPr id="3" name="Subtitle 2">
            <a:extLst>
              <a:ext uri="{FF2B5EF4-FFF2-40B4-BE49-F238E27FC236}">
                <a16:creationId xmlns:a16="http://schemas.microsoft.com/office/drawing/2014/main" id="{BF22593C-08AB-E445-839D-CFA43AAE9B2D}"/>
              </a:ext>
            </a:extLst>
          </p:cNvPr>
          <p:cNvSpPr>
            <a:spLocks noGrp="1"/>
          </p:cNvSpPr>
          <p:nvPr>
            <p:ph type="subTitle" idx="1"/>
          </p:nvPr>
        </p:nvSpPr>
        <p:spPr>
          <a:xfrm>
            <a:off x="2336271" y="4766729"/>
            <a:ext cx="7197726" cy="1405467"/>
          </a:xfrm>
        </p:spPr>
        <p:txBody>
          <a:bodyPr/>
          <a:lstStyle/>
          <a:p>
            <a:r>
              <a:rPr lang="zh-CN" altLang="en-US" dirty="0">
                <a:latin typeface="微软雅黑" panose="020B0503020204020204" pitchFamily="34" charset="-122"/>
                <a:ea typeface="微软雅黑" panose="020B0503020204020204" pitchFamily="34" charset="-122"/>
              </a:rPr>
              <a:t>大数据</a:t>
            </a:r>
            <a:r>
              <a:rPr lang="en-US" altLang="zh-CN" dirty="0">
                <a:latin typeface="微软雅黑" panose="020B0503020204020204" pitchFamily="34" charset="-122"/>
                <a:ea typeface="微软雅黑" panose="020B0503020204020204" pitchFamily="34" charset="-122"/>
              </a:rPr>
              <a:t>1901 </a:t>
            </a:r>
            <a:r>
              <a:rPr lang="zh-CN" altLang="en-US" dirty="0">
                <a:latin typeface="微软雅黑" panose="020B0503020204020204" pitchFamily="34" charset="-122"/>
                <a:ea typeface="微软雅黑" panose="020B0503020204020204" pitchFamily="34" charset="-122"/>
              </a:rPr>
              <a:t>陶盛皿</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19024075</a:t>
            </a:r>
          </a:p>
          <a:p>
            <a:endParaRPr lang="en-US" dirty="0"/>
          </a:p>
        </p:txBody>
      </p:sp>
    </p:spTree>
    <p:extLst>
      <p:ext uri="{BB962C8B-B14F-4D97-AF65-F5344CB8AC3E}">
        <p14:creationId xmlns:p14="http://schemas.microsoft.com/office/powerpoint/2010/main" val="2624420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7007C-661D-417E-B81D-D112DFDE9552}"/>
              </a:ext>
            </a:extLst>
          </p:cNvPr>
          <p:cNvSpPr>
            <a:spLocks noGrp="1"/>
          </p:cNvSpPr>
          <p:nvPr>
            <p:ph type="title"/>
          </p:nvPr>
        </p:nvSpPr>
        <p:spPr/>
        <p:txBody>
          <a:bodyPr/>
          <a:lstStyle/>
          <a:p>
            <a:r>
              <a:rPr lang="en-US" altLang="zh-CN" dirty="0"/>
              <a:t>Transformer Block</a:t>
            </a:r>
            <a:endParaRPr lang="zh-CN" altLang="en-US" dirty="0"/>
          </a:p>
        </p:txBody>
      </p:sp>
      <p:pic>
        <p:nvPicPr>
          <p:cNvPr id="5" name="图片 4">
            <a:extLst>
              <a:ext uri="{FF2B5EF4-FFF2-40B4-BE49-F238E27FC236}">
                <a16:creationId xmlns:a16="http://schemas.microsoft.com/office/drawing/2014/main" id="{429E2E2D-64E2-4A02-87EF-E299A4B74A9F}"/>
              </a:ext>
            </a:extLst>
          </p:cNvPr>
          <p:cNvPicPr>
            <a:picLocks noChangeAspect="1"/>
          </p:cNvPicPr>
          <p:nvPr/>
        </p:nvPicPr>
        <p:blipFill>
          <a:blip r:embed="rId2"/>
          <a:stretch>
            <a:fillRect/>
          </a:stretch>
        </p:blipFill>
        <p:spPr>
          <a:xfrm>
            <a:off x="1046057" y="1880809"/>
            <a:ext cx="3554510" cy="4579707"/>
          </a:xfrm>
          <a:prstGeom prst="rect">
            <a:avLst/>
          </a:prstGeom>
          <a:solidFill>
            <a:schemeClr val="tx1"/>
          </a:solidFill>
        </p:spPr>
      </p:pic>
      <p:pic>
        <p:nvPicPr>
          <p:cNvPr id="6" name="图片 5">
            <a:extLst>
              <a:ext uri="{FF2B5EF4-FFF2-40B4-BE49-F238E27FC236}">
                <a16:creationId xmlns:a16="http://schemas.microsoft.com/office/drawing/2014/main" id="{EAFAE582-929F-4C37-8DA7-00F41AC14B58}"/>
              </a:ext>
            </a:extLst>
          </p:cNvPr>
          <p:cNvPicPr>
            <a:picLocks noChangeAspect="1"/>
          </p:cNvPicPr>
          <p:nvPr/>
        </p:nvPicPr>
        <p:blipFill rotWithShape="1">
          <a:blip r:embed="rId3"/>
          <a:srcRect b="13151"/>
          <a:stretch/>
        </p:blipFill>
        <p:spPr>
          <a:xfrm>
            <a:off x="5027567" y="1880808"/>
            <a:ext cx="6576197" cy="2474911"/>
          </a:xfrm>
          <a:prstGeom prst="rect">
            <a:avLst/>
          </a:prstGeom>
        </p:spPr>
      </p:pic>
      <p:sp>
        <p:nvSpPr>
          <p:cNvPr id="7" name="文本框 6">
            <a:extLst>
              <a:ext uri="{FF2B5EF4-FFF2-40B4-BE49-F238E27FC236}">
                <a16:creationId xmlns:a16="http://schemas.microsoft.com/office/drawing/2014/main" id="{C05C45F8-FF84-42ED-BBDD-4C1E911A3F8B}"/>
              </a:ext>
            </a:extLst>
          </p:cNvPr>
          <p:cNvSpPr txBox="1"/>
          <p:nvPr/>
        </p:nvSpPr>
        <p:spPr>
          <a:xfrm>
            <a:off x="6803572" y="4563185"/>
            <a:ext cx="4731384" cy="2377574"/>
          </a:xfrm>
          <a:prstGeom prst="rect">
            <a:avLst/>
          </a:prstGeom>
          <a:noFill/>
        </p:spPr>
        <p:txBody>
          <a:bodyPr wrap="square" rtlCol="0">
            <a:spAutoFit/>
          </a:bodyPr>
          <a:lstStyle/>
          <a:p>
            <a:pPr marL="342900" indent="-342900">
              <a:lnSpc>
                <a:spcPct val="150000"/>
              </a:lnSpc>
              <a:buFont typeface="+mj-lt"/>
              <a:buAutoNum type="arabicPeriod"/>
            </a:pPr>
            <a:r>
              <a:rPr lang="en-US" altLang="zh-CN" sz="1500" dirty="0"/>
              <a:t>self-attention layer</a:t>
            </a:r>
          </a:p>
          <a:p>
            <a:pPr marL="342900" indent="-342900">
              <a:lnSpc>
                <a:spcPct val="150000"/>
              </a:lnSpc>
              <a:buFont typeface="+mj-lt"/>
              <a:buAutoNum type="arabicPeriod"/>
            </a:pPr>
            <a:r>
              <a:rPr lang="en-US" altLang="zh-CN" sz="1500" b="1" u="sng" dirty="0"/>
              <a:t>normalization layer</a:t>
            </a:r>
          </a:p>
          <a:p>
            <a:pPr marL="342900" indent="-342900">
              <a:lnSpc>
                <a:spcPct val="150000"/>
              </a:lnSpc>
              <a:buFont typeface="+mj-lt"/>
              <a:buAutoNum type="arabicPeriod"/>
            </a:pPr>
            <a:r>
              <a:rPr lang="en-US" altLang="zh-CN" sz="1500" dirty="0"/>
              <a:t>feed forward layer</a:t>
            </a:r>
          </a:p>
          <a:p>
            <a:pPr marL="342900" indent="-342900">
              <a:lnSpc>
                <a:spcPct val="150000"/>
              </a:lnSpc>
              <a:buFont typeface="+mj-lt"/>
              <a:buAutoNum type="arabicPeriod"/>
            </a:pPr>
            <a:r>
              <a:rPr lang="en-US" altLang="zh-CN" sz="1500" dirty="0"/>
              <a:t>another normalization layer</a:t>
            </a:r>
          </a:p>
          <a:p>
            <a:pPr marL="342900" indent="-342900">
              <a:lnSpc>
                <a:spcPct val="150000"/>
              </a:lnSpc>
              <a:buFont typeface="+mj-lt"/>
              <a:buAutoNum type="arabicPeriod"/>
            </a:pPr>
            <a:r>
              <a:rPr lang="en-US" altLang="zh-CN" sz="1500" dirty="0"/>
              <a:t>residual connections</a:t>
            </a:r>
          </a:p>
          <a:p>
            <a:br>
              <a:rPr lang="en-US" altLang="zh-CN" dirty="0"/>
            </a:br>
            <a:endParaRPr lang="zh-CN" altLang="en-US" dirty="0"/>
          </a:p>
        </p:txBody>
      </p:sp>
    </p:spTree>
    <p:extLst>
      <p:ext uri="{BB962C8B-B14F-4D97-AF65-F5344CB8AC3E}">
        <p14:creationId xmlns:p14="http://schemas.microsoft.com/office/powerpoint/2010/main" val="99320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4E60D-AC10-4A5E-A2FE-E41E3D2996B4}"/>
              </a:ext>
            </a:extLst>
          </p:cNvPr>
          <p:cNvSpPr>
            <a:spLocks noGrp="1"/>
          </p:cNvSpPr>
          <p:nvPr>
            <p:ph type="title"/>
          </p:nvPr>
        </p:nvSpPr>
        <p:spPr/>
        <p:txBody>
          <a:bodyPr/>
          <a:lstStyle/>
          <a:p>
            <a:r>
              <a:rPr lang="en-US" altLang="zh-CN" dirty="0"/>
              <a:t>Transformer Block</a:t>
            </a:r>
            <a:endParaRPr lang="zh-CN" altLang="en-US" dirty="0"/>
          </a:p>
        </p:txBody>
      </p:sp>
      <p:sp>
        <p:nvSpPr>
          <p:cNvPr id="3" name="内容占位符 2">
            <a:extLst>
              <a:ext uri="{FF2B5EF4-FFF2-40B4-BE49-F238E27FC236}">
                <a16:creationId xmlns:a16="http://schemas.microsoft.com/office/drawing/2014/main" id="{ADAB18D9-E020-4CE9-A985-D2C87F3C42B7}"/>
              </a:ext>
            </a:extLst>
          </p:cNvPr>
          <p:cNvSpPr>
            <a:spLocks noGrp="1"/>
          </p:cNvSpPr>
          <p:nvPr>
            <p:ph idx="1"/>
          </p:nvPr>
        </p:nvSpPr>
        <p:spPr>
          <a:xfrm>
            <a:off x="685801" y="925545"/>
            <a:ext cx="10131425" cy="3855833"/>
          </a:xfrm>
        </p:spPr>
        <p:txBody>
          <a:bodyPr/>
          <a:lstStyle/>
          <a:p>
            <a:r>
              <a:rPr lang="en-US" altLang="zh-CN" dirty="0"/>
              <a:t>Self-attention layer: multi-head</a:t>
            </a:r>
          </a:p>
          <a:p>
            <a:r>
              <a:rPr lang="en-US" altLang="zh-CN" dirty="0"/>
              <a:t>Feed forward layer: </a:t>
            </a:r>
            <a:r>
              <a:rPr lang="zh-CN" altLang="en-US" dirty="0"/>
              <a:t>即</a:t>
            </a:r>
            <a:r>
              <a:rPr lang="en-US" altLang="zh-CN" dirty="0"/>
              <a:t>FC</a:t>
            </a:r>
            <a:r>
              <a:rPr lang="zh-CN" altLang="en-US" dirty="0"/>
              <a:t>，</a:t>
            </a:r>
            <a:r>
              <a:rPr lang="en-US" altLang="zh-CN" dirty="0"/>
              <a:t>2</a:t>
            </a:r>
            <a:r>
              <a:rPr lang="zh-CN" altLang="en-US" dirty="0"/>
              <a:t>层</a:t>
            </a:r>
            <a:r>
              <a:rPr lang="en-US" altLang="zh-CN" dirty="0"/>
              <a:t>MLP  + </a:t>
            </a:r>
            <a:r>
              <a:rPr lang="en-US" altLang="zh-CN" dirty="0" err="1"/>
              <a:t>ReLu</a:t>
            </a:r>
            <a:endParaRPr lang="en-US" altLang="zh-CN" dirty="0"/>
          </a:p>
          <a:p>
            <a:r>
              <a:rPr lang="en-US" altLang="zh-CN" sz="1800" dirty="0"/>
              <a:t>Residual connections + Layer normalization </a:t>
            </a:r>
            <a:endParaRPr lang="zh-CN" altLang="en-US" dirty="0"/>
          </a:p>
        </p:txBody>
      </p:sp>
      <p:pic>
        <p:nvPicPr>
          <p:cNvPr id="5" name="图片 4">
            <a:extLst>
              <a:ext uri="{FF2B5EF4-FFF2-40B4-BE49-F238E27FC236}">
                <a16:creationId xmlns:a16="http://schemas.microsoft.com/office/drawing/2014/main" id="{EA4E44EF-F386-4962-B759-87E117B791C3}"/>
              </a:ext>
            </a:extLst>
          </p:cNvPr>
          <p:cNvPicPr>
            <a:picLocks noChangeAspect="1"/>
          </p:cNvPicPr>
          <p:nvPr/>
        </p:nvPicPr>
        <p:blipFill rotWithShape="1">
          <a:blip r:embed="rId2"/>
          <a:srcRect l="4405" t="2947" r="3686" b="16899"/>
          <a:stretch/>
        </p:blipFill>
        <p:spPr>
          <a:xfrm>
            <a:off x="6798444" y="2188102"/>
            <a:ext cx="4876801" cy="427603"/>
          </a:xfrm>
          <a:prstGeom prst="rect">
            <a:avLst/>
          </a:prstGeom>
        </p:spPr>
      </p:pic>
      <p:pic>
        <p:nvPicPr>
          <p:cNvPr id="7" name="图片 6">
            <a:extLst>
              <a:ext uri="{FF2B5EF4-FFF2-40B4-BE49-F238E27FC236}">
                <a16:creationId xmlns:a16="http://schemas.microsoft.com/office/drawing/2014/main" id="{5C6B9026-944B-4663-A1AA-35A6F3200587}"/>
              </a:ext>
            </a:extLst>
          </p:cNvPr>
          <p:cNvPicPr>
            <a:picLocks noChangeAspect="1"/>
          </p:cNvPicPr>
          <p:nvPr/>
        </p:nvPicPr>
        <p:blipFill rotWithShape="1">
          <a:blip r:embed="rId3"/>
          <a:srcRect l="9003" t="647" b="-647"/>
          <a:stretch/>
        </p:blipFill>
        <p:spPr>
          <a:xfrm>
            <a:off x="6798444" y="3344559"/>
            <a:ext cx="4876800" cy="855526"/>
          </a:xfrm>
          <a:prstGeom prst="rect">
            <a:avLst/>
          </a:prstGeom>
        </p:spPr>
      </p:pic>
      <p:pic>
        <p:nvPicPr>
          <p:cNvPr id="8" name="图片 7">
            <a:extLst>
              <a:ext uri="{FF2B5EF4-FFF2-40B4-BE49-F238E27FC236}">
                <a16:creationId xmlns:a16="http://schemas.microsoft.com/office/drawing/2014/main" id="{59DBCF23-387C-4EB2-86AD-5DAB58CA7F62}"/>
              </a:ext>
            </a:extLst>
          </p:cNvPr>
          <p:cNvPicPr>
            <a:picLocks noChangeAspect="1"/>
          </p:cNvPicPr>
          <p:nvPr/>
        </p:nvPicPr>
        <p:blipFill rotWithShape="1">
          <a:blip r:embed="rId4"/>
          <a:srcRect b="13151"/>
          <a:stretch/>
        </p:blipFill>
        <p:spPr>
          <a:xfrm>
            <a:off x="697494" y="3949071"/>
            <a:ext cx="5615865" cy="2113496"/>
          </a:xfrm>
          <a:prstGeom prst="rect">
            <a:avLst/>
          </a:prstGeom>
        </p:spPr>
      </p:pic>
      <p:pic>
        <p:nvPicPr>
          <p:cNvPr id="14" name="图片 13">
            <a:extLst>
              <a:ext uri="{FF2B5EF4-FFF2-40B4-BE49-F238E27FC236}">
                <a16:creationId xmlns:a16="http://schemas.microsoft.com/office/drawing/2014/main" id="{A59FBDC0-E3F1-4211-A639-7A74F7A65DCB}"/>
              </a:ext>
            </a:extLst>
          </p:cNvPr>
          <p:cNvPicPr>
            <a:picLocks noChangeAspect="1"/>
          </p:cNvPicPr>
          <p:nvPr/>
        </p:nvPicPr>
        <p:blipFill>
          <a:blip r:embed="rId5"/>
          <a:stretch>
            <a:fillRect/>
          </a:stretch>
        </p:blipFill>
        <p:spPr>
          <a:xfrm>
            <a:off x="6798445" y="4816766"/>
            <a:ext cx="4929241" cy="1227169"/>
          </a:xfrm>
          <a:prstGeom prst="rect">
            <a:avLst/>
          </a:prstGeom>
        </p:spPr>
      </p:pic>
      <p:cxnSp>
        <p:nvCxnSpPr>
          <p:cNvPr id="16" name="连接符: 曲线 15">
            <a:extLst>
              <a:ext uri="{FF2B5EF4-FFF2-40B4-BE49-F238E27FC236}">
                <a16:creationId xmlns:a16="http://schemas.microsoft.com/office/drawing/2014/main" id="{B8EC21E5-D7B9-45D9-BCD3-B9E7737240A8}"/>
              </a:ext>
            </a:extLst>
          </p:cNvPr>
          <p:cNvCxnSpPr>
            <a:cxnSpLocks/>
          </p:cNvCxnSpPr>
          <p:nvPr/>
        </p:nvCxnSpPr>
        <p:spPr>
          <a:xfrm rot="16200000" flipH="1">
            <a:off x="10614056" y="4093125"/>
            <a:ext cx="903118" cy="473391"/>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67A2EC1-0009-4DB6-B040-C957EA30D42A}"/>
              </a:ext>
            </a:extLst>
          </p:cNvPr>
          <p:cNvSpPr txBox="1"/>
          <p:nvPr/>
        </p:nvSpPr>
        <p:spPr>
          <a:xfrm>
            <a:off x="9530879" y="4515604"/>
            <a:ext cx="1771432" cy="307777"/>
          </a:xfrm>
          <a:prstGeom prst="rect">
            <a:avLst/>
          </a:prstGeom>
          <a:noFill/>
        </p:spPr>
        <p:txBody>
          <a:bodyPr wrap="square" rtlCol="0">
            <a:spAutoFit/>
          </a:bodyPr>
          <a:lstStyle/>
          <a:p>
            <a:r>
              <a:rPr lang="zh-CN" altLang="en-US" sz="1400" dirty="0"/>
              <a:t>详见</a:t>
            </a:r>
            <a:r>
              <a:rPr lang="en-US" altLang="zh-CN" sz="1400" dirty="0" err="1"/>
              <a:t>ReSNet</a:t>
            </a:r>
            <a:r>
              <a:rPr lang="en-US" altLang="zh-CN" sz="1400" dirty="0"/>
              <a:t>/RNNs</a:t>
            </a:r>
            <a:endParaRPr lang="zh-CN" altLang="en-US" sz="1400" dirty="0"/>
          </a:p>
        </p:txBody>
      </p:sp>
    </p:spTree>
    <p:extLst>
      <p:ext uri="{BB962C8B-B14F-4D97-AF65-F5344CB8AC3E}">
        <p14:creationId xmlns:p14="http://schemas.microsoft.com/office/powerpoint/2010/main" val="38726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C836E-AD55-4740-AB73-6297596AA298}"/>
              </a:ext>
            </a:extLst>
          </p:cNvPr>
          <p:cNvSpPr>
            <a:spLocks noGrp="1"/>
          </p:cNvSpPr>
          <p:nvPr>
            <p:ph type="title"/>
          </p:nvPr>
        </p:nvSpPr>
        <p:spPr/>
        <p:txBody>
          <a:bodyPr/>
          <a:lstStyle/>
          <a:p>
            <a:r>
              <a:rPr lang="zh-CN" altLang="en-US" dirty="0"/>
              <a:t>怎么捕获序列中的顺序信息呢 ？</a:t>
            </a:r>
          </a:p>
        </p:txBody>
      </p:sp>
      <p:sp>
        <p:nvSpPr>
          <p:cNvPr id="3" name="内容占位符 2">
            <a:extLst>
              <a:ext uri="{FF2B5EF4-FFF2-40B4-BE49-F238E27FC236}">
                <a16:creationId xmlns:a16="http://schemas.microsoft.com/office/drawing/2014/main" id="{9E2D0FFF-D8A2-4293-9FFB-D25F39912636}"/>
              </a:ext>
            </a:extLst>
          </p:cNvPr>
          <p:cNvSpPr>
            <a:spLocks noGrp="1"/>
          </p:cNvSpPr>
          <p:nvPr>
            <p:ph idx="1"/>
          </p:nvPr>
        </p:nvSpPr>
        <p:spPr>
          <a:xfrm>
            <a:off x="675555" y="2288085"/>
            <a:ext cx="4941495" cy="3230752"/>
          </a:xfrm>
        </p:spPr>
        <p:txBody>
          <a:bodyPr>
            <a:normAutofit fontScale="85000" lnSpcReduction="10000"/>
          </a:bodyPr>
          <a:lstStyle/>
          <a:p>
            <a:r>
              <a:rPr lang="en-US" altLang="zh-CN" dirty="0"/>
              <a:t>position embeddings</a:t>
            </a:r>
          </a:p>
          <a:p>
            <a:r>
              <a:rPr lang="en-US" altLang="zh-CN" dirty="0"/>
              <a:t>position encodings</a:t>
            </a:r>
          </a:p>
          <a:p>
            <a:r>
              <a:rPr lang="zh-CN" altLang="en-US" dirty="0"/>
              <a:t>自注意力的最大路径长度短，因为其计算复杂度是关于序列长度的二次方，在很长的序列中计算会非常慢。</a:t>
            </a:r>
          </a:p>
          <a:p>
            <a:r>
              <a:rPr lang="zh-CN" altLang="en-US" dirty="0"/>
              <a:t>为了使用序列的顺序信息，我们可以通过在输入表示中添加位置编码，来注入绝对的或相对的位置信息。</a:t>
            </a:r>
            <a:endParaRPr lang="en-US" altLang="zh-CN" dirty="0"/>
          </a:p>
          <a:p>
            <a:endParaRPr lang="zh-CN" altLang="en-US" dirty="0"/>
          </a:p>
        </p:txBody>
      </p:sp>
      <p:grpSp>
        <p:nvGrpSpPr>
          <p:cNvPr id="10" name="组合 9">
            <a:extLst>
              <a:ext uri="{FF2B5EF4-FFF2-40B4-BE49-F238E27FC236}">
                <a16:creationId xmlns:a16="http://schemas.microsoft.com/office/drawing/2014/main" id="{FBA6171A-36CA-4CAD-B430-12FD2DF1B49A}"/>
              </a:ext>
            </a:extLst>
          </p:cNvPr>
          <p:cNvGrpSpPr/>
          <p:nvPr/>
        </p:nvGrpSpPr>
        <p:grpSpPr>
          <a:xfrm>
            <a:off x="5863200" y="2108355"/>
            <a:ext cx="5642997" cy="3357100"/>
            <a:chOff x="5863202" y="1818105"/>
            <a:chExt cx="5642997" cy="3357100"/>
          </a:xfrm>
        </p:grpSpPr>
        <p:pic>
          <p:nvPicPr>
            <p:cNvPr id="5" name="图片 4">
              <a:extLst>
                <a:ext uri="{FF2B5EF4-FFF2-40B4-BE49-F238E27FC236}">
                  <a16:creationId xmlns:a16="http://schemas.microsoft.com/office/drawing/2014/main" id="{7D271050-5DC4-4BB2-9532-F2FEE04A52F7}"/>
                </a:ext>
              </a:extLst>
            </p:cNvPr>
            <p:cNvPicPr>
              <a:picLocks noChangeAspect="1"/>
            </p:cNvPicPr>
            <p:nvPr/>
          </p:nvPicPr>
          <p:blipFill>
            <a:blip r:embed="rId2"/>
            <a:stretch>
              <a:fillRect/>
            </a:stretch>
          </p:blipFill>
          <p:spPr>
            <a:xfrm>
              <a:off x="5863203" y="1818105"/>
              <a:ext cx="5642996" cy="1126917"/>
            </a:xfrm>
            <a:prstGeom prst="rect">
              <a:avLst/>
            </a:prstGeom>
          </p:spPr>
        </p:pic>
        <p:pic>
          <p:nvPicPr>
            <p:cNvPr id="9" name="图片 8">
              <a:extLst>
                <a:ext uri="{FF2B5EF4-FFF2-40B4-BE49-F238E27FC236}">
                  <a16:creationId xmlns:a16="http://schemas.microsoft.com/office/drawing/2014/main" id="{78AB414E-44C9-4019-8371-2F4E03B34E0A}"/>
                </a:ext>
              </a:extLst>
            </p:cNvPr>
            <p:cNvPicPr>
              <a:picLocks noChangeAspect="1"/>
            </p:cNvPicPr>
            <p:nvPr/>
          </p:nvPicPr>
          <p:blipFill rotWithShape="1">
            <a:blip r:embed="rId3"/>
            <a:srcRect l="4747" r="11235"/>
            <a:stretch/>
          </p:blipFill>
          <p:spPr>
            <a:xfrm>
              <a:off x="5863202" y="2945022"/>
              <a:ext cx="5642995" cy="2230183"/>
            </a:xfrm>
            <a:prstGeom prst="rect">
              <a:avLst/>
            </a:prstGeom>
          </p:spPr>
        </p:pic>
      </p:grpSp>
    </p:spTree>
    <p:extLst>
      <p:ext uri="{BB962C8B-B14F-4D97-AF65-F5344CB8AC3E}">
        <p14:creationId xmlns:p14="http://schemas.microsoft.com/office/powerpoint/2010/main" val="40467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0878-A976-420C-9132-55B05E2004B6}"/>
              </a:ext>
            </a:extLst>
          </p:cNvPr>
          <p:cNvSpPr>
            <a:spLocks noGrp="1"/>
          </p:cNvSpPr>
          <p:nvPr>
            <p:ph type="title"/>
          </p:nvPr>
        </p:nvSpPr>
        <p:spPr/>
        <p:txBody>
          <a:bodyPr/>
          <a:lstStyle/>
          <a:p>
            <a:r>
              <a:rPr lang="en-US" altLang="zh-CN" dirty="0"/>
              <a:t>APPENDIX</a:t>
            </a:r>
            <a:endParaRPr lang="zh-CN" altLang="en-US" dirty="0"/>
          </a:p>
        </p:txBody>
      </p:sp>
      <p:sp>
        <p:nvSpPr>
          <p:cNvPr id="3" name="内容占位符 2">
            <a:extLst>
              <a:ext uri="{FF2B5EF4-FFF2-40B4-BE49-F238E27FC236}">
                <a16:creationId xmlns:a16="http://schemas.microsoft.com/office/drawing/2014/main" id="{0A45E855-AF41-482E-B7E1-EE6D8F4FF348}"/>
              </a:ext>
            </a:extLst>
          </p:cNvPr>
          <p:cNvSpPr>
            <a:spLocks noGrp="1"/>
          </p:cNvSpPr>
          <p:nvPr>
            <p:ph idx="1"/>
          </p:nvPr>
        </p:nvSpPr>
        <p:spPr>
          <a:xfrm>
            <a:off x="746187" y="1078222"/>
            <a:ext cx="10286700" cy="3649133"/>
          </a:xfrm>
        </p:spPr>
        <p:txBody>
          <a:bodyPr>
            <a:normAutofit/>
          </a:bodyPr>
          <a:lstStyle/>
          <a:p>
            <a:r>
              <a:rPr lang="en-US" altLang="zh-CN" sz="1400" dirty="0"/>
              <a:t>Transformer</a:t>
            </a:r>
            <a:r>
              <a:rPr lang="zh-CN" altLang="en-US" sz="1400" dirty="0"/>
              <a:t>摒弃了以往</a:t>
            </a:r>
            <a:r>
              <a:rPr lang="en-US" altLang="zh-CN" sz="1400" dirty="0"/>
              <a:t>CNN</a:t>
            </a:r>
            <a:r>
              <a:rPr lang="zh-CN" altLang="en-US" sz="1400" dirty="0"/>
              <a:t>、</a:t>
            </a:r>
            <a:r>
              <a:rPr lang="en-US" altLang="zh-CN" sz="1400" dirty="0"/>
              <a:t>RNN</a:t>
            </a:r>
            <a:r>
              <a:rPr lang="zh-CN" altLang="en-US" sz="1400" dirty="0"/>
              <a:t>的架构，完全使用</a:t>
            </a:r>
            <a:r>
              <a:rPr lang="en-US" altLang="zh-CN" sz="1400" dirty="0"/>
              <a:t>SA</a:t>
            </a:r>
            <a:r>
              <a:rPr lang="zh-CN" altLang="en-US" sz="1400" dirty="0"/>
              <a:t>来捕获序列特征。</a:t>
            </a:r>
            <a:endParaRPr lang="en-US" altLang="zh-CN" sz="1400" dirty="0"/>
          </a:p>
          <a:p>
            <a:r>
              <a:rPr lang="zh-CN" altLang="en-US" sz="1400" dirty="0"/>
              <a:t>通常比</a:t>
            </a:r>
            <a:r>
              <a:rPr lang="en-US" altLang="zh-CN" sz="1400" dirty="0"/>
              <a:t>CNN</a:t>
            </a:r>
            <a:r>
              <a:rPr lang="zh-CN" altLang="en-US" sz="1400" dirty="0"/>
              <a:t>或</a:t>
            </a:r>
            <a:r>
              <a:rPr lang="en-US" altLang="zh-CN" sz="1400" dirty="0"/>
              <a:t>RNN</a:t>
            </a:r>
            <a:r>
              <a:rPr lang="zh-CN" altLang="en-US" sz="1400" dirty="0"/>
              <a:t>具有更好的性能，具体理论原因尚有争议。</a:t>
            </a:r>
            <a:endParaRPr lang="en-US" altLang="zh-CN" sz="1400" dirty="0"/>
          </a:p>
          <a:p>
            <a:r>
              <a:rPr lang="zh-CN" altLang="en-US" sz="1400" dirty="0"/>
              <a:t>在许多应用场景中，集成多模态数据对于提高任务性能是有用且必要的。此外，通用人工智能还需要能够捕捉不同模态之间的语义关系。由于</a:t>
            </a:r>
            <a:r>
              <a:rPr lang="en-US" altLang="zh-CN" sz="1400" dirty="0"/>
              <a:t>Transformer</a:t>
            </a:r>
            <a:r>
              <a:rPr lang="zh-CN" altLang="en-US" sz="1400" dirty="0"/>
              <a:t>在文本、图像、视频和音频方面取得了巨大的成功，但多模态模态注意力的设计仍有待改进。</a:t>
            </a:r>
          </a:p>
        </p:txBody>
      </p:sp>
      <p:pic>
        <p:nvPicPr>
          <p:cNvPr id="4" name="图片 3">
            <a:extLst>
              <a:ext uri="{FF2B5EF4-FFF2-40B4-BE49-F238E27FC236}">
                <a16:creationId xmlns:a16="http://schemas.microsoft.com/office/drawing/2014/main" id="{041B7454-9E83-4FD0-B081-E3B74AAD341D}"/>
              </a:ext>
            </a:extLst>
          </p:cNvPr>
          <p:cNvPicPr>
            <a:picLocks noChangeAspect="1"/>
          </p:cNvPicPr>
          <p:nvPr/>
        </p:nvPicPr>
        <p:blipFill>
          <a:blip r:embed="rId2"/>
          <a:stretch>
            <a:fillRect/>
          </a:stretch>
        </p:blipFill>
        <p:spPr>
          <a:xfrm>
            <a:off x="852714" y="4083838"/>
            <a:ext cx="6884331" cy="2023664"/>
          </a:xfrm>
          <a:prstGeom prst="rect">
            <a:avLst/>
          </a:prstGeom>
          <a:solidFill>
            <a:schemeClr val="tx1"/>
          </a:solidFill>
        </p:spPr>
      </p:pic>
    </p:spTree>
    <p:extLst>
      <p:ext uri="{BB962C8B-B14F-4D97-AF65-F5344CB8AC3E}">
        <p14:creationId xmlns:p14="http://schemas.microsoft.com/office/powerpoint/2010/main" val="192908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85F4-8196-6946-A005-76BF83C60F0B}"/>
              </a:ext>
            </a:extLst>
          </p:cNvPr>
          <p:cNvSpPr>
            <a:spLocks noGrp="1"/>
          </p:cNvSpPr>
          <p:nvPr>
            <p:ph type="ctrTitle"/>
          </p:nvPr>
        </p:nvSpPr>
        <p:spPr>
          <a:xfrm>
            <a:off x="1337733" y="1176867"/>
            <a:ext cx="9720792" cy="2777064"/>
          </a:xfrm>
          <a:effectLst/>
        </p:spPr>
        <p:txBody>
          <a:bodyPr vert="horz" lIns="91440" tIns="45720" rIns="91440" bIns="45720" rtlCol="0" anchor="ctr">
            <a:noAutofit/>
          </a:bodyPr>
          <a:lstStyle/>
          <a:p>
            <a:pPr algn="ctr"/>
            <a:br>
              <a:rPr lang="en-US"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THANKS.</a:t>
            </a:r>
            <a:br>
              <a:rPr lang="en-US" sz="3600" dirty="0">
                <a:latin typeface="微软雅黑" panose="020B0503020204020204" pitchFamily="34" charset="-122"/>
                <a:ea typeface="微软雅黑" panose="020B0503020204020204" pitchFamily="34" charset="-122"/>
              </a:rPr>
            </a:br>
            <a:endParaRPr lang="en-US" sz="3600" dirty="0">
              <a:latin typeface="微软雅黑" panose="020B0503020204020204" pitchFamily="34" charset="-122"/>
              <a:ea typeface="微软雅黑" panose="020B0503020204020204" pitchFamily="34" charset="-122"/>
            </a:endParaRPr>
          </a:p>
        </p:txBody>
      </p:sp>
      <p:sp>
        <p:nvSpPr>
          <p:cNvPr id="5" name="副标题 4">
            <a:extLst>
              <a:ext uri="{FF2B5EF4-FFF2-40B4-BE49-F238E27FC236}">
                <a16:creationId xmlns:a16="http://schemas.microsoft.com/office/drawing/2014/main" id="{E23A3B1C-0AC3-489B-B966-5F6602ECE164}"/>
              </a:ext>
            </a:extLst>
          </p:cNvPr>
          <p:cNvSpPr>
            <a:spLocks noGrp="1"/>
          </p:cNvSpPr>
          <p:nvPr>
            <p:ph type="subTitle" idx="1"/>
          </p:nvPr>
        </p:nvSpPr>
        <p:spPr/>
        <p:txBody>
          <a:bodyPr/>
          <a:lstStyle/>
          <a:p>
            <a:endParaRPr lang="zh-CN" altLang="en-US"/>
          </a:p>
        </p:txBody>
      </p:sp>
      <p:pic>
        <p:nvPicPr>
          <p:cNvPr id="4" name="图形 3" descr="行星">
            <a:extLst>
              <a:ext uri="{FF2B5EF4-FFF2-40B4-BE49-F238E27FC236}">
                <a16:creationId xmlns:a16="http://schemas.microsoft.com/office/drawing/2014/main" id="{D9A3D195-23B4-4DFD-A179-7FE6D1E8DA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4597" y="1678898"/>
            <a:ext cx="753256" cy="753256"/>
          </a:xfrm>
          <a:prstGeom prst="rect">
            <a:avLst/>
          </a:prstGeom>
        </p:spPr>
      </p:pic>
    </p:spTree>
    <p:extLst>
      <p:ext uri="{BB962C8B-B14F-4D97-AF65-F5344CB8AC3E}">
        <p14:creationId xmlns:p14="http://schemas.microsoft.com/office/powerpoint/2010/main" val="428434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8BF9-60CD-C44A-AF66-E72DC0E4261F}"/>
              </a:ext>
            </a:extLst>
          </p:cNvPr>
          <p:cNvSpPr>
            <a:spLocks noGrp="1"/>
          </p:cNvSpPr>
          <p:nvPr>
            <p:ph type="title"/>
          </p:nvPr>
        </p:nvSpPr>
        <p:spPr>
          <a:effectLst/>
        </p:spPr>
        <p:txBody>
          <a:bodyPr vert="horz" lIns="91440" tIns="45720" rIns="91440" bIns="45720" rtlCol="0" anchor="ctr">
            <a:normAutofit/>
          </a:bodyPr>
          <a:lstStyle/>
          <a:p>
            <a:r>
              <a:rPr lang="en-US" dirty="0">
                <a:latin typeface="微软雅黑" panose="020B0503020204020204" pitchFamily="34" charset="-122"/>
                <a:ea typeface="微软雅黑" panose="020B0503020204020204" pitchFamily="34" charset="-122"/>
              </a:rPr>
              <a:t>OUTLINE</a:t>
            </a:r>
          </a:p>
        </p:txBody>
      </p:sp>
      <p:sp>
        <p:nvSpPr>
          <p:cNvPr id="3" name="Content Placeholder 2">
            <a:extLst>
              <a:ext uri="{FF2B5EF4-FFF2-40B4-BE49-F238E27FC236}">
                <a16:creationId xmlns:a16="http://schemas.microsoft.com/office/drawing/2014/main" id="{C64850D9-7E41-334E-B9D0-BE547661D547}"/>
              </a:ext>
            </a:extLst>
          </p:cNvPr>
          <p:cNvSpPr>
            <a:spLocks noGrp="1"/>
          </p:cNvSpPr>
          <p:nvPr>
            <p:ph idx="1"/>
          </p:nvPr>
        </p:nvSpPr>
        <p:spPr>
          <a:xfrm>
            <a:off x="685800" y="2301188"/>
            <a:ext cx="10131425" cy="2255624"/>
          </a:xfrm>
        </p:spPr>
        <p:txBody>
          <a:bodyPr>
            <a:normAutofit fontScale="70000" lnSpcReduction="20000"/>
          </a:bodyPr>
          <a:lstStyle/>
          <a:p>
            <a:pP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Introduction</a:t>
            </a:r>
            <a:endParaRPr lang="en-US" sz="2400" dirty="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Element1</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Attention -&gt; Self attention</a:t>
            </a:r>
            <a:endParaRPr lang="en-US" sz="2400" dirty="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Element2 : Encoder - Decoder</a:t>
            </a:r>
            <a:endParaRPr lang="en-US" sz="2400" dirty="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Transformer Block</a:t>
            </a:r>
          </a:p>
          <a:p>
            <a:pPr>
              <a:buFont typeface="Arial" panose="020B0604020202020204" pitchFamily="34" charset="0"/>
              <a:buChar char="•"/>
            </a:pPr>
            <a:r>
              <a:rPr lang="en-US" sz="2400" dirty="0">
                <a:latin typeface="微软雅黑" panose="020B0503020204020204" pitchFamily="34" charset="-122"/>
                <a:ea typeface="微软雅黑" panose="020B0503020204020204" pitchFamily="34" charset="-122"/>
              </a:rPr>
              <a:t>Appendix</a:t>
            </a:r>
          </a:p>
        </p:txBody>
      </p:sp>
      <p:pic>
        <p:nvPicPr>
          <p:cNvPr id="9" name="图片 8">
            <a:extLst>
              <a:ext uri="{FF2B5EF4-FFF2-40B4-BE49-F238E27FC236}">
                <a16:creationId xmlns:a16="http://schemas.microsoft.com/office/drawing/2014/main" id="{12638232-D5BB-48F0-AC8A-99932B7B25E4}"/>
              </a:ext>
            </a:extLst>
          </p:cNvPr>
          <p:cNvPicPr>
            <a:picLocks noChangeAspect="1"/>
          </p:cNvPicPr>
          <p:nvPr/>
        </p:nvPicPr>
        <p:blipFill>
          <a:blip r:embed="rId2"/>
          <a:stretch>
            <a:fillRect/>
          </a:stretch>
        </p:blipFill>
        <p:spPr>
          <a:xfrm>
            <a:off x="5365630" y="1989948"/>
            <a:ext cx="6826370" cy="2846772"/>
          </a:xfrm>
          <a:prstGeom prst="rect">
            <a:avLst/>
          </a:prstGeom>
        </p:spPr>
      </p:pic>
    </p:spTree>
    <p:extLst>
      <p:ext uri="{BB962C8B-B14F-4D97-AF65-F5344CB8AC3E}">
        <p14:creationId xmlns:p14="http://schemas.microsoft.com/office/powerpoint/2010/main" val="339367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7FD-004F-1E45-A475-C3DF186C1383}"/>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Introduction</a:t>
            </a:r>
            <a:endParaRPr lang="en-US" dirty="0">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8B2DE7C8-55E1-0442-82D4-B39DE5788978}"/>
              </a:ext>
            </a:extLst>
          </p:cNvPr>
          <p:cNvSpPr>
            <a:spLocks noGrp="1"/>
          </p:cNvSpPr>
          <p:nvPr>
            <p:ph idx="1"/>
          </p:nvPr>
        </p:nvSpPr>
        <p:spPr>
          <a:xfrm>
            <a:off x="7693025" y="1891986"/>
            <a:ext cx="4258734" cy="4037869"/>
          </a:xfrm>
        </p:spPr>
        <p:txBody>
          <a:bodyPr>
            <a:normAutofit fontScale="62500" lnSpcReduction="20000"/>
          </a:bodyPr>
          <a:lstStyle/>
          <a:p>
            <a:pPr>
              <a:buFont typeface="Wingdings" pitchFamily="2" charset="2"/>
              <a:buChar char="Ø"/>
            </a:pPr>
            <a:endParaRPr lang="en-US" altLang="zh-CN" b="0" i="0" dirty="0">
              <a:effectLst/>
              <a:latin typeface="-apple-system"/>
            </a:endParaRPr>
          </a:p>
          <a:p>
            <a:pPr>
              <a:lnSpc>
                <a:spcPct val="170000"/>
              </a:lnSpc>
              <a:buFont typeface="Wingdings" pitchFamily="2" charset="2"/>
              <a:buChar char="Ø"/>
            </a:pPr>
            <a:r>
              <a:rPr lang="en-US" altLang="zh-CN" sz="2300" b="0" i="0" dirty="0">
                <a:effectLst/>
                <a:latin typeface="微软雅黑" panose="020B0503020204020204" pitchFamily="34" charset="-122"/>
                <a:ea typeface="微软雅黑" panose="020B0503020204020204" pitchFamily="34" charset="-122"/>
              </a:rPr>
              <a:t>Transformer</a:t>
            </a:r>
            <a:r>
              <a:rPr lang="zh-CN" altLang="en-US" sz="2300" b="0" i="0" dirty="0">
                <a:effectLst/>
                <a:latin typeface="微软雅黑" panose="020B0503020204020204" pitchFamily="34" charset="-122"/>
                <a:ea typeface="微软雅黑" panose="020B0503020204020204" pitchFamily="34" charset="-122"/>
              </a:rPr>
              <a:t>最早提出是被作为一种序列到序列</a:t>
            </a:r>
            <a:r>
              <a:rPr lang="en-US" altLang="zh-CN" sz="2300" b="0" i="0" dirty="0">
                <a:effectLst/>
                <a:latin typeface="微软雅黑" panose="020B0503020204020204" pitchFamily="34" charset="-122"/>
                <a:ea typeface="微软雅黑" panose="020B0503020204020204" pitchFamily="34" charset="-122"/>
              </a:rPr>
              <a:t>(seq2seq)</a:t>
            </a:r>
            <a:r>
              <a:rPr lang="zh-CN" altLang="en-US" sz="2300" b="0" i="0" dirty="0">
                <a:effectLst/>
                <a:latin typeface="微软雅黑" panose="020B0503020204020204" pitchFamily="34" charset="-122"/>
                <a:ea typeface="微软雅黑" panose="020B0503020204020204" pitchFamily="34" charset="-122"/>
              </a:rPr>
              <a:t>模型并应用于机器翻译的。之后的一些工作表明基于</a:t>
            </a:r>
            <a:r>
              <a:rPr lang="en-US" altLang="zh-CN" sz="2300" b="0" i="0" dirty="0">
                <a:effectLst/>
                <a:latin typeface="微软雅黑" panose="020B0503020204020204" pitchFamily="34" charset="-122"/>
                <a:ea typeface="微软雅黑" panose="020B0503020204020204" pitchFamily="34" charset="-122"/>
              </a:rPr>
              <a:t>Transformer</a:t>
            </a:r>
            <a:r>
              <a:rPr lang="zh-CN" altLang="en-US" sz="2300" b="0" i="0" dirty="0">
                <a:effectLst/>
                <a:latin typeface="微软雅黑" panose="020B0503020204020204" pitchFamily="34" charset="-122"/>
                <a:ea typeface="微软雅黑" panose="020B0503020204020204" pitchFamily="34" charset="-122"/>
              </a:rPr>
              <a:t>的预训练模型可以在不同的任务上实现</a:t>
            </a:r>
            <a:r>
              <a:rPr lang="en-US" altLang="zh-CN" sz="2300" b="0" i="0" dirty="0">
                <a:effectLst/>
                <a:latin typeface="微软雅黑" panose="020B0503020204020204" pitchFamily="34" charset="-122"/>
                <a:ea typeface="微软雅黑" panose="020B0503020204020204" pitchFamily="34" charset="-122"/>
              </a:rPr>
              <a:t>SOTA</a:t>
            </a:r>
            <a:r>
              <a:rPr lang="zh-CN" altLang="en-US" sz="2300" b="0" i="0" dirty="0">
                <a:effectLst/>
                <a:latin typeface="微软雅黑" panose="020B0503020204020204" pitchFamily="34" charset="-122"/>
                <a:ea typeface="微软雅黑" panose="020B0503020204020204" pitchFamily="34" charset="-122"/>
              </a:rPr>
              <a:t>。</a:t>
            </a:r>
            <a:endParaRPr lang="en-US" altLang="zh-CN" sz="2300" b="0" i="0" dirty="0">
              <a:effectLst/>
              <a:latin typeface="微软雅黑" panose="020B0503020204020204" pitchFamily="34" charset="-122"/>
              <a:ea typeface="微软雅黑" panose="020B0503020204020204" pitchFamily="34" charset="-122"/>
            </a:endParaRPr>
          </a:p>
          <a:p>
            <a:pPr marL="0" indent="0">
              <a:lnSpc>
                <a:spcPct val="170000"/>
              </a:lnSpc>
              <a:buNone/>
            </a:pPr>
            <a:endParaRPr lang="en-US" altLang="zh-CN" sz="2300" b="0" i="0" dirty="0">
              <a:effectLst/>
              <a:latin typeface="微软雅黑" panose="020B0503020204020204" pitchFamily="34" charset="-122"/>
              <a:ea typeface="微软雅黑" panose="020B0503020204020204" pitchFamily="34" charset="-122"/>
            </a:endParaRPr>
          </a:p>
          <a:p>
            <a:pPr>
              <a:lnSpc>
                <a:spcPct val="170000"/>
              </a:lnSpc>
              <a:buFont typeface="Wingdings" pitchFamily="2" charset="2"/>
              <a:buChar char="Ø"/>
            </a:pPr>
            <a:r>
              <a:rPr lang="zh-CN" altLang="en-US" sz="2300" b="0" i="0" dirty="0">
                <a:effectLst/>
                <a:latin typeface="微软雅黑" panose="020B0503020204020204" pitchFamily="34" charset="-122"/>
                <a:ea typeface="微软雅黑" panose="020B0503020204020204" pitchFamily="34" charset="-122"/>
              </a:rPr>
              <a:t>近一两年业界</a:t>
            </a:r>
            <a:r>
              <a:rPr lang="en-US" altLang="zh-CN" sz="2300" b="0" i="0" dirty="0">
                <a:effectLst/>
                <a:latin typeface="微软雅黑" panose="020B0503020204020204" pitchFamily="34" charset="-122"/>
                <a:ea typeface="微软雅黑" panose="020B0503020204020204" pitchFamily="34" charset="-122"/>
              </a:rPr>
              <a:t>"X-former "</a:t>
            </a:r>
            <a:r>
              <a:rPr lang="zh-CN" altLang="en-US" sz="2300" b="0" i="0" dirty="0">
                <a:effectLst/>
                <a:latin typeface="微软雅黑" panose="020B0503020204020204" pitchFamily="34" charset="-122"/>
                <a:ea typeface="微软雅黑" panose="020B0503020204020204" pitchFamily="34" charset="-122"/>
              </a:rPr>
              <a:t>模型，诸</a:t>
            </a:r>
            <a:r>
              <a:rPr lang="en-US" altLang="zh-CN" sz="2300" b="0" i="0" dirty="0">
                <a:effectLst/>
                <a:latin typeface="微软雅黑" panose="020B0503020204020204" pitchFamily="34" charset="-122"/>
                <a:ea typeface="微软雅黑" panose="020B0503020204020204" pitchFamily="34" charset="-122"/>
              </a:rPr>
              <a:t>Reformer</a:t>
            </a:r>
            <a:r>
              <a:rPr lang="zh-CN" altLang="en-US" sz="2300" b="0" i="0" dirty="0">
                <a:effectLst/>
                <a:latin typeface="微软雅黑" panose="020B0503020204020204" pitchFamily="34" charset="-122"/>
                <a:ea typeface="微软雅黑" panose="020B0503020204020204" pitchFamily="34" charset="-122"/>
              </a:rPr>
              <a:t>、</a:t>
            </a:r>
            <a:r>
              <a:rPr lang="en-US" altLang="zh-CN" sz="2300" b="0" i="0" dirty="0" err="1">
                <a:effectLst/>
                <a:latin typeface="微软雅黑" panose="020B0503020204020204" pitchFamily="34" charset="-122"/>
                <a:ea typeface="微软雅黑" panose="020B0503020204020204" pitchFamily="34" charset="-122"/>
              </a:rPr>
              <a:t>Linformer</a:t>
            </a:r>
            <a:r>
              <a:rPr lang="zh-CN" altLang="en-US" sz="2300" b="0" i="0" dirty="0">
                <a:effectLst/>
                <a:latin typeface="微软雅黑" panose="020B0503020204020204" pitchFamily="34" charset="-122"/>
                <a:ea typeface="微软雅黑" panose="020B0503020204020204" pitchFamily="34" charset="-122"/>
              </a:rPr>
              <a:t>、</a:t>
            </a:r>
            <a:r>
              <a:rPr lang="en-US" altLang="zh-CN" sz="2300" b="0" i="0" dirty="0">
                <a:effectLst/>
                <a:latin typeface="微软雅黑" panose="020B0503020204020204" pitchFamily="34" charset="-122"/>
                <a:ea typeface="微软雅黑" panose="020B0503020204020204" pitchFamily="34" charset="-122"/>
              </a:rPr>
              <a:t>Performer</a:t>
            </a:r>
            <a:r>
              <a:rPr lang="zh-CN" altLang="en-US" sz="2300" b="0" i="0" dirty="0">
                <a:effectLst/>
                <a:latin typeface="微软雅黑" panose="020B0503020204020204" pitchFamily="34" charset="-122"/>
                <a:ea typeface="微软雅黑" panose="020B0503020204020204" pitchFamily="34" charset="-122"/>
              </a:rPr>
              <a:t>、</a:t>
            </a:r>
            <a:r>
              <a:rPr lang="en-US" altLang="zh-CN" sz="2300" b="0" i="0" dirty="0" err="1">
                <a:effectLst/>
                <a:latin typeface="微软雅黑" panose="020B0503020204020204" pitchFamily="34" charset="-122"/>
                <a:ea typeface="微软雅黑" panose="020B0503020204020204" pitchFamily="34" charset="-122"/>
              </a:rPr>
              <a:t>Longformer</a:t>
            </a:r>
            <a:r>
              <a:rPr lang="zh-CN" altLang="en-US" sz="2300" b="0" i="0" dirty="0">
                <a:effectLst/>
                <a:latin typeface="微软雅黑" panose="020B0503020204020204" pitchFamily="34" charset="-122"/>
                <a:ea typeface="微软雅黑" panose="020B0503020204020204" pitchFamily="34" charset="-122"/>
              </a:rPr>
              <a:t>，它们在最初的</a:t>
            </a:r>
            <a:r>
              <a:rPr lang="en-US" altLang="zh-CN" sz="2300" b="0" i="0" dirty="0">
                <a:effectLst/>
                <a:latin typeface="微软雅黑" panose="020B0503020204020204" pitchFamily="34" charset="-122"/>
                <a:ea typeface="微软雅黑" panose="020B0503020204020204" pitchFamily="34" charset="-122"/>
              </a:rPr>
              <a:t>Transformer</a:t>
            </a:r>
            <a:r>
              <a:rPr lang="zh-CN" altLang="en-US" sz="2300" b="0" i="0" dirty="0">
                <a:effectLst/>
                <a:latin typeface="微软雅黑" panose="020B0503020204020204" pitchFamily="34" charset="-122"/>
                <a:ea typeface="微软雅黑" panose="020B0503020204020204" pitchFamily="34" charset="-122"/>
              </a:rPr>
              <a:t>架构基础上进行了改进，其中许多是围绕计算和内存效率进行的改进。</a:t>
            </a:r>
            <a:endParaRPr lang="en-US" sz="2300" dirty="0">
              <a:latin typeface="微软雅黑" panose="020B0503020204020204" pitchFamily="34" charset="-122"/>
              <a:ea typeface="微软雅黑" panose="020B0503020204020204" pitchFamily="34" charset="-122"/>
            </a:endParaRPr>
          </a:p>
        </p:txBody>
      </p:sp>
      <p:pic>
        <p:nvPicPr>
          <p:cNvPr id="1026" name="Picture 2" descr="Transformer 2022 最新综述 （Google Research）持续更新">
            <a:extLst>
              <a:ext uri="{FF2B5EF4-FFF2-40B4-BE49-F238E27FC236}">
                <a16:creationId xmlns:a16="http://schemas.microsoft.com/office/drawing/2014/main" id="{0E6E42FB-BCE6-417B-9CA2-69C39BCDA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4" y="1992404"/>
            <a:ext cx="6832599" cy="4037869"/>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BA6E7FD-E8D5-4C8A-BBB0-D4E1FC6DF367}"/>
              </a:ext>
            </a:extLst>
          </p:cNvPr>
          <p:cNvPicPr>
            <a:picLocks noChangeAspect="1"/>
          </p:cNvPicPr>
          <p:nvPr/>
        </p:nvPicPr>
        <p:blipFill>
          <a:blip r:embed="rId3"/>
          <a:stretch>
            <a:fillRect/>
          </a:stretch>
        </p:blipFill>
        <p:spPr>
          <a:xfrm>
            <a:off x="10539455" y="928145"/>
            <a:ext cx="1187451" cy="1187451"/>
          </a:xfrm>
          <a:prstGeom prst="rect">
            <a:avLst/>
          </a:prstGeom>
        </p:spPr>
      </p:pic>
    </p:spTree>
    <p:extLst>
      <p:ext uri="{BB962C8B-B14F-4D97-AF65-F5344CB8AC3E}">
        <p14:creationId xmlns:p14="http://schemas.microsoft.com/office/powerpoint/2010/main" val="197159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EB2-F835-504B-A268-4F75201C8275}"/>
              </a:ext>
            </a:extLst>
          </p:cNvPr>
          <p:cNvSpPr>
            <a:spLocks noGrp="1"/>
          </p:cNvSpPr>
          <p:nvPr>
            <p:ph type="title"/>
          </p:nvPr>
        </p:nvSpPr>
        <p:spPr>
          <a:xfrm>
            <a:off x="685801" y="609600"/>
            <a:ext cx="10820399" cy="1456267"/>
          </a:xfrm>
        </p:spPr>
        <p:txBody>
          <a:bodyPr/>
          <a:lstStyle/>
          <a:p>
            <a:r>
              <a:rPr lang="en-US" altLang="zh-CN" sz="3600" dirty="0">
                <a:latin typeface="微软雅黑" panose="020B0503020204020204" pitchFamily="34" charset="-122"/>
                <a:ea typeface="微软雅黑" panose="020B0503020204020204" pitchFamily="34" charset="-122"/>
              </a:rPr>
              <a:t>Element1</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 Attention -&gt; Self attention</a:t>
            </a:r>
            <a:endParaRPr lang="en-US" dirty="0"/>
          </a:p>
        </p:txBody>
      </p:sp>
      <p:sp>
        <p:nvSpPr>
          <p:cNvPr id="3" name="Content Placeholder 2">
            <a:extLst>
              <a:ext uri="{FF2B5EF4-FFF2-40B4-BE49-F238E27FC236}">
                <a16:creationId xmlns:a16="http://schemas.microsoft.com/office/drawing/2014/main" id="{B14C3B34-B322-984C-A111-6A9628EFC317}"/>
              </a:ext>
            </a:extLst>
          </p:cNvPr>
          <p:cNvSpPr>
            <a:spLocks noGrp="1"/>
          </p:cNvSpPr>
          <p:nvPr>
            <p:ph idx="1"/>
          </p:nvPr>
        </p:nvSpPr>
        <p:spPr>
          <a:xfrm>
            <a:off x="787401" y="1735667"/>
            <a:ext cx="10131425" cy="3649133"/>
          </a:xfrm>
        </p:spPr>
        <p:txBody>
          <a:bodyPr>
            <a:normAutofit/>
          </a:bodyPr>
          <a:lstStyle/>
          <a:p>
            <a:pPr>
              <a:buFont typeface="Arial" panose="020B0604020202020204" pitchFamily="34" charset="0"/>
              <a:buChar char="•"/>
            </a:pPr>
            <a:r>
              <a:rPr lang="en-US" altLang="zh-CN" dirty="0"/>
              <a:t>Attention </a:t>
            </a:r>
            <a:r>
              <a:rPr lang="zh-CN" altLang="en-US" dirty="0"/>
              <a:t>机制是用来做什么的 ？</a:t>
            </a:r>
          </a:p>
          <a:p>
            <a:pPr>
              <a:buFont typeface="Arial" panose="020B0604020202020204" pitchFamily="34" charset="0"/>
              <a:buChar char="•"/>
            </a:pPr>
            <a:r>
              <a:rPr lang="en-US" altLang="zh-CN" dirty="0"/>
              <a:t>Attention </a:t>
            </a:r>
            <a:r>
              <a:rPr lang="zh-CN" altLang="en-US" dirty="0"/>
              <a:t>是怎么工作的？</a:t>
            </a:r>
          </a:p>
          <a:p>
            <a:pPr>
              <a:buFont typeface="Arial" panose="020B0604020202020204" pitchFamily="34" charset="0"/>
              <a:buChar char="•"/>
            </a:pPr>
            <a:r>
              <a:rPr lang="en-US" altLang="zh-CN" dirty="0"/>
              <a:t>Self-attention </a:t>
            </a:r>
            <a:r>
              <a:rPr lang="zh-CN" altLang="en-US" dirty="0"/>
              <a:t>是怎么从 </a:t>
            </a:r>
            <a:r>
              <a:rPr lang="en-US" altLang="zh-CN" dirty="0"/>
              <a:t>Attention </a:t>
            </a:r>
            <a:r>
              <a:rPr lang="zh-CN" altLang="en-US" dirty="0"/>
              <a:t>过渡过来的 ？</a:t>
            </a:r>
          </a:p>
          <a:p>
            <a:pPr>
              <a:buFont typeface="Arial" panose="020B0604020202020204" pitchFamily="34" charset="0"/>
              <a:buChar char="•"/>
            </a:pPr>
            <a:r>
              <a:rPr lang="en-US" altLang="zh-CN" dirty="0"/>
              <a:t>Attention </a:t>
            </a:r>
            <a:r>
              <a:rPr lang="zh-CN" altLang="en-US" dirty="0"/>
              <a:t>和 </a:t>
            </a:r>
            <a:r>
              <a:rPr lang="en-US" altLang="zh-CN" dirty="0"/>
              <a:t>self-attention </a:t>
            </a:r>
            <a:r>
              <a:rPr lang="zh-CN" altLang="en-US" dirty="0"/>
              <a:t>的区别是什么 ？</a:t>
            </a:r>
          </a:p>
          <a:p>
            <a:pPr>
              <a:buFont typeface="Arial" panose="020B0604020202020204" pitchFamily="34" charset="0"/>
              <a:buChar char="•"/>
            </a:pPr>
            <a:r>
              <a:rPr lang="en-US" altLang="zh-CN" dirty="0"/>
              <a:t>Self-attention </a:t>
            </a:r>
            <a:r>
              <a:rPr lang="zh-CN" altLang="en-US" dirty="0"/>
              <a:t>为什么能 </a:t>
            </a:r>
            <a:r>
              <a:rPr lang="en-US" altLang="zh-CN" dirty="0"/>
              <a:t>work </a:t>
            </a:r>
            <a:r>
              <a:rPr lang="zh-CN" altLang="en-US" dirty="0"/>
              <a:t>？</a:t>
            </a:r>
            <a:endParaRPr lang="en-US" dirty="0"/>
          </a:p>
        </p:txBody>
      </p:sp>
    </p:spTree>
    <p:extLst>
      <p:ext uri="{BB962C8B-B14F-4D97-AF65-F5344CB8AC3E}">
        <p14:creationId xmlns:p14="http://schemas.microsoft.com/office/powerpoint/2010/main" val="88766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E09E9-82D9-4BF1-9925-5669E28247FE}"/>
              </a:ext>
            </a:extLst>
          </p:cNvPr>
          <p:cNvSpPr>
            <a:spLocks noGrp="1"/>
          </p:cNvSpPr>
          <p:nvPr>
            <p:ph type="title"/>
          </p:nvPr>
        </p:nvSpPr>
        <p:spPr/>
        <p:txBody>
          <a:bodyPr/>
          <a:lstStyle/>
          <a:p>
            <a:r>
              <a:rPr lang="en-US" altLang="zh-CN" dirty="0"/>
              <a:t>Attention </a:t>
            </a:r>
            <a:r>
              <a:rPr lang="zh-CN" altLang="en-US" dirty="0"/>
              <a:t>机制</a:t>
            </a:r>
          </a:p>
        </p:txBody>
      </p:sp>
      <p:sp>
        <p:nvSpPr>
          <p:cNvPr id="3" name="内容占位符 2">
            <a:extLst>
              <a:ext uri="{FF2B5EF4-FFF2-40B4-BE49-F238E27FC236}">
                <a16:creationId xmlns:a16="http://schemas.microsoft.com/office/drawing/2014/main" id="{1CEC4F4E-FA12-47C3-83F8-CBB67979DFE2}"/>
              </a:ext>
            </a:extLst>
          </p:cNvPr>
          <p:cNvSpPr>
            <a:spLocks noGrp="1"/>
          </p:cNvSpPr>
          <p:nvPr>
            <p:ph idx="1"/>
          </p:nvPr>
        </p:nvSpPr>
        <p:spPr>
          <a:xfrm>
            <a:off x="5315922" y="1434422"/>
            <a:ext cx="6332744" cy="1456266"/>
          </a:xfrm>
        </p:spPr>
        <p:txBody>
          <a:bodyPr>
            <a:normAutofit/>
          </a:bodyPr>
          <a:lstStyle/>
          <a:p>
            <a:r>
              <a:rPr lang="zh-CN" altLang="en-US" sz="1100" dirty="0"/>
              <a:t>生物在观察、学习、思考行为中的过程的一种独特的生理机制，这种机制就是 </a:t>
            </a:r>
            <a:r>
              <a:rPr lang="en-US" altLang="zh-CN" sz="1100" dirty="0"/>
              <a:t>Attention </a:t>
            </a:r>
            <a:r>
              <a:rPr lang="zh-CN" altLang="en-US" sz="1100" dirty="0"/>
              <a:t>机制。当你把注意力放在不同的位置时，你能看到的脸也并不相同。这其实就是大脑的注意力机制，可以说我们无时无刻不在使用这种能力，只是我们并没有把注意力放在上面。</a:t>
            </a:r>
          </a:p>
        </p:txBody>
      </p:sp>
      <p:pic>
        <p:nvPicPr>
          <p:cNvPr id="2050" name="Picture 2">
            <a:extLst>
              <a:ext uri="{FF2B5EF4-FFF2-40B4-BE49-F238E27FC236}">
                <a16:creationId xmlns:a16="http://schemas.microsoft.com/office/drawing/2014/main" id="{C392A61C-9FF3-48C8-8182-1FCAE94FAA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14"/>
          <a:stretch/>
        </p:blipFill>
        <p:spPr bwMode="auto">
          <a:xfrm>
            <a:off x="685801" y="1818212"/>
            <a:ext cx="4512732" cy="461222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D5D3E8A6-7609-4A85-9466-5BC969FE07B6}"/>
              </a:ext>
            </a:extLst>
          </p:cNvPr>
          <p:cNvGrpSpPr/>
          <p:nvPr/>
        </p:nvGrpSpPr>
        <p:grpSpPr>
          <a:xfrm>
            <a:off x="5382189" y="2654121"/>
            <a:ext cx="6200209" cy="2695502"/>
            <a:chOff x="5382190" y="3960647"/>
            <a:chExt cx="6200209" cy="2695502"/>
          </a:xfrm>
        </p:grpSpPr>
        <p:pic>
          <p:nvPicPr>
            <p:cNvPr id="7" name="图片 6">
              <a:extLst>
                <a:ext uri="{FF2B5EF4-FFF2-40B4-BE49-F238E27FC236}">
                  <a16:creationId xmlns:a16="http://schemas.microsoft.com/office/drawing/2014/main" id="{DBD9B6A6-D44D-4AB2-9D75-3CFD05F21E84}"/>
                </a:ext>
              </a:extLst>
            </p:cNvPr>
            <p:cNvPicPr>
              <a:picLocks noChangeAspect="1"/>
            </p:cNvPicPr>
            <p:nvPr/>
          </p:nvPicPr>
          <p:blipFill>
            <a:blip r:embed="rId3"/>
            <a:stretch>
              <a:fillRect/>
            </a:stretch>
          </p:blipFill>
          <p:spPr>
            <a:xfrm>
              <a:off x="5382190" y="3960647"/>
              <a:ext cx="6200209" cy="728944"/>
            </a:xfrm>
            <a:prstGeom prst="rect">
              <a:avLst/>
            </a:prstGeom>
          </p:spPr>
        </p:pic>
        <p:pic>
          <p:nvPicPr>
            <p:cNvPr id="2056" name="Picture 8">
              <a:extLst>
                <a:ext uri="{FF2B5EF4-FFF2-40B4-BE49-F238E27FC236}">
                  <a16:creationId xmlns:a16="http://schemas.microsoft.com/office/drawing/2014/main" id="{8C099184-62A4-4F15-99B4-EA189A3FF0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808" r="1166" b="14737"/>
            <a:stretch/>
          </p:blipFill>
          <p:spPr bwMode="auto">
            <a:xfrm>
              <a:off x="5382190" y="4689591"/>
              <a:ext cx="6200209" cy="196655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内容占位符 2">
            <a:extLst>
              <a:ext uri="{FF2B5EF4-FFF2-40B4-BE49-F238E27FC236}">
                <a16:creationId xmlns:a16="http://schemas.microsoft.com/office/drawing/2014/main" id="{E916BBB4-93B1-4657-9C0E-7764CC2BE595}"/>
              </a:ext>
            </a:extLst>
          </p:cNvPr>
          <p:cNvSpPr txBox="1">
            <a:spLocks/>
          </p:cNvSpPr>
          <p:nvPr/>
        </p:nvSpPr>
        <p:spPr>
          <a:xfrm>
            <a:off x="5382189" y="5349623"/>
            <a:ext cx="6332744" cy="1220510"/>
          </a:xfrm>
          <a:prstGeom prst="rect">
            <a:avLst/>
          </a:prstGeom>
        </p:spPr>
        <p:txBody>
          <a:bodyPr vert="horz" lIns="91440" tIns="45720" rIns="91440" bIns="45720" rtlCol="0" anchor="ctr">
            <a:normAutofit/>
          </a:bodyPr>
          <a:lstStyle>
            <a:lvl1pPr marL="285750" indent="-285750" algn="l" defTabSz="457200" rtl="0" eaLnBrk="1" latinLnBrk="0" hangingPunct="1">
              <a:lnSpc>
                <a:spcPct val="150000"/>
              </a:lnSpc>
              <a:spcBef>
                <a:spcPts val="0"/>
              </a:spcBef>
              <a:spcAft>
                <a:spcPts val="1000"/>
              </a:spcAft>
              <a:buClr>
                <a:schemeClr val="tx1"/>
              </a:buClr>
              <a:buSzPct val="100000"/>
              <a:buFont typeface="Arial"/>
              <a:buChar char="•"/>
              <a:defRPr sz="1800" kern="1200" cap="none">
                <a:solidFill>
                  <a:schemeClr val="tx1"/>
                </a:solidFill>
                <a:effectLst/>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lnSpc>
                <a:spcPct val="150000"/>
              </a:lnSpc>
              <a:spcBef>
                <a:spcPts val="0"/>
              </a:spcBef>
              <a:spcAft>
                <a:spcPts val="1000"/>
              </a:spcAft>
              <a:buClr>
                <a:schemeClr val="tx1"/>
              </a:buClr>
              <a:buSzPct val="100000"/>
              <a:buFont typeface="Arial"/>
              <a:buChar char="•"/>
              <a:defRPr sz="1600" kern="1200" cap="none">
                <a:solidFill>
                  <a:schemeClr val="tx1"/>
                </a:solidFill>
                <a:effectLst/>
                <a:latin typeface="微软雅黑" panose="020B0503020204020204" pitchFamily="34" charset="-122"/>
                <a:ea typeface="微软雅黑" panose="020B0503020204020204" pitchFamily="34" charset="-122"/>
                <a:cs typeface="+mn-cs"/>
              </a:defRPr>
            </a:lvl2pPr>
            <a:lvl3pPr marL="1200150" indent="-285750" algn="l" defTabSz="457200" rtl="0" eaLnBrk="1" latinLnBrk="0" hangingPunct="1">
              <a:lnSpc>
                <a:spcPct val="150000"/>
              </a:lnSpc>
              <a:spcBef>
                <a:spcPts val="0"/>
              </a:spcBef>
              <a:spcAft>
                <a:spcPts val="1000"/>
              </a:spcAft>
              <a:buClr>
                <a:schemeClr val="tx1"/>
              </a:buClr>
              <a:buSzPct val="100000"/>
              <a:buFont typeface="Arial"/>
              <a:buChar char="•"/>
              <a:defRPr sz="1400" kern="1200" cap="none">
                <a:solidFill>
                  <a:schemeClr val="tx1"/>
                </a:solidFill>
                <a:effectLst/>
                <a:latin typeface="微软雅黑" panose="020B0503020204020204" pitchFamily="34" charset="-122"/>
                <a:ea typeface="微软雅黑" panose="020B0503020204020204" pitchFamily="34" charset="-122"/>
                <a:cs typeface="+mn-cs"/>
              </a:defRPr>
            </a:lvl3pPr>
            <a:lvl4pPr marL="1543050" indent="-171450" algn="l" defTabSz="457200" rtl="0" eaLnBrk="1" latinLnBrk="0" hangingPunct="1">
              <a:lnSpc>
                <a:spcPct val="150000"/>
              </a:lnSpc>
              <a:spcBef>
                <a:spcPts val="0"/>
              </a:spcBef>
              <a:spcAft>
                <a:spcPts val="1000"/>
              </a:spcAft>
              <a:buClr>
                <a:schemeClr val="tx1"/>
              </a:buClr>
              <a:buSzPct val="100000"/>
              <a:buFont typeface="Arial"/>
              <a:buChar char="•"/>
              <a:defRPr sz="1200" kern="1200" cap="none">
                <a:solidFill>
                  <a:schemeClr val="tx1"/>
                </a:solidFill>
                <a:effectLst/>
                <a:latin typeface="微软雅黑" panose="020B0503020204020204" pitchFamily="34" charset="-122"/>
                <a:ea typeface="微软雅黑" panose="020B0503020204020204" pitchFamily="34" charset="-122"/>
                <a:cs typeface="+mn-cs"/>
              </a:defRPr>
            </a:lvl4pPr>
            <a:lvl5pPr marL="2000250" indent="-171450" algn="l" defTabSz="457200" rtl="0" eaLnBrk="1" latinLnBrk="0" hangingPunct="1">
              <a:lnSpc>
                <a:spcPct val="150000"/>
              </a:lnSpc>
              <a:spcBef>
                <a:spcPts val="0"/>
              </a:spcBef>
              <a:spcAft>
                <a:spcPts val="1000"/>
              </a:spcAft>
              <a:buClr>
                <a:schemeClr val="tx1"/>
              </a:buClr>
              <a:buSzPct val="100000"/>
              <a:buFont typeface="Arial"/>
              <a:buChar char="•"/>
              <a:defRPr sz="1200" kern="1200" cap="none">
                <a:solidFill>
                  <a:schemeClr val="tx1"/>
                </a:solidFill>
                <a:effectLst/>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sz="1100" dirty="0"/>
              <a:t>query </a:t>
            </a:r>
            <a:r>
              <a:rPr lang="zh-CN" altLang="en-US" sz="1100" dirty="0"/>
              <a:t>和 </a:t>
            </a:r>
            <a:r>
              <a:rPr lang="en-US" altLang="zh-CN" sz="1100" dirty="0"/>
              <a:t>key </a:t>
            </a:r>
            <a:r>
              <a:rPr lang="zh-CN" altLang="en-US" sz="1100" dirty="0"/>
              <a:t>进行相似度计算，得到一个</a:t>
            </a:r>
            <a:r>
              <a:rPr lang="en-US" altLang="zh-CN" sz="1100" dirty="0"/>
              <a:t>query </a:t>
            </a:r>
            <a:r>
              <a:rPr lang="zh-CN" altLang="en-US" sz="1100" dirty="0"/>
              <a:t>和 </a:t>
            </a:r>
            <a:r>
              <a:rPr lang="en-US" altLang="zh-CN" sz="1100" dirty="0"/>
              <a:t>key </a:t>
            </a:r>
            <a:r>
              <a:rPr lang="zh-CN" altLang="en-US" sz="1100" dirty="0"/>
              <a:t>相关性的分值</a:t>
            </a:r>
          </a:p>
          <a:p>
            <a:r>
              <a:rPr lang="zh-CN" altLang="en-US" sz="1100" dirty="0"/>
              <a:t>将这个分值进行归一化</a:t>
            </a:r>
            <a:r>
              <a:rPr lang="en-US" altLang="zh-CN" sz="1100" dirty="0"/>
              <a:t>(</a:t>
            </a:r>
            <a:r>
              <a:rPr lang="en-US" altLang="zh-CN" sz="1100" dirty="0" err="1"/>
              <a:t>softmax</a:t>
            </a:r>
            <a:r>
              <a:rPr lang="en-US" altLang="zh-CN" sz="1100" dirty="0"/>
              <a:t>)</a:t>
            </a:r>
            <a:r>
              <a:rPr lang="zh-CN" altLang="en-US" sz="1100" dirty="0"/>
              <a:t>，得到一个注意力的分布</a:t>
            </a:r>
          </a:p>
          <a:p>
            <a:r>
              <a:rPr lang="zh-CN" altLang="en-US" sz="1100" dirty="0"/>
              <a:t>使用注意力分布和 </a:t>
            </a:r>
            <a:r>
              <a:rPr lang="en-US" altLang="zh-CN" sz="1100" dirty="0"/>
              <a:t>value </a:t>
            </a:r>
            <a:r>
              <a:rPr lang="zh-CN" altLang="en-US" sz="1100" dirty="0"/>
              <a:t>进行计算，得到一个融合注意力的更好的 </a:t>
            </a:r>
            <a:r>
              <a:rPr lang="en-US" altLang="zh-CN" sz="1100" dirty="0"/>
              <a:t>value </a:t>
            </a:r>
            <a:r>
              <a:rPr lang="zh-CN" altLang="en-US" sz="1100" dirty="0"/>
              <a:t>值</a:t>
            </a:r>
          </a:p>
        </p:txBody>
      </p:sp>
    </p:spTree>
    <p:extLst>
      <p:ext uri="{BB962C8B-B14F-4D97-AF65-F5344CB8AC3E}">
        <p14:creationId xmlns:p14="http://schemas.microsoft.com/office/powerpoint/2010/main" val="17556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DE5DF-FD86-47C6-AB13-3E0F73A4DC6A}"/>
              </a:ext>
            </a:extLst>
          </p:cNvPr>
          <p:cNvSpPr>
            <a:spLocks noGrp="1"/>
          </p:cNvSpPr>
          <p:nvPr>
            <p:ph type="title"/>
          </p:nvPr>
        </p:nvSpPr>
        <p:spPr/>
        <p:txBody>
          <a:bodyPr>
            <a:normAutofit/>
          </a:bodyPr>
          <a:lstStyle/>
          <a:p>
            <a:r>
              <a:rPr lang="en-US" altLang="zh-CN" dirty="0"/>
              <a:t>Attention -&gt; Self-attention</a:t>
            </a:r>
            <a:endParaRPr lang="zh-CN" altLang="en-US" dirty="0"/>
          </a:p>
        </p:txBody>
      </p:sp>
      <p:grpSp>
        <p:nvGrpSpPr>
          <p:cNvPr id="9" name="组合 8">
            <a:extLst>
              <a:ext uri="{FF2B5EF4-FFF2-40B4-BE49-F238E27FC236}">
                <a16:creationId xmlns:a16="http://schemas.microsoft.com/office/drawing/2014/main" id="{9BEF068B-761D-4835-A7DB-2D12EC008440}"/>
              </a:ext>
            </a:extLst>
          </p:cNvPr>
          <p:cNvGrpSpPr/>
          <p:nvPr/>
        </p:nvGrpSpPr>
        <p:grpSpPr>
          <a:xfrm>
            <a:off x="782972" y="1876808"/>
            <a:ext cx="7246769" cy="4409168"/>
            <a:chOff x="1060469" y="1673748"/>
            <a:chExt cx="7471054" cy="4409168"/>
          </a:xfrm>
        </p:grpSpPr>
        <p:pic>
          <p:nvPicPr>
            <p:cNvPr id="6" name="图片 5">
              <a:extLst>
                <a:ext uri="{FF2B5EF4-FFF2-40B4-BE49-F238E27FC236}">
                  <a16:creationId xmlns:a16="http://schemas.microsoft.com/office/drawing/2014/main" id="{95AA0096-F23F-424B-B8BC-643666E50635}"/>
                </a:ext>
              </a:extLst>
            </p:cNvPr>
            <p:cNvPicPr>
              <a:picLocks noChangeAspect="1"/>
            </p:cNvPicPr>
            <p:nvPr/>
          </p:nvPicPr>
          <p:blipFill rotWithShape="1">
            <a:blip r:embed="rId2"/>
            <a:srcRect l="57181" t="54104"/>
            <a:stretch/>
          </p:blipFill>
          <p:spPr>
            <a:xfrm>
              <a:off x="5789038" y="1711324"/>
              <a:ext cx="2742485" cy="1961225"/>
            </a:xfrm>
            <a:prstGeom prst="rect">
              <a:avLst/>
            </a:prstGeom>
            <a:solidFill>
              <a:schemeClr val="tx1"/>
            </a:solidFill>
          </p:spPr>
        </p:pic>
        <p:pic>
          <p:nvPicPr>
            <p:cNvPr id="8" name="图片 7">
              <a:extLst>
                <a:ext uri="{FF2B5EF4-FFF2-40B4-BE49-F238E27FC236}">
                  <a16:creationId xmlns:a16="http://schemas.microsoft.com/office/drawing/2014/main" id="{75B994FC-DBD8-4323-8738-BDE85B9B2E6C}"/>
                </a:ext>
              </a:extLst>
            </p:cNvPr>
            <p:cNvPicPr>
              <a:picLocks noChangeAspect="1"/>
            </p:cNvPicPr>
            <p:nvPr/>
          </p:nvPicPr>
          <p:blipFill rotWithShape="1">
            <a:blip r:embed="rId3"/>
            <a:srcRect b="6755"/>
            <a:stretch/>
          </p:blipFill>
          <p:spPr>
            <a:xfrm>
              <a:off x="1060469" y="1673748"/>
              <a:ext cx="4728569" cy="4409168"/>
            </a:xfrm>
            <a:prstGeom prst="rect">
              <a:avLst/>
            </a:prstGeom>
          </p:spPr>
        </p:pic>
        <p:pic>
          <p:nvPicPr>
            <p:cNvPr id="3080" name="Picture 8">
              <a:extLst>
                <a:ext uri="{FF2B5EF4-FFF2-40B4-BE49-F238E27FC236}">
                  <a16:creationId xmlns:a16="http://schemas.microsoft.com/office/drawing/2014/main" id="{01C93CDD-DB06-417D-B9D0-08033C341E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096" r="2088" b="31537"/>
            <a:stretch/>
          </p:blipFill>
          <p:spPr bwMode="auto">
            <a:xfrm>
              <a:off x="5789038" y="3672549"/>
              <a:ext cx="2742485" cy="6411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EC36288-1167-4579-B831-2573FE6D00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0909" r="271" b="22793"/>
            <a:stretch/>
          </p:blipFill>
          <p:spPr bwMode="auto">
            <a:xfrm>
              <a:off x="5778649" y="4313737"/>
              <a:ext cx="2742484" cy="75370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D19A8C5-94D3-4765-B084-FCC4A464C7E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158" b="15062"/>
            <a:stretch/>
          </p:blipFill>
          <p:spPr bwMode="auto">
            <a:xfrm>
              <a:off x="5778649" y="5067441"/>
              <a:ext cx="2742484" cy="101547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文本框 9">
            <a:extLst>
              <a:ext uri="{FF2B5EF4-FFF2-40B4-BE49-F238E27FC236}">
                <a16:creationId xmlns:a16="http://schemas.microsoft.com/office/drawing/2014/main" id="{5694A4CD-0ADB-4AF9-92EE-06614D23AE7F}"/>
              </a:ext>
            </a:extLst>
          </p:cNvPr>
          <p:cNvSpPr txBox="1"/>
          <p:nvPr/>
        </p:nvSpPr>
        <p:spPr>
          <a:xfrm>
            <a:off x="8242361" y="1914384"/>
            <a:ext cx="3800114" cy="4247317"/>
          </a:xfrm>
          <a:prstGeom prst="rect">
            <a:avLst/>
          </a:prstGeom>
          <a:noFill/>
        </p:spPr>
        <p:txBody>
          <a:bodyPr wrap="square" rtlCol="0">
            <a:spAutoFit/>
          </a:bodyPr>
          <a:lstStyle/>
          <a:p>
            <a:pPr>
              <a:lnSpc>
                <a:spcPct val="150000"/>
              </a:lnSpc>
            </a:pPr>
            <a:r>
              <a:rPr lang="zh-CN" altLang="en-US" sz="1200" dirty="0"/>
              <a:t>区别：</a:t>
            </a:r>
            <a:endParaRPr lang="en-US" altLang="zh-CN" sz="1200" dirty="0"/>
          </a:p>
          <a:p>
            <a:pPr marL="342900" indent="-342900">
              <a:lnSpc>
                <a:spcPct val="150000"/>
              </a:lnSpc>
              <a:buAutoNum type="arabicPeriod"/>
            </a:pPr>
            <a:r>
              <a:rPr lang="en-US" altLang="zh-CN" sz="1200" dirty="0"/>
              <a:t>AT</a:t>
            </a:r>
            <a:r>
              <a:rPr lang="zh-CN" altLang="en-US" sz="1200" dirty="0"/>
              <a:t>被应用在某一层的话，它更多的是被应用在输出或者是状态层上；</a:t>
            </a:r>
            <a:r>
              <a:rPr lang="en-US" altLang="zh-CN" sz="1200" dirty="0"/>
              <a:t>SA</a:t>
            </a:r>
            <a:r>
              <a:rPr lang="zh-CN" altLang="en-US" sz="1200" dirty="0"/>
              <a:t>更多的实在关注</a:t>
            </a:r>
            <a:r>
              <a:rPr lang="en-US" altLang="zh-CN" sz="1200" dirty="0"/>
              <a:t>input</a:t>
            </a:r>
            <a:r>
              <a:rPr lang="zh-CN" altLang="en-US" sz="1200" dirty="0"/>
              <a:t>上。</a:t>
            </a:r>
            <a:endParaRPr lang="en-US" altLang="zh-CN" sz="1200" dirty="0"/>
          </a:p>
          <a:p>
            <a:pPr marL="342900" indent="-342900">
              <a:lnSpc>
                <a:spcPct val="150000"/>
              </a:lnSpc>
              <a:buAutoNum type="arabicPeriod"/>
            </a:pPr>
            <a:r>
              <a:rPr lang="en-US" altLang="zh-CN" sz="1200" dirty="0"/>
              <a:t>SA</a:t>
            </a:r>
            <a:r>
              <a:rPr lang="zh-CN" altLang="en-US" sz="1200" dirty="0"/>
              <a:t>可以在一个模型当中被多次的、独立的使用（比如说在</a:t>
            </a:r>
            <a:r>
              <a:rPr lang="en-US" altLang="zh-CN" sz="1200" dirty="0"/>
              <a:t>Transformer</a:t>
            </a:r>
            <a:r>
              <a:rPr lang="zh-CN" altLang="en-US" sz="1200" dirty="0"/>
              <a:t>中，使用了</a:t>
            </a:r>
            <a:r>
              <a:rPr lang="en-US" altLang="zh-CN" sz="1200" dirty="0"/>
              <a:t>18</a:t>
            </a:r>
            <a:r>
              <a:rPr lang="zh-CN" altLang="en-US" sz="1200" dirty="0"/>
              <a:t>次；在</a:t>
            </a:r>
            <a:r>
              <a:rPr lang="en-US" altLang="zh-CN" sz="1200" dirty="0"/>
              <a:t>Bert</a:t>
            </a:r>
            <a:r>
              <a:rPr lang="zh-CN" altLang="en-US" sz="1200" dirty="0"/>
              <a:t>当中使用</a:t>
            </a:r>
            <a:r>
              <a:rPr lang="en-US" altLang="zh-CN" sz="1200" dirty="0"/>
              <a:t>12</a:t>
            </a:r>
            <a:r>
              <a:rPr lang="zh-CN" altLang="en-US" sz="1200" dirty="0"/>
              <a:t>次）；</a:t>
            </a:r>
            <a:r>
              <a:rPr lang="en-US" altLang="zh-CN" sz="1200" dirty="0"/>
              <a:t>AT</a:t>
            </a:r>
            <a:r>
              <a:rPr lang="zh-CN" altLang="en-US" sz="1200" dirty="0"/>
              <a:t>在一个模型当中经常只是被使用一次，从</a:t>
            </a:r>
            <a:r>
              <a:rPr lang="en-US" altLang="zh-CN" sz="1200" dirty="0"/>
              <a:t>encoder</a:t>
            </a:r>
            <a:r>
              <a:rPr lang="zh-CN" altLang="en-US" sz="1200" dirty="0"/>
              <a:t>转换到</a:t>
            </a:r>
            <a:r>
              <a:rPr lang="en-US" altLang="zh-CN" sz="1200" dirty="0"/>
              <a:t>decoder </a:t>
            </a:r>
            <a:r>
              <a:rPr lang="zh-CN" altLang="en-US" sz="1200" dirty="0"/>
              <a:t>。</a:t>
            </a:r>
            <a:endParaRPr lang="en-US" altLang="zh-CN" sz="1200" dirty="0"/>
          </a:p>
          <a:p>
            <a:pPr marL="342900" indent="-342900">
              <a:lnSpc>
                <a:spcPct val="150000"/>
              </a:lnSpc>
              <a:buAutoNum type="arabicPeriod"/>
            </a:pPr>
            <a:r>
              <a:rPr lang="en-US" altLang="zh-CN" sz="1200" dirty="0"/>
              <a:t>SA</a:t>
            </a:r>
            <a:r>
              <a:rPr lang="zh-CN" altLang="en-US" sz="1200" dirty="0"/>
              <a:t>比较擅长在一个序列当中，寻找不同部分之间的关系；</a:t>
            </a:r>
            <a:r>
              <a:rPr lang="en-US" altLang="zh-CN" sz="1200" dirty="0"/>
              <a:t>AT</a:t>
            </a:r>
            <a:r>
              <a:rPr lang="zh-CN" altLang="en-US" sz="1200" dirty="0"/>
              <a:t>更擅长寻找两个序列之间的关系。</a:t>
            </a:r>
            <a:endParaRPr lang="en-US" altLang="zh-CN" sz="1200" dirty="0"/>
          </a:p>
          <a:p>
            <a:pPr marL="342900" indent="-342900">
              <a:lnSpc>
                <a:spcPct val="150000"/>
              </a:lnSpc>
              <a:buAutoNum type="arabicPeriod"/>
            </a:pPr>
            <a:r>
              <a:rPr lang="en-US" altLang="zh-CN" sz="1200" dirty="0"/>
              <a:t>AT</a:t>
            </a:r>
            <a:r>
              <a:rPr lang="zh-CN" altLang="en-US" sz="1200" dirty="0"/>
              <a:t>可以连接两种不同的模态，比如说图片和文字；</a:t>
            </a:r>
            <a:r>
              <a:rPr lang="en-US" altLang="zh-CN" sz="1200" dirty="0"/>
              <a:t>SA</a:t>
            </a:r>
            <a:r>
              <a:rPr lang="zh-CN" altLang="en-US" sz="1200" dirty="0"/>
              <a:t>更多的是被应用在同一种模态上</a:t>
            </a:r>
            <a:endParaRPr lang="en-US" altLang="zh-CN" sz="1200" dirty="0"/>
          </a:p>
          <a:p>
            <a:pPr marL="342900" indent="-342900">
              <a:lnSpc>
                <a:spcPct val="150000"/>
              </a:lnSpc>
              <a:buAutoNum type="arabicPeriod"/>
            </a:pPr>
            <a:r>
              <a:rPr lang="zh-CN" altLang="en-US" sz="1200" dirty="0"/>
              <a:t>大部分情况，</a:t>
            </a:r>
            <a:r>
              <a:rPr lang="en-US" altLang="zh-CN" sz="1200" dirty="0"/>
              <a:t>SA</a:t>
            </a:r>
            <a:r>
              <a:rPr lang="zh-CN" altLang="en-US" sz="1200" dirty="0"/>
              <a:t>这种结构更加的</a:t>
            </a:r>
            <a:r>
              <a:rPr lang="en-US" altLang="zh-CN" sz="1200" dirty="0"/>
              <a:t>general</a:t>
            </a:r>
            <a:r>
              <a:rPr lang="zh-CN" altLang="en-US" sz="1200" dirty="0"/>
              <a:t>，在很多任务作为降维、特征表示、特征交叉等功能尝试着应用，很多时候效果都不错。</a:t>
            </a:r>
          </a:p>
          <a:p>
            <a:endParaRPr lang="zh-CN" altLang="en-US" dirty="0"/>
          </a:p>
        </p:txBody>
      </p:sp>
    </p:spTree>
    <p:extLst>
      <p:ext uri="{BB962C8B-B14F-4D97-AF65-F5344CB8AC3E}">
        <p14:creationId xmlns:p14="http://schemas.microsoft.com/office/powerpoint/2010/main" val="417593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54661-6321-4E75-AF0C-295B471BD163}"/>
              </a:ext>
            </a:extLst>
          </p:cNvPr>
          <p:cNvSpPr>
            <a:spLocks noGrp="1"/>
          </p:cNvSpPr>
          <p:nvPr>
            <p:ph type="title"/>
          </p:nvPr>
        </p:nvSpPr>
        <p:spPr/>
        <p:txBody>
          <a:bodyPr/>
          <a:lstStyle/>
          <a:p>
            <a:r>
              <a:rPr lang="en-US" altLang="zh-CN" dirty="0"/>
              <a:t>Transformer</a:t>
            </a:r>
            <a:r>
              <a:rPr lang="zh-CN" altLang="en-US" dirty="0"/>
              <a:t>中的</a:t>
            </a:r>
            <a:r>
              <a:rPr lang="en-US" altLang="zh-CN" dirty="0"/>
              <a:t>SA</a:t>
            </a:r>
            <a:endParaRPr lang="zh-CN" altLang="en-US" dirty="0"/>
          </a:p>
        </p:txBody>
      </p:sp>
      <p:sp>
        <p:nvSpPr>
          <p:cNvPr id="3" name="内容占位符 2">
            <a:extLst>
              <a:ext uri="{FF2B5EF4-FFF2-40B4-BE49-F238E27FC236}">
                <a16:creationId xmlns:a16="http://schemas.microsoft.com/office/drawing/2014/main" id="{C1A58207-0290-43B7-B6EC-1106F7EFA083}"/>
              </a:ext>
            </a:extLst>
          </p:cNvPr>
          <p:cNvSpPr>
            <a:spLocks noGrp="1"/>
          </p:cNvSpPr>
          <p:nvPr>
            <p:ph idx="1"/>
          </p:nvPr>
        </p:nvSpPr>
        <p:spPr>
          <a:xfrm>
            <a:off x="752476" y="1836869"/>
            <a:ext cx="5450966" cy="4213762"/>
          </a:xfrm>
        </p:spPr>
        <p:txBody>
          <a:bodyPr>
            <a:normAutofit fontScale="92500" lnSpcReduction="20000"/>
          </a:bodyPr>
          <a:lstStyle/>
          <a:p>
            <a:r>
              <a:rPr lang="zh-CN" altLang="en-US" sz="1600" dirty="0"/>
              <a:t>在</a:t>
            </a:r>
            <a:r>
              <a:rPr lang="en-US" altLang="zh-CN" sz="1600" dirty="0"/>
              <a:t>Transformer</a:t>
            </a:r>
            <a:r>
              <a:rPr lang="zh-CN" altLang="en-US" sz="1600" dirty="0"/>
              <a:t>中，主要涉及到三种不同的注意力类型：</a:t>
            </a:r>
          </a:p>
          <a:p>
            <a:pPr lvl="1"/>
            <a:r>
              <a:rPr lang="en-US" altLang="zh-CN" dirty="0"/>
              <a:t>Self-attention</a:t>
            </a:r>
          </a:p>
          <a:p>
            <a:pPr lvl="1"/>
            <a:r>
              <a:rPr lang="en-US" altLang="zh-CN" dirty="0"/>
              <a:t>Masked Self-attention. </a:t>
            </a:r>
            <a:r>
              <a:rPr lang="zh-CN" altLang="en-US" dirty="0"/>
              <a:t>在</a:t>
            </a:r>
            <a:r>
              <a:rPr lang="en-US" altLang="zh-CN" dirty="0"/>
              <a:t>Transformer</a:t>
            </a:r>
            <a:r>
              <a:rPr lang="zh-CN" altLang="en-US" dirty="0"/>
              <a:t>的解码器中，自注意力受到限制，使得每个位置的查询只能关注到包括该位置及之前位置的所有键值对。常规做法是将掩码矩阵</a:t>
            </a:r>
            <a:r>
              <a:rPr lang="en-US" altLang="zh-CN" dirty="0"/>
              <a:t>(mask matrix)</a:t>
            </a:r>
            <a:r>
              <a:rPr lang="zh-CN" altLang="en-US" dirty="0"/>
              <a:t>添加到注意力分数上，其中非法位置采用负无穷进行遮挡。这一类注意力方法也经常被称为自回归</a:t>
            </a:r>
            <a:r>
              <a:rPr lang="en-US" altLang="zh-CN" dirty="0"/>
              <a:t>(</a:t>
            </a:r>
            <a:r>
              <a:rPr lang="en-US" altLang="zh-CN" dirty="0" err="1"/>
              <a:t>autogressive</a:t>
            </a:r>
            <a:r>
              <a:rPr lang="en-US" altLang="zh-CN" dirty="0"/>
              <a:t>)</a:t>
            </a:r>
            <a:r>
              <a:rPr lang="zh-CN" altLang="en-US" dirty="0"/>
              <a:t>或者因果</a:t>
            </a:r>
            <a:r>
              <a:rPr lang="en-US" altLang="zh-CN" dirty="0"/>
              <a:t>(causal)</a:t>
            </a:r>
            <a:r>
              <a:rPr lang="zh-CN" altLang="en-US" dirty="0"/>
              <a:t>注意力。</a:t>
            </a:r>
          </a:p>
          <a:p>
            <a:pPr lvl="1"/>
            <a:r>
              <a:rPr lang="en-US" altLang="zh-CN"/>
              <a:t>Cross-attention</a:t>
            </a:r>
            <a:r>
              <a:rPr lang="en-US" altLang="zh-CN" dirty="0"/>
              <a:t>. </a:t>
            </a:r>
            <a:r>
              <a:rPr lang="zh-CN" altLang="en-US" dirty="0"/>
              <a:t>查询是从前一个（解码器）层的输出投影所获得的，而键和值是使用编码器的输出投影得到的。</a:t>
            </a:r>
          </a:p>
        </p:txBody>
      </p:sp>
      <p:grpSp>
        <p:nvGrpSpPr>
          <p:cNvPr id="14" name="组合 13">
            <a:extLst>
              <a:ext uri="{FF2B5EF4-FFF2-40B4-BE49-F238E27FC236}">
                <a16:creationId xmlns:a16="http://schemas.microsoft.com/office/drawing/2014/main" id="{FF6EA1AD-70F7-4A39-9144-E1136816890F}"/>
              </a:ext>
            </a:extLst>
          </p:cNvPr>
          <p:cNvGrpSpPr/>
          <p:nvPr/>
        </p:nvGrpSpPr>
        <p:grpSpPr>
          <a:xfrm>
            <a:off x="6640700" y="1095034"/>
            <a:ext cx="5303398" cy="4667932"/>
            <a:chOff x="6640700" y="1095034"/>
            <a:chExt cx="5303398" cy="4667932"/>
          </a:xfrm>
        </p:grpSpPr>
        <p:pic>
          <p:nvPicPr>
            <p:cNvPr id="9" name="图片 8">
              <a:extLst>
                <a:ext uri="{FF2B5EF4-FFF2-40B4-BE49-F238E27FC236}">
                  <a16:creationId xmlns:a16="http://schemas.microsoft.com/office/drawing/2014/main" id="{410B2F7C-DB37-4B69-A70D-2152DD4B2044}"/>
                </a:ext>
              </a:extLst>
            </p:cNvPr>
            <p:cNvPicPr>
              <a:picLocks noChangeAspect="1"/>
            </p:cNvPicPr>
            <p:nvPr/>
          </p:nvPicPr>
          <p:blipFill>
            <a:blip r:embed="rId2"/>
            <a:stretch>
              <a:fillRect/>
            </a:stretch>
          </p:blipFill>
          <p:spPr>
            <a:xfrm>
              <a:off x="6640700" y="1095034"/>
              <a:ext cx="5155833" cy="1941665"/>
            </a:xfrm>
            <a:prstGeom prst="rect">
              <a:avLst/>
            </a:prstGeom>
          </p:spPr>
        </p:pic>
        <p:sp>
          <p:nvSpPr>
            <p:cNvPr id="11" name="文本框 10">
              <a:extLst>
                <a:ext uri="{FF2B5EF4-FFF2-40B4-BE49-F238E27FC236}">
                  <a16:creationId xmlns:a16="http://schemas.microsoft.com/office/drawing/2014/main" id="{E61400CD-BC44-4BE3-B21A-75D85A89F320}"/>
                </a:ext>
              </a:extLst>
            </p:cNvPr>
            <p:cNvSpPr txBox="1"/>
            <p:nvPr/>
          </p:nvSpPr>
          <p:spPr>
            <a:xfrm>
              <a:off x="6640700" y="3272115"/>
              <a:ext cx="5155833" cy="1393214"/>
            </a:xfrm>
            <a:prstGeom prst="rect">
              <a:avLst/>
            </a:prstGeom>
          </p:spPr>
          <p:txBody>
            <a:bodyPr vert="horz" lIns="91440" tIns="45720" rIns="91440" bIns="45720" rtlCol="0" anchor="ctr">
              <a:normAutofit fontScale="85000" lnSpcReduction="10000"/>
            </a:bodyPr>
            <a:lstStyle>
              <a:lvl1pPr marL="285750" indent="-285750">
                <a:lnSpc>
                  <a:spcPct val="150000"/>
                </a:lnSpc>
                <a:spcBef>
                  <a:spcPts val="0"/>
                </a:spcBef>
                <a:spcAft>
                  <a:spcPts val="1000"/>
                </a:spcAft>
                <a:buClr>
                  <a:schemeClr val="tx1"/>
                </a:buClr>
                <a:buSzPct val="100000"/>
                <a:buFont typeface="Arial"/>
                <a:buChar char="•"/>
                <a:defRPr cap="none">
                  <a:effectLst/>
                  <a:latin typeface="微软雅黑" panose="020B0503020204020204" pitchFamily="34" charset="-122"/>
                  <a:ea typeface="微软雅黑" panose="020B0503020204020204" pitchFamily="34" charset="-122"/>
                </a:defRPr>
              </a:lvl1pPr>
              <a:lvl2pPr marL="742950" lvl="1" indent="-285750">
                <a:lnSpc>
                  <a:spcPct val="150000"/>
                </a:lnSpc>
                <a:spcBef>
                  <a:spcPts val="0"/>
                </a:spcBef>
                <a:spcAft>
                  <a:spcPts val="1000"/>
                </a:spcAft>
                <a:buClr>
                  <a:schemeClr val="tx1"/>
                </a:buClr>
                <a:buSzPct val="100000"/>
                <a:buFont typeface="Arial"/>
                <a:buChar char="•"/>
                <a:defRPr sz="1600" cap="none">
                  <a:effectLst/>
                  <a:latin typeface="微软雅黑" panose="020B0503020204020204" pitchFamily="34" charset="-122"/>
                  <a:ea typeface="微软雅黑" panose="020B0503020204020204" pitchFamily="34" charset="-122"/>
                </a:defRPr>
              </a:lvl2pPr>
              <a:lvl3pPr marL="1200150" indent="-285750">
                <a:lnSpc>
                  <a:spcPct val="150000"/>
                </a:lnSpc>
                <a:spcBef>
                  <a:spcPts val="0"/>
                </a:spcBef>
                <a:spcAft>
                  <a:spcPts val="1000"/>
                </a:spcAft>
                <a:buClr>
                  <a:schemeClr val="tx1"/>
                </a:buClr>
                <a:buSzPct val="100000"/>
                <a:buFont typeface="Arial"/>
                <a:buChar char="•"/>
                <a:defRPr sz="1400" cap="none">
                  <a:effectLst/>
                  <a:latin typeface="微软雅黑" panose="020B0503020204020204" pitchFamily="34" charset="-122"/>
                  <a:ea typeface="微软雅黑" panose="020B0503020204020204" pitchFamily="34" charset="-122"/>
                </a:defRPr>
              </a:lvl3pPr>
              <a:lvl4pPr marL="1543050" indent="-171450">
                <a:lnSpc>
                  <a:spcPct val="150000"/>
                </a:lnSpc>
                <a:spcBef>
                  <a:spcPts val="0"/>
                </a:spcBef>
                <a:spcAft>
                  <a:spcPts val="1000"/>
                </a:spcAft>
                <a:buClr>
                  <a:schemeClr val="tx1"/>
                </a:buClr>
                <a:buSzPct val="100000"/>
                <a:buFont typeface="Arial"/>
                <a:buChar char="•"/>
                <a:defRPr sz="1200" cap="none">
                  <a:effectLst/>
                  <a:latin typeface="微软雅黑" panose="020B0503020204020204" pitchFamily="34" charset="-122"/>
                  <a:ea typeface="微软雅黑" panose="020B0503020204020204" pitchFamily="34" charset="-122"/>
                </a:defRPr>
              </a:lvl4pPr>
              <a:lvl5pPr marL="2000250" indent="-171450">
                <a:lnSpc>
                  <a:spcPct val="150000"/>
                </a:lnSpc>
                <a:spcBef>
                  <a:spcPts val="0"/>
                </a:spcBef>
                <a:spcAft>
                  <a:spcPts val="1000"/>
                </a:spcAft>
                <a:buClr>
                  <a:schemeClr val="tx1"/>
                </a:buClr>
                <a:buSzPct val="100000"/>
                <a:buFont typeface="Arial"/>
                <a:buChar char="•"/>
                <a:defRPr sz="1200" cap="none">
                  <a:effectLst/>
                  <a:latin typeface="微软雅黑" panose="020B0503020204020204" pitchFamily="34" charset="-122"/>
                  <a:ea typeface="微软雅黑" panose="020B0503020204020204" pitchFamily="34" charset="-122"/>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en-US" altLang="zh-CN" dirty="0"/>
                <a:t>Transformer</a:t>
              </a:r>
              <a:r>
                <a:rPr lang="zh-CN" altLang="en-US" dirty="0"/>
                <a:t>并没有简单地应用单个注意力函数，而是使用了多头注意力。通过单独计算每一个注意力头，最终再将多个注意力头的结果拼接起来作为</a:t>
              </a:r>
              <a:r>
                <a:rPr lang="en-US" altLang="zh-CN" dirty="0"/>
                <a:t>MSA</a:t>
              </a:r>
              <a:r>
                <a:rPr lang="zh-CN" altLang="en-US" dirty="0"/>
                <a:t>模块最终的输出</a:t>
              </a:r>
            </a:p>
          </p:txBody>
        </p:sp>
        <p:pic>
          <p:nvPicPr>
            <p:cNvPr id="13" name="图片 12">
              <a:extLst>
                <a:ext uri="{FF2B5EF4-FFF2-40B4-BE49-F238E27FC236}">
                  <a16:creationId xmlns:a16="http://schemas.microsoft.com/office/drawing/2014/main" id="{B3BBE296-DCC2-446C-8CAF-2F41CC79FCD5}"/>
                </a:ext>
              </a:extLst>
            </p:cNvPr>
            <p:cNvPicPr>
              <a:picLocks noChangeAspect="1"/>
            </p:cNvPicPr>
            <p:nvPr/>
          </p:nvPicPr>
          <p:blipFill rotWithShape="1">
            <a:blip r:embed="rId3"/>
            <a:srcRect l="2707"/>
            <a:stretch/>
          </p:blipFill>
          <p:spPr>
            <a:xfrm>
              <a:off x="6640700" y="5020020"/>
              <a:ext cx="5303398" cy="742946"/>
            </a:xfrm>
            <a:prstGeom prst="rect">
              <a:avLst/>
            </a:prstGeom>
          </p:spPr>
        </p:pic>
      </p:grpSp>
    </p:spTree>
    <p:extLst>
      <p:ext uri="{BB962C8B-B14F-4D97-AF65-F5344CB8AC3E}">
        <p14:creationId xmlns:p14="http://schemas.microsoft.com/office/powerpoint/2010/main" val="330408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DEE60-A581-4118-AF43-86F79026602D}"/>
              </a:ext>
            </a:extLst>
          </p:cNvPr>
          <p:cNvSpPr>
            <a:spLocks noGrp="1"/>
          </p:cNvSpPr>
          <p:nvPr>
            <p:ph type="title"/>
          </p:nvPr>
        </p:nvSpPr>
        <p:spPr/>
        <p:txBody>
          <a:bodyPr/>
          <a:lstStyle/>
          <a:p>
            <a:r>
              <a:rPr lang="en-US" altLang="zh-CN" dirty="0"/>
              <a:t>Transformer</a:t>
            </a:r>
            <a:r>
              <a:rPr lang="zh-CN" altLang="en-US" dirty="0"/>
              <a:t>中的</a:t>
            </a:r>
            <a:r>
              <a:rPr lang="en-US" altLang="zh-CN" dirty="0"/>
              <a:t>SA</a:t>
            </a:r>
            <a:endParaRPr lang="zh-CN" altLang="en-US" dirty="0"/>
          </a:p>
        </p:txBody>
      </p:sp>
      <p:sp>
        <p:nvSpPr>
          <p:cNvPr id="3" name="内容占位符 2">
            <a:extLst>
              <a:ext uri="{FF2B5EF4-FFF2-40B4-BE49-F238E27FC236}">
                <a16:creationId xmlns:a16="http://schemas.microsoft.com/office/drawing/2014/main" id="{40FA482D-DEE5-4E41-BC75-F95280D6087B}"/>
              </a:ext>
            </a:extLst>
          </p:cNvPr>
          <p:cNvSpPr>
            <a:spLocks noGrp="1"/>
          </p:cNvSpPr>
          <p:nvPr>
            <p:ph idx="1"/>
          </p:nvPr>
        </p:nvSpPr>
        <p:spPr>
          <a:xfrm>
            <a:off x="702932" y="1604513"/>
            <a:ext cx="7138356" cy="3648974"/>
          </a:xfrm>
        </p:spPr>
        <p:txBody>
          <a:bodyPr>
            <a:normAutofit/>
          </a:bodyPr>
          <a:lstStyle/>
          <a:p>
            <a:r>
              <a:rPr lang="zh-CN" altLang="en-US" dirty="0"/>
              <a:t>实际在</a:t>
            </a:r>
            <a:r>
              <a:rPr lang="en-US" altLang="zh-CN" dirty="0"/>
              <a:t>Transformer</a:t>
            </a:r>
            <a:r>
              <a:rPr lang="zh-CN" altLang="en-US" dirty="0"/>
              <a:t>的实现过程中，作者使用了三个</a:t>
            </a:r>
            <a:r>
              <a:rPr lang="en-US" altLang="zh-CN" dirty="0"/>
              <a:t>tricks</a:t>
            </a:r>
            <a:r>
              <a:rPr lang="zh-CN" altLang="en-US" dirty="0"/>
              <a:t>。</a:t>
            </a:r>
            <a:endParaRPr lang="en-US" altLang="zh-CN" dirty="0"/>
          </a:p>
          <a:p>
            <a:pPr marL="342900" indent="-342900">
              <a:buAutoNum type="arabicPeriod"/>
            </a:pPr>
            <a:r>
              <a:rPr lang="en-US" altLang="zh-CN" dirty="0"/>
              <a:t>QKV</a:t>
            </a:r>
          </a:p>
          <a:p>
            <a:pPr marL="342900" indent="-342900">
              <a:buAutoNum type="arabicPeriod"/>
            </a:pPr>
            <a:r>
              <a:rPr lang="zh-CN" altLang="en-US" dirty="0"/>
              <a:t>缩放点积的值</a:t>
            </a:r>
            <a:endParaRPr lang="en-US" altLang="zh-CN" dirty="0"/>
          </a:p>
          <a:p>
            <a:pPr marL="342900" indent="-342900">
              <a:buAutoNum type="arabicPeriod"/>
            </a:pPr>
            <a:r>
              <a:rPr lang="en-US" altLang="zh-CN" b="1" u="sng" dirty="0"/>
              <a:t>Multi-head attention</a:t>
            </a:r>
          </a:p>
          <a:p>
            <a:pPr marL="342900" indent="-342900">
              <a:buAutoNum type="arabicPeriod"/>
            </a:pPr>
            <a:endParaRPr lang="en-US" altLang="zh-CN" dirty="0"/>
          </a:p>
          <a:p>
            <a:endParaRPr lang="zh-CN" altLang="en-US" dirty="0"/>
          </a:p>
        </p:txBody>
      </p:sp>
      <p:pic>
        <p:nvPicPr>
          <p:cNvPr id="4100" name="Picture 4">
            <a:extLst>
              <a:ext uri="{FF2B5EF4-FFF2-40B4-BE49-F238E27FC236}">
                <a16:creationId xmlns:a16="http://schemas.microsoft.com/office/drawing/2014/main" id="{B8F892AF-7C53-4FFC-BFAB-C499A76CD9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06" b="71989"/>
          <a:stretch/>
        </p:blipFill>
        <p:spPr bwMode="auto">
          <a:xfrm>
            <a:off x="3158110" y="2349671"/>
            <a:ext cx="3760275" cy="4953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6C57D48-71A3-49CF-8E11-EF82BFE98E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013"/>
          <a:stretch/>
        </p:blipFill>
        <p:spPr bwMode="auto">
          <a:xfrm>
            <a:off x="806571" y="4152273"/>
            <a:ext cx="6111814" cy="212887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77C74F9-8F06-4F2E-AC24-891FE6892A34}"/>
              </a:ext>
            </a:extLst>
          </p:cNvPr>
          <p:cNvPicPr>
            <a:picLocks noChangeAspect="1"/>
          </p:cNvPicPr>
          <p:nvPr/>
        </p:nvPicPr>
        <p:blipFill rotWithShape="1">
          <a:blip r:embed="rId4"/>
          <a:srcRect l="15901" t="13595" r="19886"/>
          <a:stretch/>
        </p:blipFill>
        <p:spPr>
          <a:xfrm>
            <a:off x="3158110" y="2998640"/>
            <a:ext cx="3760275" cy="577263"/>
          </a:xfrm>
          <a:prstGeom prst="rect">
            <a:avLst/>
          </a:prstGeom>
        </p:spPr>
      </p:pic>
      <p:pic>
        <p:nvPicPr>
          <p:cNvPr id="4106" name="Picture 10">
            <a:extLst>
              <a:ext uri="{FF2B5EF4-FFF2-40B4-BE49-F238E27FC236}">
                <a16:creationId xmlns:a16="http://schemas.microsoft.com/office/drawing/2014/main" id="{98F2D36E-F0CA-4302-8046-CE17174233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2942"/>
          <a:stretch/>
        </p:blipFill>
        <p:spPr bwMode="auto">
          <a:xfrm>
            <a:off x="7231167" y="1123929"/>
            <a:ext cx="4727920" cy="25357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2D08CDFE-0A52-4F3B-9899-F24687E8E195}"/>
              </a:ext>
            </a:extLst>
          </p:cNvPr>
          <p:cNvPicPr>
            <a:picLocks noChangeAspect="1"/>
          </p:cNvPicPr>
          <p:nvPr/>
        </p:nvPicPr>
        <p:blipFill>
          <a:blip r:embed="rId6"/>
          <a:stretch>
            <a:fillRect/>
          </a:stretch>
        </p:blipFill>
        <p:spPr>
          <a:xfrm>
            <a:off x="7231167" y="3832221"/>
            <a:ext cx="4727920" cy="2448923"/>
          </a:xfrm>
          <a:prstGeom prst="rect">
            <a:avLst/>
          </a:prstGeom>
          <a:solidFill>
            <a:schemeClr val="tx1"/>
          </a:solidFill>
        </p:spPr>
      </p:pic>
    </p:spTree>
    <p:extLst>
      <p:ext uri="{BB962C8B-B14F-4D97-AF65-F5344CB8AC3E}">
        <p14:creationId xmlns:p14="http://schemas.microsoft.com/office/powerpoint/2010/main" val="299801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8801F-E6EB-4E10-AE08-A0FC88AA755A}"/>
              </a:ext>
            </a:extLst>
          </p:cNvPr>
          <p:cNvSpPr>
            <a:spLocks noGrp="1"/>
          </p:cNvSpPr>
          <p:nvPr>
            <p:ph type="title"/>
          </p:nvPr>
        </p:nvSpPr>
        <p:spPr/>
        <p:txBody>
          <a:bodyPr/>
          <a:lstStyle/>
          <a:p>
            <a:r>
              <a:rPr lang="en-US" altLang="zh-CN" sz="3600" dirty="0">
                <a:latin typeface="微软雅黑" panose="020B0503020204020204" pitchFamily="34" charset="-122"/>
                <a:ea typeface="微软雅黑" panose="020B0503020204020204" pitchFamily="34" charset="-122"/>
              </a:rPr>
              <a:t>Element2 : Encoder - Decoder</a:t>
            </a:r>
            <a:endParaRPr lang="zh-CN" altLang="en-US" dirty="0"/>
          </a:p>
        </p:txBody>
      </p:sp>
      <p:sp>
        <p:nvSpPr>
          <p:cNvPr id="3" name="内容占位符 2">
            <a:extLst>
              <a:ext uri="{FF2B5EF4-FFF2-40B4-BE49-F238E27FC236}">
                <a16:creationId xmlns:a16="http://schemas.microsoft.com/office/drawing/2014/main" id="{992860EC-374E-497B-8F28-2D727517D16A}"/>
              </a:ext>
            </a:extLst>
          </p:cNvPr>
          <p:cNvSpPr>
            <a:spLocks noGrp="1"/>
          </p:cNvSpPr>
          <p:nvPr>
            <p:ph idx="1"/>
          </p:nvPr>
        </p:nvSpPr>
        <p:spPr>
          <a:xfrm>
            <a:off x="790732" y="1752322"/>
            <a:ext cx="10131425" cy="3649133"/>
          </a:xfrm>
        </p:spPr>
        <p:txBody>
          <a:bodyPr/>
          <a:lstStyle/>
          <a:p>
            <a:r>
              <a:rPr lang="zh-CN" altLang="en-US" dirty="0"/>
              <a:t>完整的 </a:t>
            </a:r>
            <a:r>
              <a:rPr lang="en-US" altLang="zh-CN" dirty="0"/>
              <a:t>Transformer Block </a:t>
            </a:r>
            <a:r>
              <a:rPr lang="zh-CN" altLang="en-US" dirty="0"/>
              <a:t>是什么样的？</a:t>
            </a:r>
          </a:p>
          <a:p>
            <a:r>
              <a:rPr lang="zh-CN" altLang="en-US" dirty="0"/>
              <a:t>怎么捕获序列中的顺序信息呢 ？</a:t>
            </a:r>
          </a:p>
        </p:txBody>
      </p:sp>
    </p:spTree>
    <p:extLst>
      <p:ext uri="{BB962C8B-B14F-4D97-AF65-F5344CB8AC3E}">
        <p14:creationId xmlns:p14="http://schemas.microsoft.com/office/powerpoint/2010/main" val="3265828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微软雅黑">
      <a:majorFont>
        <a:latin typeface="微软雅黑"/>
        <a:ea typeface="微软雅黑"/>
        <a:cs typeface=""/>
      </a:majorFont>
      <a:minorFont>
        <a:latin typeface="微软雅黑"/>
        <a:ea typeface="微软雅黑"/>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1856</TotalTime>
  <Words>884</Words>
  <Application>Microsoft Office PowerPoint</Application>
  <PresentationFormat>宽屏</PresentationFormat>
  <Paragraphs>68</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-apple-system</vt:lpstr>
      <vt:lpstr>微软雅黑</vt:lpstr>
      <vt:lpstr>Arial</vt:lpstr>
      <vt:lpstr>Wingdings</vt:lpstr>
      <vt:lpstr>Celestial</vt:lpstr>
      <vt:lpstr> All you need is attention -- Transformer </vt:lpstr>
      <vt:lpstr>OUTLINE</vt:lpstr>
      <vt:lpstr>Introduction</vt:lpstr>
      <vt:lpstr>Element1 : Attention -&gt; Self attention</vt:lpstr>
      <vt:lpstr>Attention 机制</vt:lpstr>
      <vt:lpstr>Attention -&gt; Self-attention</vt:lpstr>
      <vt:lpstr>Transformer中的SA</vt:lpstr>
      <vt:lpstr>Transformer中的SA</vt:lpstr>
      <vt:lpstr>Element2 : Encoder - Decoder</vt:lpstr>
      <vt:lpstr>Transformer Block</vt:lpstr>
      <vt:lpstr>Transformer Block</vt:lpstr>
      <vt:lpstr>怎么捕获序列中的顺序信息呢 ？</vt:lpstr>
      <vt:lpstr>APPENDIX</vt:lpstr>
      <vt:lpstr>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LONG TERM BODY STATUS FOR CHINESE People WHO SHAREING exercise data to SOCIAL MEDIA</dc:title>
  <dc:creator>wenyuforwes@163.com</dc:creator>
  <cp:lastModifiedBy>Tao Tracy</cp:lastModifiedBy>
  <cp:revision>93</cp:revision>
  <dcterms:created xsi:type="dcterms:W3CDTF">2019-05-26T05:43:08Z</dcterms:created>
  <dcterms:modified xsi:type="dcterms:W3CDTF">2022-04-27T06:25:59Z</dcterms:modified>
</cp:coreProperties>
</file>