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omments/modernComment_103_562DE236.xml" ContentType="application/vnd.ms-powerpoint.comment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comments/modernComment_104_DBEDD04E.xml" ContentType="application/vnd.ms-powerpoint.comment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comments/modernComment_107_9F1F4F96.xml" ContentType="application/vnd.ms-powerpoint.comment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1"/>
  </p:notesMasterIdLst>
  <p:sldIdLst>
    <p:sldId id="259" r:id="rId5"/>
    <p:sldId id="260" r:id="rId6"/>
    <p:sldId id="262" r:id="rId7"/>
    <p:sldId id="263" r:id="rId8"/>
    <p:sldId id="265" r:id="rId9"/>
    <p:sldId id="264" r:id="rId10"/>
  </p:sldIdLst>
  <p:sldSz cx="6858000" cy="9144000" type="letter"/>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sans titre" id="{6BCFABFB-785F-49AB-9816-1C6BF6B33AAE}">
          <p14:sldIdLst>
            <p14:sldId id="259"/>
            <p14:sldId id="260"/>
            <p14:sldId id="262"/>
            <p14:sldId id="263"/>
            <p14:sldId id="265"/>
            <p14:sldId id="26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2078976-FAEF-19FB-1EA9-ACA829BFD052}" name="Buzza, Jessica" initials="BJ" userId="S::jessica.buzza@saaq.gouv.qc.ca::8456d8c7-6b19-43d5-8981-7cfe26f5afe4" providerId="AD"/>
  <p188:author id="{44F6B0A1-B811-5880-8550-5E4B476ACA61}" name="Beaupré Lavoie, Joëlle" initials="BLJ" userId="S::Joelle.BeaupreLavoie@saaq.gouv.qc.ca::21945c51-8b36-4fc1-9b2e-b3be47b47bb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877"/>
    <a:srgbClr val="47929C"/>
    <a:srgbClr val="FAE7AD"/>
    <a:srgbClr val="418998"/>
    <a:srgbClr val="4994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A7B553-57F8-4176-8C05-42212F8BA140}" v="9" dt="2023-06-20T12:05:41.021"/>
    <p1510:client id="{C81CE757-7143-4028-959E-60BE5C687629}" v="2" dt="2023-06-20T14:51:26.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20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omments/modernComment_103_562DE236.xml><?xml version="1.0" encoding="utf-8"?>
<p188:cmLst xmlns:a="http://schemas.openxmlformats.org/drawingml/2006/main" xmlns:r="http://schemas.openxmlformats.org/officeDocument/2006/relationships" xmlns:p188="http://schemas.microsoft.com/office/powerpoint/2018/8/main">
  <p188:cm id="{17E9243E-31EB-4246-9F85-6712E9C63872}" authorId="{44F6B0A1-B811-5880-8550-5E4B476ACA61}" status="resolved" created="2023-06-19T22:06:23.666" complete="100000">
    <ac:txMkLst xmlns:ac="http://schemas.microsoft.com/office/drawing/2013/main/command">
      <pc:docMk xmlns:pc="http://schemas.microsoft.com/office/powerpoint/2013/main/command"/>
      <pc:sldMk xmlns:pc="http://schemas.microsoft.com/office/powerpoint/2013/main/command" cId="1445847606" sldId="259"/>
      <ac:spMk id="13" creationId="{B09D1E4B-62EC-4F17-AE2B-AB564CEB2EE4}"/>
      <ac:txMk cp="434">
        <ac:context len="757" hash="4283067618"/>
      </ac:txMk>
    </ac:txMkLst>
    <p188:pos x="2828058" y="1012286"/>
    <p188:txBody>
      <a:bodyPr/>
      <a:lstStyle/>
      <a:p>
        <a:r>
          <a:rPr lang="fr-CA"/>
          <a:t>Vérifier la syntaxe. </a:t>
        </a:r>
      </a:p>
    </p188:txBody>
  </p188:cm>
  <p188:cm id="{87D27616-5758-4424-9322-9F1E14A9DCE0}" authorId="{44F6B0A1-B811-5880-8550-5E4B476ACA61}" created="2023-06-19T22:07:09.121">
    <ac:txMkLst xmlns:ac="http://schemas.microsoft.com/office/drawing/2013/main/command">
      <pc:docMk xmlns:pc="http://schemas.microsoft.com/office/powerpoint/2013/main/command"/>
      <pc:sldMk xmlns:pc="http://schemas.microsoft.com/office/powerpoint/2013/main/command" cId="1445847606" sldId="259"/>
      <ac:spMk id="4" creationId="{36D44F36-C9AE-4AF8-FECA-6EE13F8B9015}"/>
      <ac:txMk cp="0" len="45">
        <ac:context len="46" hash="1139544091"/>
      </ac:txMk>
    </ac:txMkLst>
    <p188:pos x="3601886" y="229345"/>
    <p188:txBody>
      <a:bodyPr/>
      <a:lstStyle/>
      <a:p>
        <a:r>
          <a:rPr lang="fr-CA"/>
          <a:t>J'adore le sous-titre ☺️ </a:t>
        </a:r>
      </a:p>
    </p188:txBody>
  </p188:cm>
</p188:cmLst>
</file>

<file path=ppt/comments/modernComment_104_DBEDD04E.xml><?xml version="1.0" encoding="utf-8"?>
<p188:cmLst xmlns:a="http://schemas.openxmlformats.org/drawingml/2006/main" xmlns:r="http://schemas.openxmlformats.org/officeDocument/2006/relationships" xmlns:p188="http://schemas.microsoft.com/office/powerpoint/2018/8/main">
  <p188:cm id="{1F6CABBE-6AEB-4246-BEBD-92ACF98D4ED4}" authorId="{44F6B0A1-B811-5880-8550-5E4B476ACA61}" status="resolved" created="2023-06-19T22:11:08.510" complete="100000">
    <ac:txMkLst xmlns:ac="http://schemas.microsoft.com/office/drawing/2013/main/command">
      <pc:docMk xmlns:pc="http://schemas.microsoft.com/office/powerpoint/2013/main/command"/>
      <pc:sldMk xmlns:pc="http://schemas.microsoft.com/office/powerpoint/2013/main/command" cId="3689795662" sldId="260"/>
      <ac:spMk id="4" creationId="{0EC6AD71-E3FF-4126-AFAB-DCBE9F694702}"/>
      <ac:txMk cp="2673" len="69">
        <ac:context len="3907" hash="376463893"/>
      </ac:txMk>
    </ac:txMkLst>
    <p188:pos x="6521054" y="6029670"/>
    <p188:txBody>
      <a:bodyPr/>
      <a:lstStyle/>
      <a:p>
        <a:r>
          <a:rPr lang="fr-CA"/>
          <a:t>Dans cette phrase, il n'est pas nécessaire de préciser IA pour chaque éléments de l'énumération. </a:t>
        </a:r>
      </a:p>
    </p188:txBody>
  </p188:cm>
</p188:cmLst>
</file>

<file path=ppt/comments/modernComment_107_9F1F4F96.xml><?xml version="1.0" encoding="utf-8"?>
<p188:cmLst xmlns:a="http://schemas.openxmlformats.org/drawingml/2006/main" xmlns:r="http://schemas.openxmlformats.org/officeDocument/2006/relationships" xmlns:p188="http://schemas.microsoft.com/office/powerpoint/2018/8/main">
  <p188:cm id="{828AD7BF-E647-4AFE-9FFC-39349C628BDC}" authorId="{D2078976-FAEF-19FB-1EA9-ACA829BFD052}" status="resolved" created="2023-06-07T20:08:47.153" complete="100000">
    <ac:deMkLst xmlns:ac="http://schemas.microsoft.com/office/drawing/2013/main/command">
      <pc:docMk xmlns:pc="http://schemas.microsoft.com/office/powerpoint/2013/main/command"/>
      <pc:sldMk xmlns:pc="http://schemas.microsoft.com/office/powerpoint/2013/main/command" cId="2669629334" sldId="263"/>
      <ac:spMk id="14" creationId="{064C0399-7381-49EF-83B2-D454FC37E2A7}"/>
    </ac:deMkLst>
    <p188:txBody>
      <a:bodyPr/>
      <a:lstStyle/>
      <a:p>
        <a:r>
          <a:rPr lang="fr-CA"/>
          <a:t>Référence</a:t>
        </a:r>
      </a:p>
    </p188:txBody>
  </p188:cm>
  <p188:cm id="{BAF2B5AF-7D3C-4AE4-9073-96E689062818}" authorId="{44F6B0A1-B811-5880-8550-5E4B476ACA61}" status="resolved" created="2023-06-19T22:16:29.109" complete="100000">
    <ac:txMkLst xmlns:ac="http://schemas.microsoft.com/office/drawing/2013/main/command">
      <pc:docMk xmlns:pc="http://schemas.microsoft.com/office/powerpoint/2013/main/command"/>
      <pc:sldMk xmlns:pc="http://schemas.microsoft.com/office/powerpoint/2013/main/command" cId="2669629334" sldId="263"/>
      <ac:spMk id="9" creationId="{46BE9332-8B88-4331-944D-9517C4D0038D}"/>
      <ac:txMk cp="45" len="3">
        <ac:context len="1199" hash="2463864196"/>
      </ac:txMk>
    </ac:txMkLst>
    <p188:pos x="341147" y="394318"/>
    <p188:txBody>
      <a:bodyPr/>
      <a:lstStyle/>
      <a:p>
        <a:r>
          <a:rPr lang="fr-CA"/>
          <a:t>Électricité de France (EDF)</a:t>
        </a:r>
      </a:p>
    </p188:txBody>
  </p188:cm>
  <p188:cm id="{F69B6407-494C-4A8C-B94A-0A35B9E89654}" authorId="{44F6B0A1-B811-5880-8550-5E4B476ACA61}" status="resolved" created="2023-06-19T22:18:50.858" complete="100000">
    <ac:txMkLst xmlns:ac="http://schemas.microsoft.com/office/drawing/2013/main/command">
      <pc:docMk xmlns:pc="http://schemas.microsoft.com/office/powerpoint/2013/main/command"/>
      <pc:sldMk xmlns:pc="http://schemas.microsoft.com/office/powerpoint/2013/main/command" cId="2669629334" sldId="263"/>
      <ac:spMk id="15" creationId="{93F6AEA9-BF2A-4EDB-8C42-889384190F63}"/>
      <ac:txMk cp="474">
        <ac:context len="1356" hash="1526719362"/>
      </ac:txMk>
    </ac:txMkLst>
    <p188:pos x="4678608" y="1088080"/>
    <p188:txBody>
      <a:bodyPr/>
      <a:lstStyle/>
      <a:p>
        <a:r>
          <a:rPr lang="fr-CA"/>
          <a:t>Pas instinctif pour les québécois.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AF515-9A9B-4DF9-87B0-526A7DBDE130}" type="datetimeFigureOut">
              <a:rPr lang="fr-CA" smtClean="0"/>
              <a:t>2023-06-20</a:t>
            </a:fld>
            <a:endParaRPr lang="fr-CA"/>
          </a:p>
        </p:txBody>
      </p:sp>
      <p:sp>
        <p:nvSpPr>
          <p:cNvPr id="4" name="Espace réservé de l'image des diapositives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76745-7811-4500-9DF5-2261F1B3D385}" type="slidenum">
              <a:rPr lang="fr-CA" smtClean="0"/>
              <a:t>‹N°›</a:t>
            </a:fld>
            <a:endParaRPr lang="fr-CA"/>
          </a:p>
        </p:txBody>
      </p:sp>
    </p:spTree>
    <p:extLst>
      <p:ext uri="{BB962C8B-B14F-4D97-AF65-F5344CB8AC3E}">
        <p14:creationId xmlns:p14="http://schemas.microsoft.com/office/powerpoint/2010/main" val="261497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mière pag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74B503-46EA-FEF2-54E4-B0BD96FD00B0}"/>
              </a:ext>
            </a:extLst>
          </p:cNvPr>
          <p:cNvSpPr>
            <a:spLocks noGrp="1" noRot="1" noMove="1" noResize="1" noEditPoints="1" noAdjustHandles="1" noChangeArrowheads="1" noChangeShapeType="1"/>
          </p:cNvSpPr>
          <p:nvPr userDrawn="1"/>
        </p:nvSpPr>
        <p:spPr>
          <a:xfrm>
            <a:off x="163195" y="182030"/>
            <a:ext cx="6531610" cy="274446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 name="Espace réservé de la date 2">
            <a:extLst>
              <a:ext uri="{FF2B5EF4-FFF2-40B4-BE49-F238E27FC236}">
                <a16:creationId xmlns:a16="http://schemas.microsoft.com/office/drawing/2014/main" id="{C8C037B1-0E01-E1A0-EEC2-E8C06C79E3E2}"/>
              </a:ext>
            </a:extLst>
          </p:cNvPr>
          <p:cNvSpPr>
            <a:spLocks noGrp="1"/>
          </p:cNvSpPr>
          <p:nvPr>
            <p:ph type="dt" sz="half" idx="10"/>
          </p:nvPr>
        </p:nvSpPr>
        <p:spPr>
          <a:xfrm>
            <a:off x="3341265" y="2615892"/>
            <a:ext cx="1543050" cy="257956"/>
          </a:xfrm>
        </p:spPr>
        <p:txBody>
          <a:bodyPr/>
          <a:lstStyle>
            <a:lvl1pPr>
              <a:defRPr>
                <a:solidFill>
                  <a:schemeClr val="accent6"/>
                </a:solidFill>
              </a:defRPr>
            </a:lvl1pPr>
          </a:lstStyle>
          <a:p>
            <a:endParaRPr lang="fr-CA"/>
          </a:p>
        </p:txBody>
      </p:sp>
      <p:sp>
        <p:nvSpPr>
          <p:cNvPr id="7" name="Espace réservé du texte 6">
            <a:extLst>
              <a:ext uri="{FF2B5EF4-FFF2-40B4-BE49-F238E27FC236}">
                <a16:creationId xmlns:a16="http://schemas.microsoft.com/office/drawing/2014/main" id="{0EAD9BD2-37D2-3693-705E-9A6B46B90965}"/>
              </a:ext>
            </a:extLst>
          </p:cNvPr>
          <p:cNvSpPr>
            <a:spLocks noGrp="1"/>
          </p:cNvSpPr>
          <p:nvPr>
            <p:ph type="body" sz="quarter" idx="13" hasCustomPrompt="1"/>
          </p:nvPr>
        </p:nvSpPr>
        <p:spPr>
          <a:xfrm>
            <a:off x="254497" y="1380242"/>
            <a:ext cx="3610852" cy="797759"/>
          </a:xfrm>
          <a:solidFill>
            <a:schemeClr val="accent5">
              <a:lumMod val="75000"/>
            </a:schemeClr>
          </a:solidFill>
        </p:spPr>
        <p:txBody>
          <a:bodyPr>
            <a:normAutofit/>
          </a:bodyPr>
          <a:lstStyle>
            <a:lvl1pPr marL="0" indent="0">
              <a:buNone/>
              <a:defRPr sz="2400" b="1">
                <a:solidFill>
                  <a:schemeClr val="bg1"/>
                </a:solidFill>
                <a:latin typeface="+mj-lt"/>
              </a:defRPr>
            </a:lvl1pPr>
          </a:lstStyle>
          <a:p>
            <a:pPr lvl="0"/>
            <a:r>
              <a:rPr lang="fr-CA"/>
              <a:t>Cliquer pour insérer le titre</a:t>
            </a:r>
          </a:p>
        </p:txBody>
      </p:sp>
      <p:sp>
        <p:nvSpPr>
          <p:cNvPr id="9" name="Espace réservé du texte 8">
            <a:extLst>
              <a:ext uri="{FF2B5EF4-FFF2-40B4-BE49-F238E27FC236}">
                <a16:creationId xmlns:a16="http://schemas.microsoft.com/office/drawing/2014/main" id="{1FB32FAB-4E92-9944-9E63-E89A459F718B}"/>
              </a:ext>
            </a:extLst>
          </p:cNvPr>
          <p:cNvSpPr>
            <a:spLocks noGrp="1"/>
          </p:cNvSpPr>
          <p:nvPr>
            <p:ph type="body" sz="quarter" idx="14" hasCustomPrompt="1"/>
          </p:nvPr>
        </p:nvSpPr>
        <p:spPr>
          <a:xfrm>
            <a:off x="163195" y="1154867"/>
            <a:ext cx="2527995" cy="225375"/>
          </a:xfrm>
        </p:spPr>
        <p:txBody>
          <a:bodyPr>
            <a:normAutofit/>
          </a:bodyPr>
          <a:lstStyle>
            <a:lvl1pPr marL="0" indent="0" algn="l">
              <a:buNone/>
              <a:defRPr sz="1125">
                <a:solidFill>
                  <a:schemeClr val="accent5">
                    <a:lumMod val="75000"/>
                  </a:schemeClr>
                </a:solidFill>
              </a:defRPr>
            </a:lvl1pPr>
          </a:lstStyle>
          <a:p>
            <a:pPr lvl="0"/>
            <a:r>
              <a:rPr lang="fr-FR"/>
              <a:t># de l’article</a:t>
            </a:r>
            <a:endParaRPr lang="fr-CA"/>
          </a:p>
        </p:txBody>
      </p:sp>
      <p:sp>
        <p:nvSpPr>
          <p:cNvPr id="11" name="Espace réservé du texte 10">
            <a:extLst>
              <a:ext uri="{FF2B5EF4-FFF2-40B4-BE49-F238E27FC236}">
                <a16:creationId xmlns:a16="http://schemas.microsoft.com/office/drawing/2014/main" id="{147758C8-3AF0-5B34-23C4-61EBFFB4B716}"/>
              </a:ext>
            </a:extLst>
          </p:cNvPr>
          <p:cNvSpPr>
            <a:spLocks noGrp="1"/>
          </p:cNvSpPr>
          <p:nvPr>
            <p:ph type="body" sz="quarter" idx="15" hasCustomPrompt="1"/>
          </p:nvPr>
        </p:nvSpPr>
        <p:spPr>
          <a:xfrm>
            <a:off x="254497" y="2243511"/>
            <a:ext cx="3610852" cy="319730"/>
          </a:xfrm>
          <a:solidFill>
            <a:srgbClr val="47929C"/>
          </a:solidFill>
        </p:spPr>
        <p:txBody>
          <a:bodyPr/>
          <a:lstStyle>
            <a:lvl1pPr marL="0" indent="0">
              <a:buNone/>
              <a:defRPr>
                <a:solidFill>
                  <a:schemeClr val="bg1"/>
                </a:solidFill>
              </a:defRPr>
            </a:lvl1pPr>
          </a:lstStyle>
          <a:p>
            <a:pPr lvl="0"/>
            <a:r>
              <a:rPr lang="fr-FR"/>
              <a:t>Insérer le sous-titre</a:t>
            </a:r>
            <a:endParaRPr lang="fr-CA"/>
          </a:p>
        </p:txBody>
      </p:sp>
      <p:sp>
        <p:nvSpPr>
          <p:cNvPr id="8" name="Espace réservé du contenu 7">
            <a:extLst>
              <a:ext uri="{FF2B5EF4-FFF2-40B4-BE49-F238E27FC236}">
                <a16:creationId xmlns:a16="http://schemas.microsoft.com/office/drawing/2014/main" id="{51EEF1EB-79BC-BB63-498D-4B8E8D718182}"/>
              </a:ext>
            </a:extLst>
          </p:cNvPr>
          <p:cNvSpPr>
            <a:spLocks noGrp="1"/>
          </p:cNvSpPr>
          <p:nvPr>
            <p:ph sz="quarter" idx="16"/>
          </p:nvPr>
        </p:nvSpPr>
        <p:spPr>
          <a:xfrm>
            <a:off x="163513" y="3084946"/>
            <a:ext cx="6530975" cy="337256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10" name="Titre 1">
            <a:extLst>
              <a:ext uri="{FF2B5EF4-FFF2-40B4-BE49-F238E27FC236}">
                <a16:creationId xmlns:a16="http://schemas.microsoft.com/office/drawing/2014/main" id="{46961254-C8B0-4888-8089-71CB6C3399F6}"/>
              </a:ext>
            </a:extLst>
          </p:cNvPr>
          <p:cNvSpPr>
            <a:spLocks noGrp="1"/>
          </p:cNvSpPr>
          <p:nvPr>
            <p:ph type="title"/>
          </p:nvPr>
        </p:nvSpPr>
        <p:spPr>
          <a:xfrm>
            <a:off x="163195" y="7121554"/>
            <a:ext cx="6557819" cy="789871"/>
          </a:xfrm>
          <a:blipFill>
            <a:blip r:embed="rId3"/>
            <a:stretch>
              <a:fillRect/>
            </a:stretch>
          </a:blipFill>
        </p:spPr>
        <p:txBody>
          <a:bodyPr/>
          <a:lstStyle/>
          <a:p>
            <a:r>
              <a:rPr lang="fr-FR"/>
              <a:t>Modifiez le style du titre</a:t>
            </a:r>
            <a:endParaRPr lang="fr-CA"/>
          </a:p>
        </p:txBody>
      </p:sp>
    </p:spTree>
    <p:extLst>
      <p:ext uri="{BB962C8B-B14F-4D97-AF65-F5344CB8AC3E}">
        <p14:creationId xmlns:p14="http://schemas.microsoft.com/office/powerpoint/2010/main" val="1846338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3A25B-1B21-A004-9917-0606623011DF}"/>
              </a:ext>
            </a:extLst>
          </p:cNvPr>
          <p:cNvSpPr>
            <a:spLocks noGrp="1"/>
          </p:cNvSpPr>
          <p:nvPr>
            <p:ph type="title"/>
          </p:nvPr>
        </p:nvSpPr>
        <p:spPr>
          <a:xfrm>
            <a:off x="147782" y="200511"/>
            <a:ext cx="6567054" cy="789871"/>
          </a:xfrm>
          <a:blipFill>
            <a:blip r:embed="rId2"/>
            <a:stretch>
              <a:fillRect/>
            </a:stretch>
          </a:blipFill>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4D722237-7A6E-5D8C-7271-0EE5832AEF95}"/>
              </a:ext>
            </a:extLst>
          </p:cNvPr>
          <p:cNvSpPr>
            <a:spLocks noGrp="1"/>
          </p:cNvSpPr>
          <p:nvPr>
            <p:ph idx="1"/>
          </p:nvPr>
        </p:nvSpPr>
        <p:spPr>
          <a:xfrm>
            <a:off x="147782" y="1152763"/>
            <a:ext cx="6567054" cy="77907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104459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EDF3B6-C2B8-BFB8-F3FD-21152758173A}"/>
              </a:ext>
            </a:extLst>
          </p:cNvPr>
          <p:cNvSpPr>
            <a:spLocks noGrp="1"/>
          </p:cNvSpPr>
          <p:nvPr>
            <p:ph type="title"/>
          </p:nvPr>
        </p:nvSpPr>
        <p:spPr>
          <a:xfrm>
            <a:off x="150090" y="172206"/>
            <a:ext cx="6557819" cy="789871"/>
          </a:xfrm>
          <a:blipFill>
            <a:blip r:embed="rId2"/>
            <a:stretch>
              <a:fillRect/>
            </a:stretch>
          </a:blipFill>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D4C574D0-EC9C-7FE4-5C1E-58F77CECF451}"/>
              </a:ext>
            </a:extLst>
          </p:cNvPr>
          <p:cNvSpPr>
            <a:spLocks noGrp="1"/>
          </p:cNvSpPr>
          <p:nvPr>
            <p:ph sz="half" idx="1"/>
          </p:nvPr>
        </p:nvSpPr>
        <p:spPr>
          <a:xfrm>
            <a:off x="150090" y="1140479"/>
            <a:ext cx="3168073" cy="783131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87701EA3-341C-7B18-221D-B03ADEE1A1B5}"/>
              </a:ext>
            </a:extLst>
          </p:cNvPr>
          <p:cNvSpPr>
            <a:spLocks noGrp="1"/>
          </p:cNvSpPr>
          <p:nvPr>
            <p:ph sz="half" idx="2"/>
          </p:nvPr>
        </p:nvSpPr>
        <p:spPr>
          <a:xfrm>
            <a:off x="3539839" y="1140480"/>
            <a:ext cx="3168072" cy="78313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575954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7701A1-1C9A-EC92-1A1A-2131FFFEF4C2}"/>
              </a:ext>
            </a:extLst>
          </p:cNvPr>
          <p:cNvSpPr>
            <a:spLocks noGrp="1"/>
          </p:cNvSpPr>
          <p:nvPr>
            <p:ph type="title"/>
          </p:nvPr>
        </p:nvSpPr>
        <p:spPr>
          <a:xfrm>
            <a:off x="145473" y="142706"/>
            <a:ext cx="6567054" cy="1767417"/>
          </a:xfrm>
          <a:blipFill>
            <a:blip r:embed="rId2"/>
            <a:stretch>
              <a:fillRect/>
            </a:stretch>
          </a:blipFill>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9E95A78-E668-A702-DC72-A6995C7F83A6}"/>
              </a:ext>
            </a:extLst>
          </p:cNvPr>
          <p:cNvSpPr>
            <a:spLocks noGrp="1"/>
          </p:cNvSpPr>
          <p:nvPr>
            <p:ph type="body" idx="1"/>
          </p:nvPr>
        </p:nvSpPr>
        <p:spPr>
          <a:xfrm>
            <a:off x="140856" y="2048091"/>
            <a:ext cx="3230472" cy="947881"/>
          </a:xfrm>
        </p:spPr>
        <p:txBody>
          <a:bodyPr anchor="b"/>
          <a:lstStyle>
            <a:lvl1pPr marL="0" indent="0">
              <a:buNone/>
              <a:defRPr sz="1350" b="1">
                <a:solidFill>
                  <a:schemeClr val="accent5">
                    <a:lumMod val="75000"/>
                  </a:schemeClr>
                </a:solidFill>
              </a:defRPr>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107A842-0E69-2999-C27C-0BE5C1D22EFA}"/>
              </a:ext>
            </a:extLst>
          </p:cNvPr>
          <p:cNvSpPr>
            <a:spLocks noGrp="1"/>
          </p:cNvSpPr>
          <p:nvPr>
            <p:ph sz="half" idx="2"/>
          </p:nvPr>
        </p:nvSpPr>
        <p:spPr>
          <a:xfrm>
            <a:off x="140856" y="3133940"/>
            <a:ext cx="3230472" cy="586735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CF30CF66-BFD9-82B3-0C61-5D8AF4A9C3C9}"/>
              </a:ext>
            </a:extLst>
          </p:cNvPr>
          <p:cNvSpPr>
            <a:spLocks noGrp="1"/>
          </p:cNvSpPr>
          <p:nvPr>
            <p:ph type="body" sz="quarter" idx="3"/>
          </p:nvPr>
        </p:nvSpPr>
        <p:spPr>
          <a:xfrm>
            <a:off x="3469555" y="2048089"/>
            <a:ext cx="3230472" cy="947881"/>
          </a:xfrm>
        </p:spPr>
        <p:txBody>
          <a:bodyPr anchor="b"/>
          <a:lstStyle>
            <a:lvl1pPr marL="0" indent="0">
              <a:buNone/>
              <a:defRPr sz="1350" b="1">
                <a:solidFill>
                  <a:schemeClr val="accent5">
                    <a:lumMod val="75000"/>
                  </a:schemeClr>
                </a:solidFill>
              </a:defRPr>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FF9E314-DE1D-4A83-C9C6-0B2A8BD532C9}"/>
              </a:ext>
            </a:extLst>
          </p:cNvPr>
          <p:cNvSpPr>
            <a:spLocks noGrp="1"/>
          </p:cNvSpPr>
          <p:nvPr>
            <p:ph sz="quarter" idx="4"/>
          </p:nvPr>
        </p:nvSpPr>
        <p:spPr>
          <a:xfrm>
            <a:off x="3469555" y="3133940"/>
            <a:ext cx="3242972" cy="586735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160979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56070-62B6-0967-2212-684FDA4BA1B0}"/>
              </a:ext>
            </a:extLst>
          </p:cNvPr>
          <p:cNvSpPr>
            <a:spLocks noGrp="1"/>
          </p:cNvSpPr>
          <p:nvPr>
            <p:ph type="title"/>
          </p:nvPr>
        </p:nvSpPr>
        <p:spPr>
          <a:xfrm>
            <a:off x="150090" y="486838"/>
            <a:ext cx="6557819" cy="789871"/>
          </a:xfrm>
          <a:blipFill>
            <a:blip r:embed="rId2"/>
            <a:stretch>
              <a:fillRect/>
            </a:stretch>
          </a:blipFill>
        </p:spPr>
        <p:txBody>
          <a:bodyPr/>
          <a:lstStyle/>
          <a:p>
            <a:r>
              <a:rPr lang="fr-FR"/>
              <a:t>Modifiez le style du titre</a:t>
            </a:r>
            <a:endParaRPr lang="fr-CA"/>
          </a:p>
        </p:txBody>
      </p:sp>
    </p:spTree>
    <p:extLst>
      <p:ext uri="{BB962C8B-B14F-4D97-AF65-F5344CB8AC3E}">
        <p14:creationId xmlns:p14="http://schemas.microsoft.com/office/powerpoint/2010/main" val="245797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56070-62B6-0967-2212-684FDA4BA1B0}"/>
              </a:ext>
            </a:extLst>
          </p:cNvPr>
          <p:cNvSpPr>
            <a:spLocks noGrp="1"/>
          </p:cNvSpPr>
          <p:nvPr>
            <p:ph type="title"/>
          </p:nvPr>
        </p:nvSpPr>
        <p:spPr>
          <a:xfrm>
            <a:off x="150090" y="201960"/>
            <a:ext cx="6557819" cy="789871"/>
          </a:xfrm>
          <a:blipFill>
            <a:blip r:embed="rId2"/>
            <a:stretch>
              <a:fillRect/>
            </a:stretch>
          </a:blipFill>
        </p:spPr>
        <p:txBody>
          <a:bodyPr/>
          <a:lstStyle>
            <a:lvl1pPr>
              <a:defRPr>
                <a:solidFill>
                  <a:schemeClr val="accent2">
                    <a:lumMod val="60000"/>
                    <a:lumOff val="40000"/>
                  </a:schemeClr>
                </a:solidFill>
              </a:defRPr>
            </a:lvl1pPr>
          </a:lstStyle>
          <a:p>
            <a:r>
              <a:rPr lang="fr-FR"/>
              <a:t>Modifiez le style du titre</a:t>
            </a:r>
            <a:endParaRPr lang="fr-CA"/>
          </a:p>
        </p:txBody>
      </p:sp>
      <p:sp>
        <p:nvSpPr>
          <p:cNvPr id="4" name="Espace réservé du contenu 3">
            <a:extLst>
              <a:ext uri="{FF2B5EF4-FFF2-40B4-BE49-F238E27FC236}">
                <a16:creationId xmlns:a16="http://schemas.microsoft.com/office/drawing/2014/main" id="{FAEF1DFC-7B44-C991-9AA9-387C12187C96}"/>
              </a:ext>
            </a:extLst>
          </p:cNvPr>
          <p:cNvSpPr>
            <a:spLocks noGrp="1"/>
          </p:cNvSpPr>
          <p:nvPr>
            <p:ph sz="quarter" idx="10"/>
          </p:nvPr>
        </p:nvSpPr>
        <p:spPr>
          <a:xfrm>
            <a:off x="150090" y="1203960"/>
            <a:ext cx="6557819" cy="77380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549851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E2F5D60-4A1E-F255-E927-237C2EF830A1}"/>
              </a:ext>
            </a:extLst>
          </p:cNvPr>
          <p:cNvSpPr>
            <a:spLocks noGrp="1"/>
          </p:cNvSpPr>
          <p:nvPr>
            <p:ph sz="quarter" idx="10"/>
          </p:nvPr>
        </p:nvSpPr>
        <p:spPr>
          <a:xfrm>
            <a:off x="276822" y="721787"/>
            <a:ext cx="6232922" cy="77343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Tree>
    <p:extLst>
      <p:ext uri="{BB962C8B-B14F-4D97-AF65-F5344CB8AC3E}">
        <p14:creationId xmlns:p14="http://schemas.microsoft.com/office/powerpoint/2010/main" val="418760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2E6D119-AAD5-9D50-0741-FC7320B44166}"/>
              </a:ext>
            </a:extLst>
          </p:cNvPr>
          <p:cNvSpPr>
            <a:spLocks noGrp="1"/>
          </p:cNvSpPr>
          <p:nvPr>
            <p:ph type="title"/>
          </p:nvPr>
        </p:nvSpPr>
        <p:spPr>
          <a:xfrm>
            <a:off x="138545" y="486838"/>
            <a:ext cx="6557819" cy="789871"/>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C3823204-99D7-5A7E-47A7-4254E12DD5BC}"/>
              </a:ext>
            </a:extLst>
          </p:cNvPr>
          <p:cNvSpPr>
            <a:spLocks noGrp="1"/>
          </p:cNvSpPr>
          <p:nvPr>
            <p:ph type="body" idx="1"/>
          </p:nvPr>
        </p:nvSpPr>
        <p:spPr>
          <a:xfrm>
            <a:off x="471488" y="1397479"/>
            <a:ext cx="5915025" cy="683847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432FA335-E5A1-98CB-C7AB-53E15696A3A2}"/>
              </a:ext>
            </a:extLst>
          </p:cNvPr>
          <p:cNvSpPr>
            <a:spLocks noGrp="1"/>
          </p:cNvSpPr>
          <p:nvPr>
            <p:ph type="dt" sz="half" idx="2"/>
          </p:nvPr>
        </p:nvSpPr>
        <p:spPr>
          <a:xfrm>
            <a:off x="471488" y="8475137"/>
            <a:ext cx="1543050" cy="486833"/>
          </a:xfrm>
          <a:prstGeom prst="rect">
            <a:avLst/>
          </a:prstGeom>
        </p:spPr>
        <p:txBody>
          <a:bodyPr vert="horz" lIns="91440" tIns="45720" rIns="91440" bIns="45720" rtlCol="0" anchor="ctr"/>
          <a:lstStyle>
            <a:lvl1pPr algn="l">
              <a:defRPr sz="675">
                <a:solidFill>
                  <a:schemeClr val="accent6">
                    <a:lumMod val="75000"/>
                  </a:schemeClr>
                </a:solidFill>
              </a:defRPr>
            </a:lvl1pPr>
          </a:lstStyle>
          <a:p>
            <a:endParaRPr lang="fr-CA"/>
          </a:p>
        </p:txBody>
      </p:sp>
      <p:sp>
        <p:nvSpPr>
          <p:cNvPr id="5" name="Espace réservé du pied de page 4">
            <a:extLst>
              <a:ext uri="{FF2B5EF4-FFF2-40B4-BE49-F238E27FC236}">
                <a16:creationId xmlns:a16="http://schemas.microsoft.com/office/drawing/2014/main" id="{141959EB-6825-0DDF-5826-56198D4B774E}"/>
              </a:ext>
            </a:extLst>
          </p:cNvPr>
          <p:cNvSpPr>
            <a:spLocks noGrp="1"/>
          </p:cNvSpPr>
          <p:nvPr>
            <p:ph type="ftr" sz="quarter" idx="3"/>
          </p:nvPr>
        </p:nvSpPr>
        <p:spPr>
          <a:xfrm>
            <a:off x="2271713" y="8475137"/>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r>
              <a:rPr lang="fr-CA"/>
              <a:t>Cet article de veille a été produit par le Centre d'Innovation Numérique (CIN)</a:t>
            </a:r>
          </a:p>
        </p:txBody>
      </p:sp>
      <p:sp>
        <p:nvSpPr>
          <p:cNvPr id="6" name="Espace réservé du numéro de diapositive 5">
            <a:extLst>
              <a:ext uri="{FF2B5EF4-FFF2-40B4-BE49-F238E27FC236}">
                <a16:creationId xmlns:a16="http://schemas.microsoft.com/office/drawing/2014/main" id="{65F7B01E-879D-F0C9-950F-0C621E29754D}"/>
              </a:ext>
            </a:extLst>
          </p:cNvPr>
          <p:cNvSpPr>
            <a:spLocks noGrp="1"/>
          </p:cNvSpPr>
          <p:nvPr>
            <p:ph type="sldNum" sz="quarter" idx="4"/>
          </p:nvPr>
        </p:nvSpPr>
        <p:spPr>
          <a:xfrm>
            <a:off x="4843463" y="8475137"/>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F4298C9D-C79B-4F39-BDC2-AA426541C3E9}" type="slidenum">
              <a:rPr lang="fr-CA" smtClean="0"/>
              <a:t>‹N°›</a:t>
            </a:fld>
            <a:endParaRPr lang="fr-CA"/>
          </a:p>
        </p:txBody>
      </p:sp>
    </p:spTree>
    <p:extLst>
      <p:ext uri="{BB962C8B-B14F-4D97-AF65-F5344CB8AC3E}">
        <p14:creationId xmlns:p14="http://schemas.microsoft.com/office/powerpoint/2010/main" val="935594401"/>
      </p:ext>
    </p:extLst>
  </p:cSld>
  <p:clrMap bg1="lt1" tx1="dk1" bg2="lt2" tx2="dk2" accent1="accent1" accent2="accent2" accent3="accent3" accent4="accent4" accent5="accent5" accent6="accent6" hlink="hlink" folHlink="folHlink"/>
  <p:sldLayoutIdLst>
    <p:sldLayoutId id="2147483659" r:id="rId1"/>
    <p:sldLayoutId id="2147483650" r:id="rId2"/>
    <p:sldLayoutId id="2147483652" r:id="rId3"/>
    <p:sldLayoutId id="2147483653" r:id="rId4"/>
    <p:sldLayoutId id="2147483654" r:id="rId5"/>
    <p:sldLayoutId id="2147483658" r:id="rId6"/>
    <p:sldLayoutId id="2147483655" r:id="rId7"/>
  </p:sldLayoutIdLst>
  <p:hf hdr="0" dt="0"/>
  <p:txStyles>
    <p:titleStyle>
      <a:lvl1pPr algn="l" defTabSz="514337" rtl="0" eaLnBrk="1" latinLnBrk="0" hangingPunct="1">
        <a:lnSpc>
          <a:spcPct val="90000"/>
        </a:lnSpc>
        <a:spcBef>
          <a:spcPct val="0"/>
        </a:spcBef>
        <a:buNone/>
        <a:defRPr sz="2475" b="1" kern="1200">
          <a:solidFill>
            <a:schemeClr val="accent1"/>
          </a:solidFill>
          <a:latin typeface="+mj-lt"/>
          <a:ea typeface="+mj-ea"/>
          <a:cs typeface="+mj-cs"/>
        </a:defRPr>
      </a:lvl1pPr>
    </p:titleStyle>
    <p:bodyStyle>
      <a:lvl1pPr marL="128585" indent="-128585" algn="l" defTabSz="514337" rtl="0" eaLnBrk="1" latinLnBrk="0" hangingPunct="1">
        <a:lnSpc>
          <a:spcPct val="90000"/>
        </a:lnSpc>
        <a:spcBef>
          <a:spcPts val="563"/>
        </a:spcBef>
        <a:buClr>
          <a:schemeClr val="accent2"/>
        </a:buClr>
        <a:buFont typeface="Arial" panose="020B0604020202020204" pitchFamily="34" charset="0"/>
        <a:buChar char="•"/>
        <a:defRPr sz="1575" kern="1200">
          <a:solidFill>
            <a:schemeClr val="tx1"/>
          </a:solidFill>
          <a:latin typeface="+mn-lt"/>
          <a:ea typeface="+mn-ea"/>
          <a:cs typeface="+mn-cs"/>
        </a:defRPr>
      </a:lvl1pPr>
      <a:lvl2pPr marL="385754" indent="-128585" algn="l" defTabSz="514337" rtl="0" eaLnBrk="1" latinLnBrk="0" hangingPunct="1">
        <a:lnSpc>
          <a:spcPct val="90000"/>
        </a:lnSpc>
        <a:spcBef>
          <a:spcPts val="281"/>
        </a:spcBef>
        <a:buClr>
          <a:schemeClr val="accent5"/>
        </a:buClr>
        <a:buFont typeface="Arial" panose="020B0604020202020204" pitchFamily="34" charset="0"/>
        <a:buChar char="•"/>
        <a:defRPr sz="1350" kern="1200">
          <a:solidFill>
            <a:schemeClr val="tx1"/>
          </a:solidFill>
          <a:latin typeface="+mn-lt"/>
          <a:ea typeface="+mn-ea"/>
          <a:cs typeface="+mn-cs"/>
        </a:defRPr>
      </a:lvl2pPr>
      <a:lvl3pPr marL="642922" indent="-128585" algn="l" defTabSz="514337" rtl="0" eaLnBrk="1" latinLnBrk="0" hangingPunct="1">
        <a:lnSpc>
          <a:spcPct val="90000"/>
        </a:lnSpc>
        <a:spcBef>
          <a:spcPts val="281"/>
        </a:spcBef>
        <a:buClr>
          <a:schemeClr val="accent6"/>
        </a:buClr>
        <a:buFont typeface="Arial" panose="020B0604020202020204" pitchFamily="34" charset="0"/>
        <a:buChar char="•"/>
        <a:defRPr sz="1125" kern="1200">
          <a:solidFill>
            <a:schemeClr val="tx1"/>
          </a:solidFill>
          <a:latin typeface="+mn-lt"/>
          <a:ea typeface="+mn-ea"/>
          <a:cs typeface="+mn-cs"/>
        </a:defRPr>
      </a:lvl3pPr>
      <a:lvl4pPr marL="900091" indent="-128585" algn="l" defTabSz="514337" rtl="0" eaLnBrk="1" latinLnBrk="0" hangingPunct="1">
        <a:lnSpc>
          <a:spcPct val="90000"/>
        </a:lnSpc>
        <a:spcBef>
          <a:spcPts val="281"/>
        </a:spcBef>
        <a:buClr>
          <a:schemeClr val="accent6">
            <a:lumMod val="60000"/>
            <a:lumOff val="40000"/>
          </a:schemeClr>
        </a:buClr>
        <a:buFont typeface="Arial" panose="020B0604020202020204" pitchFamily="34" charset="0"/>
        <a:buChar char="•"/>
        <a:defRPr sz="1013" kern="1200">
          <a:solidFill>
            <a:schemeClr val="tx1"/>
          </a:solidFill>
          <a:latin typeface="+mn-lt"/>
          <a:ea typeface="+mn-ea"/>
          <a:cs typeface="+mn-cs"/>
        </a:defRPr>
      </a:lvl4pPr>
      <a:lvl5pPr marL="1157259" indent="-128585" algn="l" defTabSz="514337" rtl="0" eaLnBrk="1" latinLnBrk="0" hangingPunct="1">
        <a:lnSpc>
          <a:spcPct val="90000"/>
        </a:lnSpc>
        <a:spcBef>
          <a:spcPts val="281"/>
        </a:spcBef>
        <a:buClr>
          <a:schemeClr val="accent6">
            <a:lumMod val="40000"/>
            <a:lumOff val="60000"/>
          </a:schemeClr>
        </a:buClr>
        <a:buFont typeface="Arial" panose="020B0604020202020204" pitchFamily="34" charset="0"/>
        <a:buChar char="•"/>
        <a:defRPr sz="1013" kern="1200">
          <a:solidFill>
            <a:schemeClr val="tx1"/>
          </a:solidFill>
          <a:latin typeface="+mn-lt"/>
          <a:ea typeface="+mn-ea"/>
          <a:cs typeface="+mn-cs"/>
        </a:defRPr>
      </a:lvl5pPr>
      <a:lvl6pPr marL="1414428"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fr-FR"/>
      </a:defPPr>
      <a:lvl1pPr marL="0" algn="l" defTabSz="514337" rtl="0" eaLnBrk="1" latinLnBrk="0" hangingPunct="1">
        <a:defRPr sz="1013" kern="1200">
          <a:solidFill>
            <a:schemeClr val="tx1"/>
          </a:solidFill>
          <a:latin typeface="+mn-lt"/>
          <a:ea typeface="+mn-ea"/>
          <a:cs typeface="+mn-cs"/>
        </a:defRPr>
      </a:lvl1pPr>
      <a:lvl2pPr marL="257168"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2"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8"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3.png"/><Relationship Id="rId5" Type="http://schemas.openxmlformats.org/officeDocument/2006/relationships/tags" Target="../tags/tag5.xml"/><Relationship Id="rId10" Type="http://schemas.microsoft.com/office/2018/10/relationships/comments" Target="../comments/modernComment_103_562DE236.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microsoft.com/office/2018/10/relationships/comments" Target="../comments/modernComment_104_DBEDD04E.xml"/><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4.xml"/><Relationship Id="rId5" Type="http://schemas.openxmlformats.org/officeDocument/2006/relationships/tags" Target="../tags/tag16.xml"/><Relationship Id="rId4" Type="http://schemas.openxmlformats.org/officeDocument/2006/relationships/tags" Target="../tags/tag15.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10" Type="http://schemas.openxmlformats.org/officeDocument/2006/relationships/image" Target="../media/image2.png"/><Relationship Id="rId4" Type="http://schemas.openxmlformats.org/officeDocument/2006/relationships/tags" Target="../tags/tag20.xml"/><Relationship Id="rId9" Type="http://schemas.microsoft.com/office/2018/10/relationships/comments" Target="../comments/modernComment_107_9F1F4F96.xml"/></Relationships>
</file>

<file path=ppt/slides/_rels/slide5.xml.rels><?xml version="1.0" encoding="UTF-8" standalone="yes"?>
<Relationships xmlns="http://schemas.openxmlformats.org/package/2006/relationships"><Relationship Id="rId8" Type="http://schemas.openxmlformats.org/officeDocument/2006/relationships/hyperlink" Target="https://www.nature.com/articles/nature16961" TargetMode="External"/><Relationship Id="rId13" Type="http://schemas.openxmlformats.org/officeDocument/2006/relationships/hyperlink" Target="https://bluerivertechnology.com/" TargetMode="External"/><Relationship Id="rId18" Type="http://schemas.openxmlformats.org/officeDocument/2006/relationships/hyperlink" Target="https://deeperinsights.com/ai-healthcare-company/?gad=1&amp;gclid=Cj0KCQjwmtGjBhDhARIsAEqfDEfq8ZgD8QPbP3ne7vMDff5FqolDhtVh88J6zOdixBp3mW_NamprcDEaAjoMEALw_wcB" TargetMode="External"/><Relationship Id="rId26" Type="http://schemas.openxmlformats.org/officeDocument/2006/relationships/hyperlink" Target="https://bernardmarr.com/the-amazing-ways-ocado-uses-artificial-intelligence-and-tech-to-transform-the-grocery-industry/#:~:text=Ocado%20uses%20machine%20learning%2C%20artificial%20intelligence%2C%20and%20data,and%20need%20and%20adjusts%20orders%20from%20suppliers%20accordingly." TargetMode="External"/><Relationship Id="rId3" Type="http://schemas.openxmlformats.org/officeDocument/2006/relationships/tags" Target="../tags/tag26.xml"/><Relationship Id="rId21" Type="http://schemas.openxmlformats.org/officeDocument/2006/relationships/hyperlink" Target="https://humanyze.com/" TargetMode="External"/><Relationship Id="rId7" Type="http://schemas.openxmlformats.org/officeDocument/2006/relationships/hyperlink" Target="https://www.gartner.com/document/4009799?ref=solrAll&amp;refval=367885109" TargetMode="External"/><Relationship Id="rId12" Type="http://schemas.openxmlformats.org/officeDocument/2006/relationships/hyperlink" Target="https://www.wealthsimple.com/fr-ca?utm_source=google&amp;utm_medium=performance&amp;keyword=wealthsimple&amp;matchtype=e&amp;network=g&amp;device=c&amp;gclid=Cj0KCQjwmZejBhC_ARIsAGhCqnezXcnq1Ew7BEtIYccot2tLRIZlXQP29AExwuJ0CekRgbtNCU-XPowaArB6EALw_wcB" TargetMode="External"/><Relationship Id="rId17" Type="http://schemas.openxmlformats.org/officeDocument/2006/relationships/hyperlink" Target="https://www.aidoc.com/healthcare-ai/" TargetMode="External"/><Relationship Id="rId25" Type="http://schemas.openxmlformats.org/officeDocument/2006/relationships/hyperlink" Target="https://www.revolut.com/" TargetMode="External"/><Relationship Id="rId2" Type="http://schemas.openxmlformats.org/officeDocument/2006/relationships/tags" Target="../tags/tag25.xml"/><Relationship Id="rId16" Type="http://schemas.openxmlformats.org/officeDocument/2006/relationships/hyperlink" Target="https://www.quebec.ca/gouvernement/politiques-orientations/vitrine-numeriqc/strategie-integration-ia-administration-publique-2021-2026" TargetMode="External"/><Relationship Id="rId20" Type="http://schemas.openxmlformats.org/officeDocument/2006/relationships/hyperlink" Target="https://www.fool.com/investing/2023/06/01/how-amazon-ai-technology-change-retail-landscape/" TargetMode="External"/><Relationship Id="rId1" Type="http://schemas.openxmlformats.org/officeDocument/2006/relationships/tags" Target="../tags/tag24.xml"/><Relationship Id="rId6" Type="http://schemas.openxmlformats.org/officeDocument/2006/relationships/slideLayout" Target="../slideLayouts/slideLayout2.xml"/><Relationship Id="rId11" Type="http://schemas.openxmlformats.org/officeDocument/2006/relationships/hyperlink" Target="https://www.ge.com/digital/applications/grid-orchestration-software" TargetMode="External"/><Relationship Id="rId24" Type="http://schemas.openxmlformats.org/officeDocument/2006/relationships/hyperlink" Target="https://www.century.tech/" TargetMode="External"/><Relationship Id="rId5" Type="http://schemas.openxmlformats.org/officeDocument/2006/relationships/tags" Target="../tags/tag28.xml"/><Relationship Id="rId15" Type="http://schemas.openxmlformats.org/officeDocument/2006/relationships/hyperlink" Target="https://cifar.ca/ai/" TargetMode="External"/><Relationship Id="rId23" Type="http://schemas.openxmlformats.org/officeDocument/2006/relationships/hyperlink" Target="https://www.dilepix.com/en/technology" TargetMode="External"/><Relationship Id="rId10" Type="http://schemas.openxmlformats.org/officeDocument/2006/relationships/hyperlink" Target="https://www.deepgenomics.com/" TargetMode="External"/><Relationship Id="rId19" Type="http://schemas.openxmlformats.org/officeDocument/2006/relationships/hyperlink" Target="https://www.tempus.com/oncology/tempus-one/" TargetMode="External"/><Relationship Id="rId4" Type="http://schemas.openxmlformats.org/officeDocument/2006/relationships/tags" Target="../tags/tag27.xml"/><Relationship Id="rId9" Type="http://schemas.openxmlformats.org/officeDocument/2006/relationships/hyperlink" Target="https://www.ibm.com/topics/artificial-intelligence" TargetMode="External"/><Relationship Id="rId14" Type="http://schemas.openxmlformats.org/officeDocument/2006/relationships/hyperlink" Target="https://vooban.com/etudes-de-cas/patates-dolbec" TargetMode="External"/><Relationship Id="rId22" Type="http://schemas.openxmlformats.org/officeDocument/2006/relationships/hyperlink" Target="https://www.fool.com/investing/2021/10/08/upstart-and-artificial-intelligence-a-match-made-t/" TargetMode="External"/></Relationships>
</file>

<file path=ppt/slides/_rels/slide6.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619127E-9765-95E1-F6E7-3CB507CCD9A4}"/>
              </a:ext>
            </a:extLst>
          </p:cNvPr>
          <p:cNvSpPr>
            <a:spLocks noGrp="1"/>
          </p:cNvSpPr>
          <p:nvPr>
            <p:ph type="body" sz="quarter" idx="13"/>
            <p:custDataLst>
              <p:tags r:id="rId1"/>
            </p:custDataLst>
          </p:nvPr>
        </p:nvSpPr>
        <p:spPr/>
        <p:txBody>
          <a:bodyPr>
            <a:normAutofit lnSpcReduction="10000"/>
          </a:bodyPr>
          <a:lstStyle/>
          <a:p>
            <a:r>
              <a:rPr lang="fr-CA"/>
              <a:t>Veille sur l’intelligence</a:t>
            </a:r>
          </a:p>
          <a:p>
            <a:r>
              <a:rPr lang="fr-CA"/>
              <a:t>Artificielle</a:t>
            </a:r>
          </a:p>
        </p:txBody>
      </p:sp>
      <p:sp>
        <p:nvSpPr>
          <p:cNvPr id="3" name="Espace réservé du texte 2">
            <a:extLst>
              <a:ext uri="{FF2B5EF4-FFF2-40B4-BE49-F238E27FC236}">
                <a16:creationId xmlns:a16="http://schemas.microsoft.com/office/drawing/2014/main" id="{A4AA2AF7-DF87-84DB-E25F-821552457CFF}"/>
              </a:ext>
            </a:extLst>
          </p:cNvPr>
          <p:cNvSpPr>
            <a:spLocks noGrp="1"/>
          </p:cNvSpPr>
          <p:nvPr>
            <p:ph type="body" sz="quarter" idx="14"/>
            <p:custDataLst>
              <p:tags r:id="rId2"/>
            </p:custDataLst>
          </p:nvPr>
        </p:nvSpPr>
        <p:spPr/>
        <p:txBody>
          <a:bodyPr vert="horz" lIns="91440" tIns="45720" rIns="91440" bIns="45720" rtlCol="0" anchor="t">
            <a:normAutofit fontScale="92500" lnSpcReduction="10000"/>
          </a:bodyPr>
          <a:lstStyle/>
          <a:p>
            <a:r>
              <a:rPr lang="fr-CA" sz="1100" b="1" dirty="0">
                <a:solidFill>
                  <a:srgbClr val="F8D877"/>
                </a:solidFill>
              </a:rPr>
              <a:t>Article #00-05-2023</a:t>
            </a:r>
            <a:endParaRPr lang="fr-CA" b="1" dirty="0">
              <a:solidFill>
                <a:srgbClr val="F8D877"/>
              </a:solidFill>
            </a:endParaRPr>
          </a:p>
        </p:txBody>
      </p:sp>
      <p:sp>
        <p:nvSpPr>
          <p:cNvPr id="4" name="Espace réservé du texte 3">
            <a:extLst>
              <a:ext uri="{FF2B5EF4-FFF2-40B4-BE49-F238E27FC236}">
                <a16:creationId xmlns:a16="http://schemas.microsoft.com/office/drawing/2014/main" id="{36D44F36-C9AE-4AF8-FECA-6EE13F8B9015}"/>
              </a:ext>
            </a:extLst>
          </p:cNvPr>
          <p:cNvSpPr>
            <a:spLocks noGrp="1"/>
          </p:cNvSpPr>
          <p:nvPr>
            <p:ph type="body" sz="quarter" idx="15"/>
            <p:custDataLst>
              <p:tags r:id="rId3"/>
            </p:custDataLst>
          </p:nvPr>
        </p:nvSpPr>
        <p:spPr/>
        <p:txBody>
          <a:bodyPr>
            <a:normAutofit fontScale="77500" lnSpcReduction="20000"/>
          </a:bodyPr>
          <a:lstStyle/>
          <a:p>
            <a:r>
              <a:rPr lang="fr-CA" dirty="0"/>
              <a:t>Immersion dans la matière grise des machines </a:t>
            </a:r>
          </a:p>
        </p:txBody>
      </p:sp>
      <p:sp>
        <p:nvSpPr>
          <p:cNvPr id="6" name="Espace réservé du contenu 4">
            <a:extLst>
              <a:ext uri="{FF2B5EF4-FFF2-40B4-BE49-F238E27FC236}">
                <a16:creationId xmlns:a16="http://schemas.microsoft.com/office/drawing/2014/main" id="{536697AA-3EF3-40D9-BA17-8DB3494F006D}"/>
              </a:ext>
            </a:extLst>
          </p:cNvPr>
          <p:cNvSpPr txBox="1">
            <a:spLocks/>
          </p:cNvSpPr>
          <p:nvPr>
            <p:custDataLst>
              <p:tags r:id="rId4"/>
            </p:custDataLst>
          </p:nvPr>
        </p:nvSpPr>
        <p:spPr>
          <a:xfrm>
            <a:off x="-205807" y="4173362"/>
            <a:ext cx="6853190" cy="2038423"/>
          </a:xfrm>
          <a:prstGeom prst="rect">
            <a:avLst/>
          </a:prstGeom>
        </p:spPr>
        <p:txBody>
          <a:bodyPr vert="horz" lIns="91440" tIns="45720" rIns="91440" bIns="45720" numCol="1" rtlCol="0" anchor="ctr"/>
          <a:lstStyle>
            <a:defPPr>
              <a:defRPr lang="fr-FR"/>
            </a:defPPr>
            <a:lvl1pPr marL="0" algn="l" defTabSz="914400" rtl="0" eaLnBrk="1" latinLnBrk="0" hangingPunct="1">
              <a:defRPr sz="675"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59410" algn="just"/>
            <a:r>
              <a:rPr lang="fr-CA" sz="1100" b="1" dirty="0"/>
              <a:t>Qu’est-ce que l’intelligence artificielle (IA)?</a:t>
            </a:r>
            <a:endParaRPr lang="fr-CA" sz="1000" dirty="0">
              <a:solidFill>
                <a:schemeClr val="tx1"/>
              </a:solidFill>
            </a:endParaRPr>
          </a:p>
          <a:p>
            <a:pPr marL="359410" algn="just"/>
            <a:r>
              <a:rPr lang="fr-CA" sz="1000" dirty="0">
                <a:solidFill>
                  <a:schemeClr val="tx1"/>
                </a:solidFill>
              </a:rPr>
              <a:t>L'intelligence artificielle est conceptualisée comme un domaine scientifique, ou une branche de l'informatique, qui vise à </a:t>
            </a:r>
            <a:r>
              <a:rPr lang="fr-CA" sz="1000" b="1" dirty="0">
                <a:solidFill>
                  <a:schemeClr val="accent4"/>
                </a:solidFill>
              </a:rPr>
              <a:t>comprendre les facultés cognitives</a:t>
            </a:r>
            <a:r>
              <a:rPr lang="fr-CA" sz="1000" baseline="30000" dirty="0">
                <a:solidFill>
                  <a:schemeClr val="tx1"/>
                </a:solidFill>
              </a:rPr>
              <a:t>1</a:t>
            </a:r>
            <a:r>
              <a:rPr lang="fr-CA" sz="1000" b="1" dirty="0">
                <a:solidFill>
                  <a:schemeClr val="accent4"/>
                </a:solidFill>
              </a:rPr>
              <a:t> et à implanter ces capacités </a:t>
            </a:r>
            <a:r>
              <a:rPr lang="fr-CA" sz="1000" dirty="0">
                <a:solidFill>
                  <a:schemeClr val="tx1"/>
                </a:solidFill>
              </a:rPr>
              <a:t>dans les machines. Les facultés cognitives comprennent la compréhension du langage naturel, la perception visuelle, la reconnaissance vocale, la prise de décision et la résolution de problèmes. En clair, elle vise à créer des machines et des systèmes </a:t>
            </a:r>
            <a:r>
              <a:rPr lang="fr-CA" sz="1000" b="1" dirty="0">
                <a:solidFill>
                  <a:schemeClr val="accent4"/>
                </a:solidFill>
              </a:rPr>
              <a:t>capables d'exécuter des tâches requérant généralement une intelligence humaine.</a:t>
            </a:r>
            <a:r>
              <a:rPr lang="fr-CA" sz="1000" baseline="30000" dirty="0">
                <a:solidFill>
                  <a:schemeClr val="tx1"/>
                </a:solidFill>
              </a:rPr>
              <a:t>2</a:t>
            </a:r>
            <a:r>
              <a:rPr lang="fr-CA" sz="1000" dirty="0">
                <a:solidFill>
                  <a:schemeClr val="tx1"/>
                </a:solidFill>
              </a:rPr>
              <a:t> Dans un sens plus opérationnel, l'IA peut être vue comme une suite de technologies, basées sur des algorithmes et des modèles de données</a:t>
            </a:r>
            <a:r>
              <a:rPr lang="fr-CA" sz="1000" baseline="30000" dirty="0">
                <a:solidFill>
                  <a:schemeClr val="tx1"/>
                </a:solidFill>
              </a:rPr>
              <a:t>3</a:t>
            </a:r>
            <a:r>
              <a:rPr lang="fr-CA" sz="1000" dirty="0">
                <a:solidFill>
                  <a:schemeClr val="tx1"/>
                </a:solidFill>
              </a:rPr>
              <a:t>, qui permettent aux ordinateurs d'effectuer des tâches nécessitant habituellement une intervention ou une compréhension</a:t>
            </a:r>
            <a:r>
              <a:rPr lang="fr-CA" sz="1000" baseline="30000" dirty="0">
                <a:solidFill>
                  <a:schemeClr val="tx1"/>
                </a:solidFill>
              </a:rPr>
              <a:t>4</a:t>
            </a:r>
            <a:r>
              <a:rPr lang="fr-CA" sz="1000" dirty="0">
                <a:solidFill>
                  <a:schemeClr val="tx1"/>
                </a:solidFill>
              </a:rPr>
              <a:t> humaine. </a:t>
            </a:r>
          </a:p>
          <a:p>
            <a:pPr marL="359410" algn="just"/>
            <a:endParaRPr lang="fr-CA" sz="1000" dirty="0">
              <a:solidFill>
                <a:schemeClr val="tx1"/>
              </a:solidFill>
            </a:endParaRPr>
          </a:p>
          <a:p>
            <a:pPr marL="359410" algn="just"/>
            <a:r>
              <a:rPr lang="fr-CA" sz="1000" dirty="0">
                <a:solidFill>
                  <a:schemeClr val="tx1"/>
                </a:solidFill>
              </a:rPr>
              <a:t>L’on distingue plusieurs typologies permettant de catégoriser les IA. Certaines typologies distinguent communément les </a:t>
            </a:r>
            <a:r>
              <a:rPr lang="fr-CA" sz="1000" b="1" dirty="0">
                <a:solidFill>
                  <a:schemeClr val="accent4"/>
                </a:solidFill>
              </a:rPr>
              <a:t>IA dites faibles des IA fortes</a:t>
            </a:r>
            <a:r>
              <a:rPr lang="fr-CA" sz="1000" dirty="0">
                <a:solidFill>
                  <a:schemeClr val="tx1"/>
                </a:solidFill>
              </a:rPr>
              <a:t>, là où d’autres approfondissent la catégorisation en différenciant les IA réactives, les IA limitées à la mémoire, les IA Théorie de l'esprit et les IA auto-conscientes</a:t>
            </a:r>
            <a:r>
              <a:rPr lang="fr-CA" sz="1000" baseline="30000" dirty="0">
                <a:solidFill>
                  <a:schemeClr val="tx1"/>
                </a:solidFill>
              </a:rPr>
              <a:t>5</a:t>
            </a:r>
            <a:r>
              <a:rPr lang="fr-CA" sz="1000" dirty="0">
                <a:solidFill>
                  <a:schemeClr val="tx1"/>
                </a:solidFill>
              </a:rPr>
              <a:t>. Là où l'IA faible, également connue sous le nom d'IA étroite, est conçue pour effectuer une tâche spécifique, comme la reconnaissance vocale ou la conduite d'un véhicule autonome, l'IA forte, ou encore l’IA générale, elle, est une IA qui possède la capacité de comprendre, d'apprendre et d'appliquer son intelligence à une variété de tâches, tout comme un humain</a:t>
            </a:r>
            <a:r>
              <a:rPr lang="fr-CA" sz="1000" baseline="30000" dirty="0">
                <a:solidFill>
                  <a:schemeClr val="tx1"/>
                </a:solidFill>
              </a:rPr>
              <a:t>6</a:t>
            </a:r>
            <a:r>
              <a:rPr lang="fr-CA" sz="1000" dirty="0">
                <a:solidFill>
                  <a:schemeClr val="tx1"/>
                </a:solidFill>
              </a:rPr>
              <a:t>. </a:t>
            </a:r>
            <a:endParaRPr lang="fr-CA" sz="1000" b="1" dirty="0">
              <a:solidFill>
                <a:schemeClr val="tx1"/>
              </a:solidFill>
            </a:endParaRPr>
          </a:p>
          <a:p>
            <a:pPr marL="359410" algn="just"/>
            <a:endParaRPr lang="fr-CA" sz="1100" b="1" dirty="0"/>
          </a:p>
          <a:p>
            <a:pPr marL="359410" algn="just"/>
            <a:r>
              <a:rPr lang="fr-CA" sz="1100" b="1" dirty="0"/>
              <a:t>État des lieux des domaines phares dans le domaine de l’intelligence artificielle</a:t>
            </a:r>
            <a:endParaRPr lang="fr-CA" sz="1100" b="1" dirty="0">
              <a:solidFill>
                <a:schemeClr val="tx1"/>
              </a:solidFill>
            </a:endParaRPr>
          </a:p>
          <a:p>
            <a:pPr marL="359410" algn="just"/>
            <a:r>
              <a:rPr lang="fr-CA" sz="1000" dirty="0">
                <a:solidFill>
                  <a:schemeClr val="tx1"/>
                </a:solidFill>
              </a:rPr>
              <a:t>Le Centre d’innovation numérique (CIN) a procédé à une veille sur l’état d’évolution et le niveau d’adoption de la technologie de l’intelligence artificielle dans quelques pays de l’OCDE et ailleurs dans le monde. Le présent document résume les faits saillants de cette recherche.</a:t>
            </a:r>
          </a:p>
          <a:p>
            <a:pPr marL="359410" algn="ctr"/>
            <a:endParaRPr lang="fr-CA" sz="1100" b="1" dirty="0">
              <a:solidFill>
                <a:schemeClr val="tx1"/>
              </a:solidFill>
            </a:endParaRPr>
          </a:p>
          <a:p>
            <a:pPr marL="359410" algn="just"/>
            <a:endParaRPr lang="fr-CA" sz="1000" dirty="0">
              <a:solidFill>
                <a:schemeClr val="tx1"/>
              </a:solidFill>
            </a:endParaRPr>
          </a:p>
          <a:p>
            <a:pPr marL="359410" algn="just"/>
            <a:endParaRPr lang="fr-CA" sz="1000" dirty="0">
              <a:solidFill>
                <a:schemeClr val="tx1"/>
              </a:solidFill>
            </a:endParaRPr>
          </a:p>
          <a:p>
            <a:pPr marL="359410" algn="just"/>
            <a:endParaRPr lang="fr-CA" sz="1000" dirty="0">
              <a:solidFill>
                <a:schemeClr val="tx1"/>
              </a:solidFill>
            </a:endParaRPr>
          </a:p>
          <a:p>
            <a:pPr marL="359410" algn="just"/>
            <a:endParaRPr lang="fr-CA" sz="1000" dirty="0">
              <a:solidFill>
                <a:schemeClr val="tx1"/>
              </a:solidFill>
            </a:endParaRPr>
          </a:p>
        </p:txBody>
      </p:sp>
      <p:sp>
        <p:nvSpPr>
          <p:cNvPr id="12" name="Titre 3">
            <a:extLst>
              <a:ext uri="{FF2B5EF4-FFF2-40B4-BE49-F238E27FC236}">
                <a16:creationId xmlns:a16="http://schemas.microsoft.com/office/drawing/2014/main" id="{3D923BB2-A365-45CA-AC55-3022D65E1274}"/>
              </a:ext>
            </a:extLst>
          </p:cNvPr>
          <p:cNvSpPr>
            <a:spLocks noGrp="1"/>
          </p:cNvSpPr>
          <p:nvPr>
            <p:ph type="title"/>
            <p:custDataLst>
              <p:tags r:id="rId5"/>
            </p:custDataLst>
          </p:nvPr>
        </p:nvSpPr>
        <p:spPr>
          <a:xfrm>
            <a:off x="165763" y="6667826"/>
            <a:ext cx="6524102" cy="410897"/>
          </a:xfrm>
        </p:spPr>
        <p:txBody>
          <a:bodyPr>
            <a:normAutofit fontScale="90000"/>
          </a:bodyPr>
          <a:lstStyle/>
          <a:p>
            <a:r>
              <a:rPr lang="fr-CA" i="1">
                <a:solidFill>
                  <a:schemeClr val="bg1"/>
                </a:solidFill>
              </a:rPr>
              <a:t>Canada</a:t>
            </a:r>
          </a:p>
        </p:txBody>
      </p:sp>
      <p:sp>
        <p:nvSpPr>
          <p:cNvPr id="13" name="ZoneTexte 12">
            <a:extLst>
              <a:ext uri="{FF2B5EF4-FFF2-40B4-BE49-F238E27FC236}">
                <a16:creationId xmlns:a16="http://schemas.microsoft.com/office/drawing/2014/main" id="{B09D1E4B-62EC-4F17-AE2B-AB564CEB2EE4}"/>
              </a:ext>
            </a:extLst>
          </p:cNvPr>
          <p:cNvSpPr txBox="1"/>
          <p:nvPr>
            <p:custDataLst>
              <p:tags r:id="rId6"/>
            </p:custDataLst>
          </p:nvPr>
        </p:nvSpPr>
        <p:spPr>
          <a:xfrm>
            <a:off x="161632" y="7187632"/>
            <a:ext cx="6485751" cy="1665251"/>
          </a:xfrm>
          <a:prstGeom prst="rect">
            <a:avLst/>
          </a:prstGeom>
          <a:noFill/>
        </p:spPr>
        <p:txBody>
          <a:bodyPr vert="horz" wrap="square" lIns="91440" tIns="45720" rIns="91440" bIns="45720" rtlCol="0" anchor="t">
            <a:normAutofit fontScale="55000" lnSpcReduction="20000"/>
          </a:bodyPr>
          <a:lstStyle/>
          <a:p>
            <a:pPr marL="0" indent="0" algn="just">
              <a:lnSpc>
                <a:spcPct val="120000"/>
              </a:lnSpc>
              <a:buNone/>
            </a:pPr>
            <a:r>
              <a:rPr lang="fr-FR" sz="2000" b="1" i="0" dirty="0">
                <a:solidFill>
                  <a:schemeClr val="accent6"/>
                </a:solidFill>
                <a:effectLst/>
                <a:latin typeface="+mj-lt"/>
              </a:rPr>
              <a:t>Santé</a:t>
            </a:r>
            <a:r>
              <a:rPr lang="fr-FR" sz="1200" b="0" i="0" dirty="0">
                <a:solidFill>
                  <a:srgbClr val="000000"/>
                </a:solidFill>
                <a:effectLst/>
                <a:latin typeface="WordVisi_MSFontService"/>
              </a:rPr>
              <a:t>  </a:t>
            </a:r>
          </a:p>
          <a:p>
            <a:pPr algn="just">
              <a:lnSpc>
                <a:spcPct val="120000"/>
              </a:lnSpc>
            </a:pPr>
            <a:r>
              <a:rPr lang="fr-CA" sz="1800" b="0" i="0" dirty="0">
                <a:solidFill>
                  <a:srgbClr val="000000"/>
                </a:solidFill>
                <a:effectLst/>
                <a:latin typeface="Century Gothic"/>
              </a:rPr>
              <a:t>Le cas de Deep Genomics</a:t>
            </a:r>
            <a:r>
              <a:rPr lang="fr-CA" sz="1800" b="0" i="0" baseline="30000" dirty="0">
                <a:solidFill>
                  <a:srgbClr val="000000"/>
                </a:solidFill>
                <a:effectLst/>
                <a:latin typeface="Century Gothic"/>
              </a:rPr>
              <a:t>7</a:t>
            </a:r>
            <a:r>
              <a:rPr lang="fr-CA" sz="1800" b="0" i="0" dirty="0">
                <a:solidFill>
                  <a:srgbClr val="000000"/>
                </a:solidFill>
                <a:effectLst/>
                <a:latin typeface="Century Gothic"/>
              </a:rPr>
              <a:t> au Canada est un exemple remarquable d’utilisation de l'IA dans les soins de santé, cela grâce à des algorithmes servant </a:t>
            </a:r>
            <a:r>
              <a:rPr lang="fr-CA" sz="1800" b="1" i="0" dirty="0">
                <a:solidFill>
                  <a:schemeClr val="accent4"/>
                </a:solidFill>
                <a:effectLst/>
                <a:latin typeface="Century Gothic"/>
              </a:rPr>
              <a:t>à prédire des maladies, à améliorer le diagnostic et à personnaliser les traitements. </a:t>
            </a:r>
            <a:r>
              <a:rPr lang="fr-CA" sz="1800" b="0" i="0" dirty="0">
                <a:solidFill>
                  <a:srgbClr val="000000"/>
                </a:solidFill>
                <a:effectLst/>
                <a:latin typeface="Century Gothic"/>
              </a:rPr>
              <a:t>Dans ce contexte, l'intelligence artificielle est utilisée pour analyser des données génétiques dans le but d'identifier de nouvelles cibles pour le développement de médicaments. </a:t>
            </a:r>
            <a:r>
              <a:rPr lang="fr-CA" dirty="0">
                <a:solidFill>
                  <a:srgbClr val="000000"/>
                </a:solidFill>
                <a:latin typeface="Century Gothic"/>
              </a:rPr>
              <a:t>L'apprentissage</a:t>
            </a:r>
            <a:r>
              <a:rPr lang="fr-CA" sz="1800" b="0" i="0" dirty="0">
                <a:solidFill>
                  <a:srgbClr val="000000"/>
                </a:solidFill>
                <a:effectLst/>
                <a:latin typeface="Century Gothic"/>
              </a:rPr>
              <a:t> automatique</a:t>
            </a:r>
            <a:r>
              <a:rPr lang="fr-CA" dirty="0">
                <a:solidFill>
                  <a:srgbClr val="000000"/>
                </a:solidFill>
                <a:latin typeface="Century Gothic"/>
              </a:rPr>
              <a:t> </a:t>
            </a:r>
            <a:r>
              <a:rPr lang="fr-CA" sz="1800" b="0" i="0" dirty="0">
                <a:solidFill>
                  <a:srgbClr val="000000"/>
                </a:solidFill>
                <a:effectLst/>
                <a:latin typeface="Century Gothic"/>
              </a:rPr>
              <a:t> </a:t>
            </a:r>
            <a:r>
              <a:rPr lang="fr-CA" dirty="0">
                <a:solidFill>
                  <a:srgbClr val="000000"/>
                </a:solidFill>
                <a:latin typeface="Century Gothic"/>
              </a:rPr>
              <a:t>est également utilisé pour</a:t>
            </a:r>
            <a:r>
              <a:rPr lang="fr-CA" sz="1800" b="0" i="0" dirty="0">
                <a:solidFill>
                  <a:srgbClr val="000000"/>
                </a:solidFill>
                <a:effectLst/>
                <a:latin typeface="Century Gothic"/>
              </a:rPr>
              <a:t> prédire comment les mutations génétiques peuvent affecter la fonction des protéines et causer des maladies. Cela peut aider à </a:t>
            </a:r>
            <a:r>
              <a:rPr lang="fr-CA" sz="1800" b="1" i="0" dirty="0">
                <a:solidFill>
                  <a:schemeClr val="accent4"/>
                </a:solidFill>
                <a:effectLst/>
                <a:latin typeface="Century Gothic"/>
              </a:rPr>
              <a:t>accélérer le processus de découverte de médicaments </a:t>
            </a:r>
            <a:r>
              <a:rPr lang="fr-CA" sz="1800" b="0" i="0" dirty="0">
                <a:solidFill>
                  <a:srgbClr val="000000"/>
                </a:solidFill>
                <a:effectLst/>
                <a:latin typeface="Century Gothic"/>
              </a:rPr>
              <a:t>et à développer de nouvelles thérapies pour des maladies qui étaient auparavant difficiles à traiter.  </a:t>
            </a:r>
            <a:endParaRPr lang="fr-CA" sz="1000" dirty="0">
              <a:latin typeface="Century Gothic"/>
            </a:endParaRPr>
          </a:p>
        </p:txBody>
      </p:sp>
      <p:sp>
        <p:nvSpPr>
          <p:cNvPr id="5" name="ZoneTexte 4">
            <a:extLst>
              <a:ext uri="{FF2B5EF4-FFF2-40B4-BE49-F238E27FC236}">
                <a16:creationId xmlns:a16="http://schemas.microsoft.com/office/drawing/2014/main" id="{85CE797C-0B87-4E89-80D9-BE0AAE7CFB12}"/>
              </a:ext>
            </a:extLst>
          </p:cNvPr>
          <p:cNvSpPr txBox="1"/>
          <p:nvPr>
            <p:custDataLst>
              <p:tags r:id="rId7"/>
            </p:custDataLst>
          </p:nvPr>
        </p:nvSpPr>
        <p:spPr>
          <a:xfrm>
            <a:off x="6442689" y="8861867"/>
            <a:ext cx="311573" cy="257386"/>
          </a:xfrm>
          <a:prstGeom prst="rect">
            <a:avLst/>
          </a:prstGeom>
          <a:noFill/>
        </p:spPr>
        <p:txBody>
          <a:bodyPr vert="horz" wrap="square" lIns="91440" tIns="45720" rIns="91440" bIns="45720" rtlCol="0">
            <a:normAutofit fontScale="62500" lnSpcReduction="20000"/>
          </a:bodyPr>
          <a:lstStyle/>
          <a:p>
            <a:pPr algn="l"/>
            <a:r>
              <a:rPr lang="fr-CA" sz="2000" dirty="0">
                <a:solidFill>
                  <a:schemeClr val="accent5">
                    <a:lumMod val="75000"/>
                  </a:schemeClr>
                </a:solidFill>
              </a:rPr>
              <a:t>1</a:t>
            </a:r>
          </a:p>
        </p:txBody>
      </p:sp>
      <p:sp>
        <p:nvSpPr>
          <p:cNvPr id="9" name="ZoneTexte 8">
            <a:extLst>
              <a:ext uri="{FF2B5EF4-FFF2-40B4-BE49-F238E27FC236}">
                <a16:creationId xmlns:a16="http://schemas.microsoft.com/office/drawing/2014/main" id="{3FEEA431-2AEC-438D-9853-3F1701623B81}"/>
              </a:ext>
            </a:extLst>
          </p:cNvPr>
          <p:cNvSpPr txBox="1"/>
          <p:nvPr>
            <p:custDataLst>
              <p:tags r:id="rId8"/>
            </p:custDataLst>
          </p:nvPr>
        </p:nvSpPr>
        <p:spPr>
          <a:xfrm>
            <a:off x="210617" y="8861867"/>
            <a:ext cx="2739814" cy="257386"/>
          </a:xfrm>
          <a:prstGeom prst="rect">
            <a:avLst/>
          </a:prstGeom>
          <a:noFill/>
        </p:spPr>
        <p:txBody>
          <a:bodyPr vert="horz" wrap="square" lIns="91440" tIns="45720" rIns="91440" bIns="45720" rtlCol="0">
            <a:normAutofit fontScale="62500" lnSpcReduction="20000"/>
          </a:bodyPr>
          <a:lstStyle/>
          <a:p>
            <a:pPr marL="0" indent="0" algn="ctr">
              <a:buNone/>
            </a:pPr>
            <a:r>
              <a:rPr lang="fr-CA" sz="1800"/>
              <a:t>Centre d’Innovation Numérique (CIN)</a:t>
            </a:r>
          </a:p>
        </p:txBody>
      </p:sp>
      <p:pic>
        <p:nvPicPr>
          <p:cNvPr id="7" name="Image 7" descr="Une image contenant texte&#10;&#10;Description générée automatiquement">
            <a:extLst>
              <a:ext uri="{FF2B5EF4-FFF2-40B4-BE49-F238E27FC236}">
                <a16:creationId xmlns:a16="http://schemas.microsoft.com/office/drawing/2014/main" id="{D646A0BF-3B87-1E13-34EE-B7849E7CEAD4}"/>
              </a:ext>
            </a:extLst>
          </p:cNvPr>
          <p:cNvPicPr>
            <a:picLocks noChangeAspect="1"/>
          </p:cNvPicPr>
          <p:nvPr/>
        </p:nvPicPr>
        <p:blipFill>
          <a:blip r:embed="rId11"/>
          <a:stretch>
            <a:fillRect/>
          </a:stretch>
        </p:blipFill>
        <p:spPr>
          <a:xfrm>
            <a:off x="90054" y="148498"/>
            <a:ext cx="1425300" cy="841054"/>
          </a:xfrm>
          <a:prstGeom prst="rect">
            <a:avLst/>
          </a:prstGeom>
        </p:spPr>
      </p:pic>
    </p:spTree>
    <p:extLst>
      <p:ext uri="{BB962C8B-B14F-4D97-AF65-F5344CB8AC3E}">
        <p14:creationId xmlns:p14="http://schemas.microsoft.com/office/powerpoint/2010/main" val="1445847606"/>
      </p:ext>
    </p:extLst>
  </p:cSld>
  <p:clrMapOvr>
    <a:masterClrMapping/>
  </p:clrMapOvr>
  <p:extLst>
    <p:ext uri="{6950BFC3-D8DA-4A85-94F7-54DA5524770B}">
      <p188:commentRel xmlns:p188="http://schemas.microsoft.com/office/powerpoint/2018/8/main" r:id="rId10"/>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0EC6AD71-E3FF-4126-AFAB-DCBE9F694702}"/>
              </a:ext>
            </a:extLst>
          </p:cNvPr>
          <p:cNvSpPr>
            <a:spLocks noGrp="1"/>
          </p:cNvSpPr>
          <p:nvPr>
            <p:ph sz="half" idx="2"/>
            <p:custDataLst>
              <p:tags r:id="rId1"/>
            </p:custDataLst>
          </p:nvPr>
        </p:nvSpPr>
        <p:spPr>
          <a:xfrm>
            <a:off x="150090" y="172347"/>
            <a:ext cx="6549935" cy="8642791"/>
          </a:xfrm>
        </p:spPr>
        <p:txBody>
          <a:bodyPr vert="horz" lIns="91440" tIns="45720" rIns="91440" bIns="45720" rtlCol="0" anchor="t">
            <a:normAutofit lnSpcReduction="10000"/>
          </a:bodyPr>
          <a:lstStyle/>
          <a:p>
            <a:pPr marL="0" indent="0" algn="just">
              <a:lnSpc>
                <a:spcPct val="120000"/>
              </a:lnSpc>
              <a:buNone/>
            </a:pPr>
            <a:r>
              <a:rPr lang="fr-CA" sz="1100" b="1" dirty="0">
                <a:solidFill>
                  <a:schemeClr val="accent6"/>
                </a:solidFill>
              </a:rPr>
              <a:t>L’environnement et l’énergie </a:t>
            </a:r>
          </a:p>
          <a:p>
            <a:pPr marL="0" indent="0" algn="just">
              <a:lnSpc>
                <a:spcPct val="120000"/>
              </a:lnSpc>
              <a:buNone/>
            </a:pPr>
            <a:r>
              <a:rPr lang="fr-CA" sz="1000" dirty="0"/>
              <a:t>Opus One Solutions est une entreprise basée à Toronto qui utilise l'IA pour améliorer grandement la distribution d'énergie dans les réseaux électriques. Ils se sont spécialisés dans le développement d’une plateforme appelée GridOS</a:t>
            </a:r>
            <a:r>
              <a:rPr lang="fr-CA" sz="1000" baseline="30000" dirty="0"/>
              <a:t>8</a:t>
            </a:r>
            <a:r>
              <a:rPr lang="fr-CA" sz="1000" dirty="0"/>
              <a:t> qui utilise l'IA et l'analyse de données pour </a:t>
            </a:r>
            <a:r>
              <a:rPr lang="fr-CA" sz="1000" b="1" dirty="0">
                <a:solidFill>
                  <a:schemeClr val="accent4"/>
                </a:solidFill>
              </a:rPr>
              <a:t>modéliser et simuler le flux d'électricité dans un réseau de distribution</a:t>
            </a:r>
            <a:r>
              <a:rPr lang="fr-CA" sz="1000" dirty="0"/>
              <a:t>. Cette technologie offre aux fournisseurs d'énergie la possibilité de mieux comprendre comment l'énergie est utilisée dans le réseau, ce qui peut aider à identifier les inefficacités et à optimiser la distribution d'énergie. Ainsi, </a:t>
            </a:r>
            <a:r>
              <a:rPr lang="fr-CA" sz="1000" dirty="0" err="1"/>
              <a:t>GridOS</a:t>
            </a:r>
            <a:r>
              <a:rPr lang="fr-CA" sz="1000" dirty="0"/>
              <a:t> peut </a:t>
            </a:r>
            <a:r>
              <a:rPr lang="fr-CA" sz="1000" b="1" dirty="0">
                <a:solidFill>
                  <a:schemeClr val="accent4"/>
                </a:solidFill>
              </a:rPr>
              <a:t>aider à intégrer les sources d'énergie renouvelable dans le réseau </a:t>
            </a:r>
            <a:r>
              <a:rPr lang="fr-CA" sz="1000" dirty="0"/>
              <a:t>de manière plus efficace en prévoyant la production d'énergie en fonction des conditions météorologiques et de la demande en électricité. Cette utilisation de l'IA peut non seulement améliorer l'efficacité énergétique, mais aussi favoriser une transition plus fluide vers les sources d'énergie renouvelable, ce qui est crucial pour lutter contre le changement climatique. </a:t>
            </a:r>
          </a:p>
          <a:p>
            <a:pPr marL="0" indent="0" algn="just">
              <a:lnSpc>
                <a:spcPct val="120000"/>
              </a:lnSpc>
              <a:buNone/>
            </a:pPr>
            <a:r>
              <a:rPr lang="fr-CA" sz="1100" b="1" dirty="0">
                <a:solidFill>
                  <a:schemeClr val="accent6"/>
                </a:solidFill>
              </a:rPr>
              <a:t>Les services financiers </a:t>
            </a:r>
          </a:p>
          <a:p>
            <a:pPr marL="0" indent="0" algn="just">
              <a:lnSpc>
                <a:spcPct val="120000"/>
              </a:lnSpc>
              <a:buNone/>
            </a:pPr>
            <a:r>
              <a:rPr lang="fr-CA" sz="1000" dirty="0"/>
              <a:t>Avec des entreprises comme </a:t>
            </a:r>
            <a:r>
              <a:rPr lang="fr-CA" sz="1000" dirty="0" err="1"/>
              <a:t>Wealthsimple</a:t>
            </a:r>
            <a:r>
              <a:rPr lang="fr-CA" sz="1000" dirty="0"/>
              <a:t> qui utilisent l'IA pour </a:t>
            </a:r>
            <a:r>
              <a:rPr lang="fr-CA" sz="1000" b="1" dirty="0">
                <a:solidFill>
                  <a:schemeClr val="accent4"/>
                </a:solidFill>
              </a:rPr>
              <a:t>fournir des conseils financiers </a:t>
            </a:r>
            <a:r>
              <a:rPr lang="fr-CA" sz="1000" dirty="0"/>
              <a:t>personnalisés, le Canada propose des solutions innovantes d’intégration de cette technologie au monde de la finance. En effet, Wealthsimple</a:t>
            </a:r>
            <a:r>
              <a:rPr lang="fr-CA" sz="1000" baseline="30000" dirty="0"/>
              <a:t>9</a:t>
            </a:r>
            <a:r>
              <a:rPr lang="fr-CA" sz="1000" dirty="0"/>
              <a:t> utilise l'IA pour fournir des conseils d'investissement automatisés. En utilisant des algorithmes, la plateforme peut analyser les données financières de l'utilisateur, comprendre ses objectifs financiers, évaluer sa tolérance au risque et créer un portefeuille d'investissement personnalisé.</a:t>
            </a:r>
          </a:p>
          <a:p>
            <a:pPr marL="0" indent="0" algn="just">
              <a:lnSpc>
                <a:spcPct val="120000"/>
              </a:lnSpc>
              <a:buNone/>
            </a:pPr>
            <a:r>
              <a:rPr lang="fr-CA" sz="1100" b="1" dirty="0">
                <a:solidFill>
                  <a:schemeClr val="accent6"/>
                </a:solidFill>
              </a:rPr>
              <a:t>L’agriculture</a:t>
            </a:r>
          </a:p>
          <a:p>
            <a:pPr marL="0" indent="0" algn="just">
              <a:lnSpc>
                <a:spcPct val="120000"/>
              </a:lnSpc>
              <a:buNone/>
            </a:pPr>
            <a:r>
              <a:rPr lang="fr-CA" sz="1000" dirty="0"/>
              <a:t>Blue River </a:t>
            </a:r>
            <a:r>
              <a:rPr lang="fr-CA" sz="1000" dirty="0" err="1"/>
              <a:t>Technology</a:t>
            </a:r>
            <a:r>
              <a:rPr lang="fr-CA" sz="1000" dirty="0"/>
              <a:t>, qui est une filiale de John Deere, s’impose encore en 2023 avec une technologie d'agriculture de précision qui utilise l'IA pour </a:t>
            </a:r>
            <a:r>
              <a:rPr lang="fr-CA" sz="1000" b="1" dirty="0">
                <a:solidFill>
                  <a:schemeClr val="accent4"/>
                </a:solidFill>
              </a:rPr>
              <a:t>identifier et éliminer les mauvaises herbes. </a:t>
            </a:r>
            <a:r>
              <a:rPr lang="fr-CA" sz="1000" dirty="0"/>
              <a:t>Leur technologie "</a:t>
            </a:r>
            <a:r>
              <a:rPr lang="fr-CA" sz="1000" dirty="0" err="1"/>
              <a:t>See</a:t>
            </a:r>
            <a:r>
              <a:rPr lang="fr-CA" sz="1000" dirty="0"/>
              <a:t> &amp; Spray"</a:t>
            </a:r>
            <a:r>
              <a:rPr lang="fr-CA" sz="1000" baseline="30000" dirty="0"/>
              <a:t>10</a:t>
            </a:r>
            <a:r>
              <a:rPr lang="fr-CA" sz="1000" dirty="0"/>
              <a:t> utilise l'apprentissage automatique pour différencier les plantes des mauvaises herbes et appliquer les herbicides de manière plus précise, ce qui réduit l'utilisation de produits chimiques et </a:t>
            </a:r>
            <a:r>
              <a:rPr lang="fr-CA" sz="1000" b="1" dirty="0">
                <a:solidFill>
                  <a:schemeClr val="accent4"/>
                </a:solidFill>
              </a:rPr>
              <a:t>améliore les rendements agricoles</a:t>
            </a:r>
            <a:r>
              <a:rPr lang="fr-CA" sz="1000" dirty="0"/>
              <a:t>. Par ailleurs, l’entreprise québécoise Vooban</a:t>
            </a:r>
            <a:r>
              <a:rPr lang="fr-CA" sz="1000" baseline="30000" dirty="0"/>
              <a:t>11</a:t>
            </a:r>
            <a:r>
              <a:rPr lang="fr-CA" sz="1000" dirty="0"/>
              <a:t>, spécialisée dans l’agriculture de précision a développé une technologie fondée sur l’IA capable de trier et d’apprécier la qualité de pommes de terre.</a:t>
            </a:r>
          </a:p>
          <a:p>
            <a:pPr marL="0" indent="0" algn="just">
              <a:lnSpc>
                <a:spcPct val="120000"/>
              </a:lnSpc>
              <a:buNone/>
            </a:pPr>
            <a:r>
              <a:rPr lang="fr-CA" sz="1100" b="1" dirty="0">
                <a:solidFill>
                  <a:schemeClr val="accent6"/>
                </a:solidFill>
              </a:rPr>
              <a:t>Les initiatives gouvernementales </a:t>
            </a:r>
          </a:p>
          <a:p>
            <a:pPr marL="0" indent="0" algn="just">
              <a:lnSpc>
                <a:spcPct val="120000"/>
              </a:lnSpc>
              <a:buNone/>
            </a:pPr>
            <a:r>
              <a:rPr lang="fr-CA" sz="1000" dirty="0"/>
              <a:t>En 2017, le gouvernement canadien, par l'intermédiaire de l'Institut canadien de recherches avancées (CIFAR)</a:t>
            </a:r>
            <a:r>
              <a:rPr lang="fr-CA" sz="1000" baseline="30000" dirty="0"/>
              <a:t>12</a:t>
            </a:r>
            <a:r>
              <a:rPr lang="fr-CA" sz="1000" dirty="0"/>
              <a:t>, a lancé la Stratégie pancanadienne en matière d'IA. C'est </a:t>
            </a:r>
            <a:r>
              <a:rPr lang="fr-CA" sz="1000" b="1" dirty="0">
                <a:solidFill>
                  <a:schemeClr val="accent4"/>
                </a:solidFill>
              </a:rPr>
              <a:t>le premier programme national d'IA au monde</a:t>
            </a:r>
            <a:r>
              <a:rPr lang="fr-CA" sz="1000" dirty="0"/>
              <a:t>, avec un investissement de 125 millions de dollars canadiens sur cinq ans. L'objectif de cette stratégie est de soutenir la recherche afin de développer le talent en IA et de stimuler son adoption dans les secteurs public et privé. Dans le cadre de cette stratégie, trois nouveaux instituts d'IA ont été créés dans le pays : L'Institut d'IA </a:t>
            </a:r>
            <a:r>
              <a:rPr lang="fr-CA" sz="1000" dirty="0" err="1"/>
              <a:t>Amii</a:t>
            </a:r>
            <a:r>
              <a:rPr lang="fr-CA" sz="1000" dirty="0"/>
              <a:t> (Alberta Machine Intelligence Institute) à Edmonton, l'Institut </a:t>
            </a:r>
            <a:r>
              <a:rPr lang="fr-CA" sz="1000" dirty="0" err="1"/>
              <a:t>Vector</a:t>
            </a:r>
            <a:r>
              <a:rPr lang="fr-CA" sz="1000" dirty="0"/>
              <a:t> pour l'intelligence artificielle à Toronto et le MILA (Institut québécois d'intelligence artificielle) à Montréal. Ces instituts sont chargés de la recherche en IA, de la formation des futurs experts en IA et de la collaboration avec les entreprises pour aider à l'adoption de l'IA. Ils travaillent également avec le gouvernement et le public pour discuter des implications éthiques de l'IA. Encore en 2023, plusieurs initiatives ont été prises sous la houlette de la Stratégie pancanadienne en matière d'IA, à l’instar de l’organisation de symposium sur l’énergie et l’environnement. Dans le même sens, la province de Québec s’est illustrée par la </a:t>
            </a:r>
            <a:r>
              <a:rPr lang="fr-CA" sz="1000" b="1" dirty="0">
                <a:solidFill>
                  <a:srgbClr val="FFC000"/>
                </a:solidFill>
              </a:rPr>
              <a:t>mise en place d’une stratégie d’intégration de l’IA au sein du dispositif de l’administration publique</a:t>
            </a:r>
            <a:r>
              <a:rPr lang="fr-CA" sz="1000" dirty="0"/>
              <a:t>. Cette stratégie se déployant sur l’horizon 2021- 2026 développe l’intérêt de l’IA, ses potentialités dans un contexte d’intégration au secteur public, mais aussi les enjeux d’une telle démarche.</a:t>
            </a:r>
            <a:r>
              <a:rPr lang="fr-CA" sz="1000" baseline="30000" dirty="0"/>
              <a:t>13</a:t>
            </a:r>
          </a:p>
        </p:txBody>
      </p:sp>
      <p:sp>
        <p:nvSpPr>
          <p:cNvPr id="5" name="ZoneTexte 4">
            <a:extLst>
              <a:ext uri="{FF2B5EF4-FFF2-40B4-BE49-F238E27FC236}">
                <a16:creationId xmlns:a16="http://schemas.microsoft.com/office/drawing/2014/main" id="{ABDD9A52-E270-4D16-B248-0975CCCE0372}"/>
              </a:ext>
            </a:extLst>
          </p:cNvPr>
          <p:cNvSpPr txBox="1"/>
          <p:nvPr>
            <p:custDataLst>
              <p:tags r:id="rId2"/>
            </p:custDataLst>
          </p:nvPr>
        </p:nvSpPr>
        <p:spPr>
          <a:xfrm>
            <a:off x="6448979" y="8815138"/>
            <a:ext cx="311573" cy="257386"/>
          </a:xfrm>
          <a:prstGeom prst="rect">
            <a:avLst/>
          </a:prstGeom>
          <a:noFill/>
        </p:spPr>
        <p:txBody>
          <a:bodyPr vert="horz" wrap="square" lIns="91440" tIns="45720" rIns="91440" bIns="45720" rtlCol="0">
            <a:normAutofit fontScale="62500" lnSpcReduction="20000"/>
          </a:bodyPr>
          <a:lstStyle/>
          <a:p>
            <a:pPr algn="l"/>
            <a:r>
              <a:rPr lang="fr-CA" sz="2000" dirty="0">
                <a:solidFill>
                  <a:schemeClr val="accent5">
                    <a:lumMod val="75000"/>
                  </a:schemeClr>
                </a:solidFill>
              </a:rPr>
              <a:t>2</a:t>
            </a:r>
          </a:p>
        </p:txBody>
      </p:sp>
      <p:sp>
        <p:nvSpPr>
          <p:cNvPr id="6" name="ZoneTexte 5">
            <a:extLst>
              <a:ext uri="{FF2B5EF4-FFF2-40B4-BE49-F238E27FC236}">
                <a16:creationId xmlns:a16="http://schemas.microsoft.com/office/drawing/2014/main" id="{29F23A43-0557-44D9-B27D-858EE07D383F}"/>
              </a:ext>
            </a:extLst>
          </p:cNvPr>
          <p:cNvSpPr txBox="1"/>
          <p:nvPr>
            <p:custDataLst>
              <p:tags r:id="rId3"/>
            </p:custDataLst>
          </p:nvPr>
        </p:nvSpPr>
        <p:spPr>
          <a:xfrm>
            <a:off x="210617" y="8815138"/>
            <a:ext cx="2739814" cy="257386"/>
          </a:xfrm>
          <a:prstGeom prst="rect">
            <a:avLst/>
          </a:prstGeom>
          <a:noFill/>
        </p:spPr>
        <p:txBody>
          <a:bodyPr vert="horz" wrap="square" lIns="91440" tIns="45720" rIns="91440" bIns="45720" rtlCol="0">
            <a:normAutofit fontScale="62500" lnSpcReduction="20000"/>
          </a:bodyPr>
          <a:lstStyle/>
          <a:p>
            <a:pPr marL="0" indent="0" algn="ctr">
              <a:buNone/>
            </a:pPr>
            <a:r>
              <a:rPr lang="fr-CA" sz="1800"/>
              <a:t>Centre d’Innovation Numérique (CIN)</a:t>
            </a:r>
          </a:p>
        </p:txBody>
      </p:sp>
    </p:spTree>
    <p:extLst>
      <p:ext uri="{BB962C8B-B14F-4D97-AF65-F5344CB8AC3E}">
        <p14:creationId xmlns:p14="http://schemas.microsoft.com/office/powerpoint/2010/main" val="3689795662"/>
      </p:ext>
    </p:extLst>
  </p:cSld>
  <p:clrMapOvr>
    <a:masterClrMapping/>
  </p:clrMapOvr>
  <p:extLst>
    <p:ext uri="{6950BFC3-D8DA-4A85-94F7-54DA5524770B}">
      <p188:commentRel xmlns:p188="http://schemas.microsoft.com/office/powerpoint/2018/8/main" r:id="rId5"/>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3">
            <a:extLst>
              <a:ext uri="{FF2B5EF4-FFF2-40B4-BE49-F238E27FC236}">
                <a16:creationId xmlns:a16="http://schemas.microsoft.com/office/drawing/2014/main" id="{58870945-0F0B-4AB4-B690-A9106115F647}"/>
              </a:ext>
            </a:extLst>
          </p:cNvPr>
          <p:cNvSpPr txBox="1">
            <a:spLocks/>
          </p:cNvSpPr>
          <p:nvPr>
            <p:custDataLst>
              <p:tags r:id="rId1"/>
            </p:custDataLst>
          </p:nvPr>
        </p:nvSpPr>
        <p:spPr>
          <a:xfrm>
            <a:off x="3429000" y="1673360"/>
            <a:ext cx="3230472" cy="3456202"/>
          </a:xfrm>
          <a:prstGeom prst="rect">
            <a:avLst/>
          </a:prstGeom>
        </p:spPr>
        <p:txBody>
          <a:bodyPr vert="horz" lIns="91440" tIns="45720" rIns="91440" bIns="45720" rtlCol="0">
            <a:normAutofit/>
          </a:bodyPr>
          <a:lstStyle>
            <a:lvl1pPr marL="128585" indent="-128585" algn="l" defTabSz="514337" rtl="0" eaLnBrk="1" latinLnBrk="0" hangingPunct="1">
              <a:lnSpc>
                <a:spcPct val="90000"/>
              </a:lnSpc>
              <a:spcBef>
                <a:spcPts val="563"/>
              </a:spcBef>
              <a:buClr>
                <a:schemeClr val="accent2"/>
              </a:buClr>
              <a:buFont typeface="Arial" panose="020B0604020202020204" pitchFamily="34" charset="0"/>
              <a:buChar char="•"/>
              <a:defRPr sz="1575" kern="1200">
                <a:solidFill>
                  <a:schemeClr val="tx1"/>
                </a:solidFill>
                <a:latin typeface="+mn-lt"/>
                <a:ea typeface="+mn-ea"/>
                <a:cs typeface="+mn-cs"/>
              </a:defRPr>
            </a:lvl1pPr>
            <a:lvl2pPr marL="385754" indent="-128585" algn="l" defTabSz="514337" rtl="0" eaLnBrk="1" latinLnBrk="0" hangingPunct="1">
              <a:lnSpc>
                <a:spcPct val="90000"/>
              </a:lnSpc>
              <a:spcBef>
                <a:spcPts val="281"/>
              </a:spcBef>
              <a:buClr>
                <a:schemeClr val="accent5"/>
              </a:buClr>
              <a:buFont typeface="Arial" panose="020B0604020202020204" pitchFamily="34" charset="0"/>
              <a:buChar char="•"/>
              <a:defRPr sz="1350" kern="1200">
                <a:solidFill>
                  <a:schemeClr val="tx1"/>
                </a:solidFill>
                <a:latin typeface="+mn-lt"/>
                <a:ea typeface="+mn-ea"/>
                <a:cs typeface="+mn-cs"/>
              </a:defRPr>
            </a:lvl2pPr>
            <a:lvl3pPr marL="642922" indent="-128585" algn="l" defTabSz="514337" rtl="0" eaLnBrk="1" latinLnBrk="0" hangingPunct="1">
              <a:lnSpc>
                <a:spcPct val="90000"/>
              </a:lnSpc>
              <a:spcBef>
                <a:spcPts val="281"/>
              </a:spcBef>
              <a:buClr>
                <a:schemeClr val="accent6"/>
              </a:buClr>
              <a:buFont typeface="Arial" panose="020B0604020202020204" pitchFamily="34" charset="0"/>
              <a:buChar char="•"/>
              <a:defRPr sz="1125" kern="1200">
                <a:solidFill>
                  <a:schemeClr val="tx1"/>
                </a:solidFill>
                <a:latin typeface="+mn-lt"/>
                <a:ea typeface="+mn-ea"/>
                <a:cs typeface="+mn-cs"/>
              </a:defRPr>
            </a:lvl3pPr>
            <a:lvl4pPr marL="900091" indent="-128585" algn="l" defTabSz="514337" rtl="0" eaLnBrk="1" latinLnBrk="0" hangingPunct="1">
              <a:lnSpc>
                <a:spcPct val="90000"/>
              </a:lnSpc>
              <a:spcBef>
                <a:spcPts val="281"/>
              </a:spcBef>
              <a:buClr>
                <a:schemeClr val="accent6">
                  <a:lumMod val="60000"/>
                  <a:lumOff val="40000"/>
                </a:schemeClr>
              </a:buClr>
              <a:buFont typeface="Arial" panose="020B0604020202020204" pitchFamily="34" charset="0"/>
              <a:buChar char="•"/>
              <a:defRPr sz="1013" kern="1200">
                <a:solidFill>
                  <a:schemeClr val="tx1"/>
                </a:solidFill>
                <a:latin typeface="+mn-lt"/>
                <a:ea typeface="+mn-ea"/>
                <a:cs typeface="+mn-cs"/>
              </a:defRPr>
            </a:lvl4pPr>
            <a:lvl5pPr marL="1157259" indent="-128585" algn="l" defTabSz="514337" rtl="0" eaLnBrk="1" latinLnBrk="0" hangingPunct="1">
              <a:lnSpc>
                <a:spcPct val="90000"/>
              </a:lnSpc>
              <a:spcBef>
                <a:spcPts val="281"/>
              </a:spcBef>
              <a:buClr>
                <a:schemeClr val="accent6">
                  <a:lumMod val="40000"/>
                  <a:lumOff val="60000"/>
                </a:schemeClr>
              </a:buClr>
              <a:buFont typeface="Arial" panose="020B0604020202020204" pitchFamily="34" charset="0"/>
              <a:buChar char="•"/>
              <a:defRPr sz="1013" kern="1200">
                <a:solidFill>
                  <a:schemeClr val="tx1"/>
                </a:solidFill>
                <a:latin typeface="+mn-lt"/>
                <a:ea typeface="+mn-ea"/>
                <a:cs typeface="+mn-cs"/>
              </a:defRPr>
            </a:lvl5pPr>
            <a:lvl6pPr marL="1414428"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lgn="just">
              <a:lnSpc>
                <a:spcPct val="120000"/>
              </a:lnSpc>
            </a:pPr>
            <a:endParaRPr lang="fr-CA" sz="1200"/>
          </a:p>
        </p:txBody>
      </p:sp>
      <p:sp>
        <p:nvSpPr>
          <p:cNvPr id="6" name="Espace réservé du contenu 3">
            <a:extLst>
              <a:ext uri="{FF2B5EF4-FFF2-40B4-BE49-F238E27FC236}">
                <a16:creationId xmlns:a16="http://schemas.microsoft.com/office/drawing/2014/main" id="{246ECAB0-1EDF-4D99-B479-0D0E3FB578BF}"/>
              </a:ext>
            </a:extLst>
          </p:cNvPr>
          <p:cNvSpPr txBox="1">
            <a:spLocks/>
          </p:cNvSpPr>
          <p:nvPr>
            <p:custDataLst>
              <p:tags r:id="rId2"/>
            </p:custDataLst>
          </p:nvPr>
        </p:nvSpPr>
        <p:spPr>
          <a:xfrm>
            <a:off x="198528" y="643467"/>
            <a:ext cx="6338278" cy="7645030"/>
          </a:xfrm>
          <a:prstGeom prst="rect">
            <a:avLst/>
          </a:prstGeom>
        </p:spPr>
        <p:txBody>
          <a:bodyPr vert="horz" lIns="91440" tIns="45720" rIns="91440" bIns="45720" rtlCol="0" anchor="t">
            <a:normAutofit lnSpcReduction="10000"/>
          </a:bodyPr>
          <a:lstStyle>
            <a:lvl1pPr marL="128585" indent="-128585" algn="l" defTabSz="514337" rtl="0" eaLnBrk="1" latinLnBrk="0" hangingPunct="1">
              <a:lnSpc>
                <a:spcPct val="90000"/>
              </a:lnSpc>
              <a:spcBef>
                <a:spcPts val="563"/>
              </a:spcBef>
              <a:buClr>
                <a:schemeClr val="accent2"/>
              </a:buClr>
              <a:buFont typeface="Arial" panose="020B0604020202020204" pitchFamily="34" charset="0"/>
              <a:buChar char="•"/>
              <a:defRPr sz="1575" kern="1200">
                <a:solidFill>
                  <a:schemeClr val="tx1"/>
                </a:solidFill>
                <a:latin typeface="+mn-lt"/>
                <a:ea typeface="+mn-ea"/>
                <a:cs typeface="+mn-cs"/>
              </a:defRPr>
            </a:lvl1pPr>
            <a:lvl2pPr marL="385754" indent="-128585" algn="l" defTabSz="514337" rtl="0" eaLnBrk="1" latinLnBrk="0" hangingPunct="1">
              <a:lnSpc>
                <a:spcPct val="90000"/>
              </a:lnSpc>
              <a:spcBef>
                <a:spcPts val="281"/>
              </a:spcBef>
              <a:buClr>
                <a:schemeClr val="accent5"/>
              </a:buClr>
              <a:buFont typeface="Arial" panose="020B0604020202020204" pitchFamily="34" charset="0"/>
              <a:buChar char="•"/>
              <a:defRPr sz="1350" kern="1200">
                <a:solidFill>
                  <a:schemeClr val="tx1"/>
                </a:solidFill>
                <a:latin typeface="+mn-lt"/>
                <a:ea typeface="+mn-ea"/>
                <a:cs typeface="+mn-cs"/>
              </a:defRPr>
            </a:lvl2pPr>
            <a:lvl3pPr marL="642922" indent="-128585" algn="l" defTabSz="514337" rtl="0" eaLnBrk="1" latinLnBrk="0" hangingPunct="1">
              <a:lnSpc>
                <a:spcPct val="90000"/>
              </a:lnSpc>
              <a:spcBef>
                <a:spcPts val="281"/>
              </a:spcBef>
              <a:buClr>
                <a:schemeClr val="accent6"/>
              </a:buClr>
              <a:buFont typeface="Arial" panose="020B0604020202020204" pitchFamily="34" charset="0"/>
              <a:buChar char="•"/>
              <a:defRPr sz="1125" kern="1200">
                <a:solidFill>
                  <a:schemeClr val="tx1"/>
                </a:solidFill>
                <a:latin typeface="+mn-lt"/>
                <a:ea typeface="+mn-ea"/>
                <a:cs typeface="+mn-cs"/>
              </a:defRPr>
            </a:lvl3pPr>
            <a:lvl4pPr marL="900091" indent="-128585" algn="l" defTabSz="514337" rtl="0" eaLnBrk="1" latinLnBrk="0" hangingPunct="1">
              <a:lnSpc>
                <a:spcPct val="90000"/>
              </a:lnSpc>
              <a:spcBef>
                <a:spcPts val="281"/>
              </a:spcBef>
              <a:buClr>
                <a:schemeClr val="accent6">
                  <a:lumMod val="60000"/>
                  <a:lumOff val="40000"/>
                </a:schemeClr>
              </a:buClr>
              <a:buFont typeface="Arial" panose="020B0604020202020204" pitchFamily="34" charset="0"/>
              <a:buChar char="•"/>
              <a:defRPr sz="1013" kern="1200">
                <a:solidFill>
                  <a:schemeClr val="tx1"/>
                </a:solidFill>
                <a:latin typeface="+mn-lt"/>
                <a:ea typeface="+mn-ea"/>
                <a:cs typeface="+mn-cs"/>
              </a:defRPr>
            </a:lvl4pPr>
            <a:lvl5pPr marL="1157259" indent="-128585" algn="l" defTabSz="514337" rtl="0" eaLnBrk="1" latinLnBrk="0" hangingPunct="1">
              <a:lnSpc>
                <a:spcPct val="90000"/>
              </a:lnSpc>
              <a:spcBef>
                <a:spcPts val="281"/>
              </a:spcBef>
              <a:buClr>
                <a:schemeClr val="accent6">
                  <a:lumMod val="40000"/>
                  <a:lumOff val="60000"/>
                </a:schemeClr>
              </a:buClr>
              <a:buFont typeface="Arial" panose="020B0604020202020204" pitchFamily="34" charset="0"/>
              <a:buChar char="•"/>
              <a:defRPr sz="1013" kern="1200">
                <a:solidFill>
                  <a:schemeClr val="tx1"/>
                </a:solidFill>
                <a:latin typeface="+mn-lt"/>
                <a:ea typeface="+mn-ea"/>
                <a:cs typeface="+mn-cs"/>
              </a:defRPr>
            </a:lvl5pPr>
            <a:lvl6pPr marL="1414428"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0" indent="0" algn="just">
              <a:lnSpc>
                <a:spcPct val="120000"/>
              </a:lnSpc>
              <a:buNone/>
            </a:pPr>
            <a:r>
              <a:rPr lang="fr-CA" sz="1100" b="1" dirty="0">
                <a:solidFill>
                  <a:schemeClr val="accent6"/>
                </a:solidFill>
              </a:rPr>
              <a:t>L’innovation dans le domaine de la Santé</a:t>
            </a:r>
          </a:p>
          <a:p>
            <a:pPr marL="0" indent="0" algn="just">
              <a:lnSpc>
                <a:spcPct val="120000"/>
              </a:lnSpc>
              <a:buNone/>
            </a:pPr>
            <a:r>
              <a:rPr lang="fr-CA" sz="1000" dirty="0"/>
              <a:t>L'IA est utilisée pour </a:t>
            </a:r>
            <a:r>
              <a:rPr lang="fr-CA" sz="1000" b="1" dirty="0">
                <a:solidFill>
                  <a:srgbClr val="FFC000"/>
                </a:solidFill>
              </a:rPr>
              <a:t>analyser les images médicales et détecter des anomalies</a:t>
            </a:r>
            <a:r>
              <a:rPr lang="fr-CA" sz="1000" dirty="0"/>
              <a:t> qui pourraient être invisibles ou difficiles à repérer pour l'œil humain. </a:t>
            </a:r>
            <a:r>
              <a:rPr lang="fr-CA" sz="1000" dirty="0" err="1"/>
              <a:t>Aidoc</a:t>
            </a:r>
            <a:r>
              <a:rPr lang="fr-CA" sz="1000" dirty="0"/>
              <a:t>, une firme américaine spécialisée dans l’incubation de solutions technologiques dans le domaine médical utilise l'IA pour identifier rapidement les accidents vasculaires cérébraux sur les examens de la tête</a:t>
            </a:r>
            <a:r>
              <a:rPr lang="fr-CA" sz="1000" baseline="30000" dirty="0"/>
              <a:t>14</a:t>
            </a:r>
            <a:r>
              <a:rPr lang="fr-CA" sz="1000" dirty="0"/>
              <a:t>. Leur système peut envoyer des alertes aux médecins, ce qui peut aider à accélérer le traitement. De même, </a:t>
            </a:r>
            <a:r>
              <a:rPr lang="fr-CA" sz="1000" dirty="0" err="1"/>
              <a:t>Deeper</a:t>
            </a:r>
            <a:r>
              <a:rPr lang="fr-CA" sz="1000" dirty="0"/>
              <a:t> insights</a:t>
            </a:r>
            <a:r>
              <a:rPr lang="fr-CA" sz="1000" baseline="30000" dirty="0"/>
              <a:t>15</a:t>
            </a:r>
            <a:r>
              <a:rPr lang="fr-CA" sz="1000" dirty="0"/>
              <a:t> promeut l’utilisation de l'IA pour aider l’industrie pharmaceutique. Ils mènent des projets visant à </a:t>
            </a:r>
            <a:r>
              <a:rPr lang="fr-CA" sz="1000" b="1" dirty="0">
                <a:solidFill>
                  <a:srgbClr val="FFC000"/>
                </a:solidFill>
              </a:rPr>
              <a:t>améliorer les analyses de divers types d'images médicales,</a:t>
            </a:r>
            <a:r>
              <a:rPr lang="fr-CA" sz="1000" dirty="0"/>
              <a:t> y compris les radiographies et les IRM, pour détecter une gamme de conditions, du cancer aux maladies cardiovasculaires. Singulièrement en matière de soutien médical, l’analyse prédictive a le vent en poupe aux États-Unis. L'IA y est utilisée pour analyser les données de santé à grande échelle afin de prédire les risques individuels de santé et d'informer les soins personnalisés. Une firme comme Tempus</a:t>
            </a:r>
            <a:r>
              <a:rPr lang="fr-CA" sz="1000" baseline="30000" dirty="0"/>
              <a:t>16</a:t>
            </a:r>
            <a:r>
              <a:rPr lang="fr-CA" sz="1000" dirty="0"/>
              <a:t>, utilise l'IA pour</a:t>
            </a:r>
            <a:r>
              <a:rPr lang="fr-CA" sz="1000" b="1" dirty="0">
                <a:solidFill>
                  <a:srgbClr val="FFC000"/>
                </a:solidFill>
              </a:rPr>
              <a:t> analyser les données génomiques</a:t>
            </a:r>
            <a:r>
              <a:rPr lang="fr-CA" sz="1000" dirty="0"/>
              <a:t>, cliniques et autres pour identifier des motifs qui peuvent prédire comment une maladie pourrait progresser chez un patient particulier ou comment ce patient pourrait répondre à un certain traitement. Subséquemment, ces informations peuvent ensuite être utilisées pour aider les médecins à choisir le meilleur plan de traitement pour chaque patient.</a:t>
            </a:r>
          </a:p>
          <a:p>
            <a:pPr marL="0" indent="0" algn="just">
              <a:lnSpc>
                <a:spcPct val="120000"/>
              </a:lnSpc>
              <a:buNone/>
            </a:pPr>
            <a:r>
              <a:rPr lang="fr-CA" sz="1000" b="1" dirty="0">
                <a:solidFill>
                  <a:schemeClr val="accent6"/>
                </a:solidFill>
              </a:rPr>
              <a:t>Commerce en ligne</a:t>
            </a:r>
          </a:p>
          <a:p>
            <a:pPr marL="0" indent="0" algn="just">
              <a:lnSpc>
                <a:spcPct val="120000"/>
              </a:lnSpc>
              <a:buNone/>
            </a:pPr>
            <a:r>
              <a:rPr lang="fr-CA" sz="1000" dirty="0"/>
              <a:t>Le géant de la technologie Amazon</a:t>
            </a:r>
            <a:r>
              <a:rPr lang="fr-CA" sz="1000" baseline="30000" dirty="0"/>
              <a:t>17</a:t>
            </a:r>
            <a:r>
              <a:rPr lang="fr-CA" sz="1000" dirty="0"/>
              <a:t> n’est pas en reste et s’illustre par son recours massif à l’intelligence artificielle. En effet, Amazon utilise l'IA pour </a:t>
            </a:r>
            <a:r>
              <a:rPr lang="fr-CA" sz="1000" b="1" dirty="0">
                <a:solidFill>
                  <a:srgbClr val="FFC000"/>
                </a:solidFill>
              </a:rPr>
              <a:t>analyser le comportement d'achat des clients </a:t>
            </a:r>
            <a:r>
              <a:rPr lang="fr-CA" sz="1000" dirty="0"/>
              <a:t>et leur historique de navigation afin de recommander des produits susceptibles de les intéresser. Cette approche personnalisée a été l'une des clés de son succès dans le commerce électronique. En outre, Alexa, le service vocal d'Amazon, est basé sur de l'intelligence artificielle. Alexa peut répondre aux questions, jouer de la musique, gérer des rappels intelligents et même contrôler d'autres appareils connectés à la maison, tout cela en utilisant le langage naturel, grâce à l'IA. Toujours sur la même lancée, Amazon a même créé des magasins sans caisses, appelés Amazon Go, qui utilisent l'IA pour suivre les produits que les clients prennent des étagères. Une fois les achats terminés, les clients quittent simplement le magasin et Amazon facture automatiquement leur compte.</a:t>
            </a:r>
          </a:p>
          <a:p>
            <a:pPr marL="0" indent="0" algn="just">
              <a:lnSpc>
                <a:spcPct val="120000"/>
              </a:lnSpc>
              <a:buNone/>
            </a:pPr>
            <a:r>
              <a:rPr lang="fr-CA" sz="1050" b="1" dirty="0">
                <a:solidFill>
                  <a:schemeClr val="accent6"/>
                </a:solidFill>
              </a:rPr>
              <a:t>Travail et performances</a:t>
            </a:r>
          </a:p>
          <a:p>
            <a:pPr marL="0" indent="0" algn="just">
              <a:lnSpc>
                <a:spcPct val="120000"/>
              </a:lnSpc>
              <a:buNone/>
            </a:pPr>
            <a:r>
              <a:rPr lang="fr-CA" sz="1000" dirty="0"/>
              <a:t>L'IA peut aider à </a:t>
            </a:r>
            <a:r>
              <a:rPr lang="fr-CA" sz="1000" b="1" dirty="0">
                <a:solidFill>
                  <a:srgbClr val="FFC000"/>
                </a:solidFill>
              </a:rPr>
              <a:t>personnaliser la formation</a:t>
            </a:r>
            <a:r>
              <a:rPr lang="fr-CA" sz="1000" dirty="0"/>
              <a:t> en fonction des besoins spécifiques de chaque employé. C’est le cas avec l’entreprise Coursera qui utilise l'IA pour recommander des cours aux utilisateurs en fonction de leurs objectifs de carrière et de leurs compétences existantes. De plus, en amont de cette étape d’orientation, il est possible de recourir à de l'IA pour analyser les données sur les performances des employés et identifier les moyens d'améliorer leur productivité et leur bien-être. Pour ce faire, Humanyze</a:t>
            </a:r>
            <a:r>
              <a:rPr lang="fr-CA" sz="1000" baseline="30000" dirty="0"/>
              <a:t>18</a:t>
            </a:r>
            <a:r>
              <a:rPr lang="fr-CA" sz="1000" dirty="0"/>
              <a:t> utilise l’IA notamment pour analyser les données sur les interactions entre les employés, telles que les courriels et les réunions, afin </a:t>
            </a:r>
            <a:r>
              <a:rPr lang="fr-CA" sz="1000" b="1" dirty="0">
                <a:solidFill>
                  <a:srgbClr val="FFC000"/>
                </a:solidFill>
              </a:rPr>
              <a:t>d'identifier les modèles qui peuvent être utilisés pour améliorer la productivité</a:t>
            </a:r>
            <a:r>
              <a:rPr lang="fr-CA" sz="1000" dirty="0"/>
              <a:t>. Ici, l’une des applications possibles se trouve être le soutien aux managers afin de leur permettre de comprendre comment les équipes travaillent ensemble et d’identifier les domaines qui pourraient être améliorés.</a:t>
            </a:r>
          </a:p>
        </p:txBody>
      </p:sp>
      <p:sp>
        <p:nvSpPr>
          <p:cNvPr id="9" name="Titre 3">
            <a:extLst>
              <a:ext uri="{FF2B5EF4-FFF2-40B4-BE49-F238E27FC236}">
                <a16:creationId xmlns:a16="http://schemas.microsoft.com/office/drawing/2014/main" id="{CC3E1ADA-1FB0-48F5-BA1B-FABDE8CE7161}"/>
              </a:ext>
            </a:extLst>
          </p:cNvPr>
          <p:cNvSpPr>
            <a:spLocks noGrp="1"/>
          </p:cNvSpPr>
          <p:nvPr>
            <p:ph type="title"/>
            <p:custDataLst>
              <p:tags r:id="rId3"/>
            </p:custDataLst>
          </p:nvPr>
        </p:nvSpPr>
        <p:spPr>
          <a:xfrm>
            <a:off x="159162" y="226831"/>
            <a:ext cx="6495518" cy="360850"/>
          </a:xfrm>
        </p:spPr>
        <p:txBody>
          <a:bodyPr>
            <a:normAutofit fontScale="90000"/>
          </a:bodyPr>
          <a:lstStyle/>
          <a:p>
            <a:r>
              <a:rPr lang="fr-CA" i="1">
                <a:solidFill>
                  <a:schemeClr val="bg1"/>
                </a:solidFill>
              </a:rPr>
              <a:t>États-Unis</a:t>
            </a:r>
          </a:p>
        </p:txBody>
      </p:sp>
      <p:sp>
        <p:nvSpPr>
          <p:cNvPr id="14" name="ZoneTexte 13">
            <a:extLst>
              <a:ext uri="{FF2B5EF4-FFF2-40B4-BE49-F238E27FC236}">
                <a16:creationId xmlns:a16="http://schemas.microsoft.com/office/drawing/2014/main" id="{B85A1B2E-3472-409C-9DFE-A2D4192DF834}"/>
              </a:ext>
            </a:extLst>
          </p:cNvPr>
          <p:cNvSpPr txBox="1"/>
          <p:nvPr>
            <p:custDataLst>
              <p:tags r:id="rId4"/>
            </p:custDataLst>
          </p:nvPr>
        </p:nvSpPr>
        <p:spPr>
          <a:xfrm>
            <a:off x="6381019" y="8815138"/>
            <a:ext cx="311573" cy="257386"/>
          </a:xfrm>
          <a:prstGeom prst="rect">
            <a:avLst/>
          </a:prstGeom>
          <a:noFill/>
        </p:spPr>
        <p:txBody>
          <a:bodyPr vert="horz" wrap="square" lIns="91440" tIns="45720" rIns="91440" bIns="45720" rtlCol="0">
            <a:normAutofit fontScale="62500" lnSpcReduction="20000"/>
          </a:bodyPr>
          <a:lstStyle/>
          <a:p>
            <a:pPr algn="l"/>
            <a:r>
              <a:rPr lang="fr-CA" sz="2000" dirty="0">
                <a:solidFill>
                  <a:schemeClr val="accent5">
                    <a:lumMod val="75000"/>
                  </a:schemeClr>
                </a:solidFill>
              </a:rPr>
              <a:t>3</a:t>
            </a:r>
          </a:p>
        </p:txBody>
      </p:sp>
      <p:sp>
        <p:nvSpPr>
          <p:cNvPr id="15" name="ZoneTexte 14">
            <a:extLst>
              <a:ext uri="{FF2B5EF4-FFF2-40B4-BE49-F238E27FC236}">
                <a16:creationId xmlns:a16="http://schemas.microsoft.com/office/drawing/2014/main" id="{251C1FAE-D617-4745-B1F6-617A737CBAA9}"/>
              </a:ext>
            </a:extLst>
          </p:cNvPr>
          <p:cNvSpPr txBox="1"/>
          <p:nvPr>
            <p:custDataLst>
              <p:tags r:id="rId5"/>
            </p:custDataLst>
          </p:nvPr>
        </p:nvSpPr>
        <p:spPr>
          <a:xfrm>
            <a:off x="210617" y="8815138"/>
            <a:ext cx="2739814" cy="257386"/>
          </a:xfrm>
          <a:prstGeom prst="rect">
            <a:avLst/>
          </a:prstGeom>
          <a:noFill/>
        </p:spPr>
        <p:txBody>
          <a:bodyPr vert="horz" wrap="square" lIns="91440" tIns="45720" rIns="91440" bIns="45720" rtlCol="0">
            <a:normAutofit fontScale="62500" lnSpcReduction="20000"/>
          </a:bodyPr>
          <a:lstStyle/>
          <a:p>
            <a:pPr marL="0" indent="0" algn="ctr">
              <a:buNone/>
            </a:pPr>
            <a:r>
              <a:rPr lang="fr-CA" sz="1800"/>
              <a:t>Centre d’Innovation Numérique (CIN)</a:t>
            </a:r>
          </a:p>
        </p:txBody>
      </p:sp>
    </p:spTree>
    <p:extLst>
      <p:ext uri="{BB962C8B-B14F-4D97-AF65-F5344CB8AC3E}">
        <p14:creationId xmlns:p14="http://schemas.microsoft.com/office/powerpoint/2010/main" val="1331511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contenu 3">
            <a:extLst>
              <a:ext uri="{FF2B5EF4-FFF2-40B4-BE49-F238E27FC236}">
                <a16:creationId xmlns:a16="http://schemas.microsoft.com/office/drawing/2014/main" id="{064C0399-7381-49EF-83B2-D454FC37E2A7}"/>
              </a:ext>
            </a:extLst>
          </p:cNvPr>
          <p:cNvSpPr>
            <a:spLocks noGrp="1"/>
          </p:cNvSpPr>
          <p:nvPr>
            <p:ph sz="half" idx="2"/>
            <p:custDataLst>
              <p:tags r:id="rId1"/>
            </p:custDataLst>
          </p:nvPr>
        </p:nvSpPr>
        <p:spPr>
          <a:xfrm>
            <a:off x="149012" y="63302"/>
            <a:ext cx="6423378" cy="2357218"/>
          </a:xfrm>
        </p:spPr>
        <p:txBody>
          <a:bodyPr vert="horz" lIns="91440" tIns="45720" rIns="91440" bIns="45720" rtlCol="0" anchor="t">
            <a:normAutofit fontScale="85000" lnSpcReduction="10000"/>
          </a:bodyPr>
          <a:lstStyle/>
          <a:p>
            <a:pPr marL="0" indent="0" algn="just">
              <a:lnSpc>
                <a:spcPct val="120000"/>
              </a:lnSpc>
              <a:buNone/>
            </a:pPr>
            <a:r>
              <a:rPr lang="fr-CA" sz="1300" b="1" dirty="0">
                <a:solidFill>
                  <a:schemeClr val="accent6"/>
                </a:solidFill>
              </a:rPr>
              <a:t>Finance et conseil </a:t>
            </a:r>
          </a:p>
          <a:p>
            <a:pPr marL="0" indent="0" algn="just">
              <a:lnSpc>
                <a:spcPct val="120000"/>
              </a:lnSpc>
              <a:buNone/>
            </a:pPr>
            <a:r>
              <a:rPr lang="fr-CA" sz="1200" dirty="0"/>
              <a:t>Aux États-Unis, l’un des exemples phares de l’union sacrée entre l’IA et la finance est Upstart</a:t>
            </a:r>
            <a:r>
              <a:rPr lang="fr-CA" sz="1200" baseline="30000" dirty="0"/>
              <a:t>19</a:t>
            </a:r>
            <a:r>
              <a:rPr lang="fr-CA" sz="1200" dirty="0"/>
              <a:t>, une plateforme de prêt en ligne qui utilise l'IA pour </a:t>
            </a:r>
            <a:r>
              <a:rPr lang="fr-CA" sz="1200" b="1" dirty="0">
                <a:solidFill>
                  <a:srgbClr val="FFC000"/>
                </a:solidFill>
              </a:rPr>
              <a:t>prédire la probabilité de remboursement</a:t>
            </a:r>
            <a:r>
              <a:rPr lang="fr-CA" sz="1200" dirty="0"/>
              <a:t> d'un emprunteur en se basant sur un grand nombre de variables, au-delà de ce que les systèmes traditionnels de notation de crédit utilisent. Partant, il devient possible à </a:t>
            </a:r>
            <a:r>
              <a:rPr lang="fr-CA" sz="1200" dirty="0" err="1"/>
              <a:t>Upstart</a:t>
            </a:r>
            <a:r>
              <a:rPr lang="fr-CA" sz="1200" dirty="0"/>
              <a:t> de fournir des prêts à une plus grande variété d'emprunteurs. C’est une illustration de l’usage de l’IA par les institutions financières pour évaluer le risque de crédit, détecter les fraudes, automatiser les transactions et offrir des conseils financiers personnalisés. En outre, JP MORGAN s’est récemment illustré par la mise sur pied de Coin</a:t>
            </a:r>
            <a:r>
              <a:rPr lang="fr-CA" sz="1200" baseline="30000" dirty="0"/>
              <a:t>20</a:t>
            </a:r>
            <a:r>
              <a:rPr lang="fr-CA" sz="1200" dirty="0"/>
              <a:t>, un programme basé sur l'intelligence artificielle. COIN utilise un réseau infonuagique privé </a:t>
            </a:r>
            <a:r>
              <a:rPr lang="fr-CA" sz="1200" b="1" dirty="0">
                <a:solidFill>
                  <a:srgbClr val="FFC000"/>
                </a:solidFill>
              </a:rPr>
              <a:t>pour analyser les contrats</a:t>
            </a:r>
            <a:r>
              <a:rPr lang="fr-CA" sz="1200" dirty="0"/>
              <a:t>, réduisant ainsi le temps de traitement. Cette initiative a permis à JP Morgan de diminuer les erreurs de prêt causées par des erreurs d'interprétation humaine. Cette solution prétend même pouvoir réaliser 360 000 tâches d’analyse financière en l’espace de quelques secondes.</a:t>
            </a:r>
            <a:endParaRPr lang="fr-CA" sz="1100" dirty="0"/>
          </a:p>
        </p:txBody>
      </p:sp>
      <p:sp>
        <p:nvSpPr>
          <p:cNvPr id="18" name="ZoneTexte 17">
            <a:extLst>
              <a:ext uri="{FF2B5EF4-FFF2-40B4-BE49-F238E27FC236}">
                <a16:creationId xmlns:a16="http://schemas.microsoft.com/office/drawing/2014/main" id="{78A8895A-A16F-4150-B2A0-6E7C5FC8CF9D}"/>
              </a:ext>
            </a:extLst>
          </p:cNvPr>
          <p:cNvSpPr txBox="1"/>
          <p:nvPr>
            <p:custDataLst>
              <p:tags r:id="rId2"/>
            </p:custDataLst>
          </p:nvPr>
        </p:nvSpPr>
        <p:spPr>
          <a:xfrm>
            <a:off x="6449109" y="8886614"/>
            <a:ext cx="311573" cy="257386"/>
          </a:xfrm>
          <a:prstGeom prst="rect">
            <a:avLst/>
          </a:prstGeom>
          <a:noFill/>
        </p:spPr>
        <p:txBody>
          <a:bodyPr vert="horz" wrap="square" lIns="91440" tIns="45720" rIns="91440" bIns="45720" rtlCol="0">
            <a:normAutofit fontScale="62500" lnSpcReduction="20000"/>
          </a:bodyPr>
          <a:lstStyle/>
          <a:p>
            <a:pPr algn="l"/>
            <a:r>
              <a:rPr lang="fr-CA" sz="2000" dirty="0">
                <a:solidFill>
                  <a:schemeClr val="accent5">
                    <a:lumMod val="75000"/>
                  </a:schemeClr>
                </a:solidFill>
              </a:rPr>
              <a:t>4</a:t>
            </a:r>
          </a:p>
        </p:txBody>
      </p:sp>
      <p:sp>
        <p:nvSpPr>
          <p:cNvPr id="19" name="ZoneTexte 18">
            <a:extLst>
              <a:ext uri="{FF2B5EF4-FFF2-40B4-BE49-F238E27FC236}">
                <a16:creationId xmlns:a16="http://schemas.microsoft.com/office/drawing/2014/main" id="{8D41C47F-3FC6-4134-96B6-6C2D43AE6632}"/>
              </a:ext>
            </a:extLst>
          </p:cNvPr>
          <p:cNvSpPr txBox="1"/>
          <p:nvPr>
            <p:custDataLst>
              <p:tags r:id="rId3"/>
            </p:custDataLst>
          </p:nvPr>
        </p:nvSpPr>
        <p:spPr>
          <a:xfrm>
            <a:off x="191376" y="8886614"/>
            <a:ext cx="2739814" cy="257386"/>
          </a:xfrm>
          <a:prstGeom prst="rect">
            <a:avLst/>
          </a:prstGeom>
          <a:noFill/>
        </p:spPr>
        <p:txBody>
          <a:bodyPr vert="horz" wrap="square" lIns="91440" tIns="45720" rIns="91440" bIns="45720" rtlCol="0">
            <a:normAutofit fontScale="62500" lnSpcReduction="20000"/>
          </a:bodyPr>
          <a:lstStyle/>
          <a:p>
            <a:pPr marL="0" indent="0" algn="ctr">
              <a:buNone/>
            </a:pPr>
            <a:r>
              <a:rPr lang="fr-CA" sz="1800" dirty="0"/>
              <a:t>Centre d’Innovation Numérique (CIN)</a:t>
            </a:r>
          </a:p>
        </p:txBody>
      </p:sp>
      <p:sp>
        <p:nvSpPr>
          <p:cNvPr id="9" name="Espace réservé du contenu 3">
            <a:extLst>
              <a:ext uri="{FF2B5EF4-FFF2-40B4-BE49-F238E27FC236}">
                <a16:creationId xmlns:a16="http://schemas.microsoft.com/office/drawing/2014/main" id="{46BE9332-8B88-4331-944D-9517C4D0038D}"/>
              </a:ext>
            </a:extLst>
          </p:cNvPr>
          <p:cNvSpPr txBox="1">
            <a:spLocks/>
          </p:cNvSpPr>
          <p:nvPr>
            <p:custDataLst>
              <p:tags r:id="rId4"/>
            </p:custDataLst>
          </p:nvPr>
        </p:nvSpPr>
        <p:spPr>
          <a:xfrm>
            <a:off x="151834" y="2833912"/>
            <a:ext cx="6434264" cy="2661108"/>
          </a:xfrm>
          <a:prstGeom prst="rect">
            <a:avLst/>
          </a:prstGeom>
        </p:spPr>
        <p:txBody>
          <a:bodyPr vert="horz" lIns="91440" tIns="45720" rIns="91440" bIns="45720" rtlCol="0" anchor="t">
            <a:normAutofit fontScale="85000" lnSpcReduction="20000"/>
          </a:bodyPr>
          <a:lstStyle>
            <a:lvl1pPr marL="128585" indent="-128585" algn="l" defTabSz="514337" rtl="0" eaLnBrk="1" latinLnBrk="0" hangingPunct="1">
              <a:lnSpc>
                <a:spcPct val="90000"/>
              </a:lnSpc>
              <a:spcBef>
                <a:spcPts val="563"/>
              </a:spcBef>
              <a:buClr>
                <a:schemeClr val="accent2"/>
              </a:buClr>
              <a:buFont typeface="Arial" panose="020B0604020202020204" pitchFamily="34" charset="0"/>
              <a:buChar char="•"/>
              <a:defRPr sz="1575" kern="1200">
                <a:solidFill>
                  <a:schemeClr val="tx1"/>
                </a:solidFill>
                <a:latin typeface="+mn-lt"/>
                <a:ea typeface="+mn-ea"/>
                <a:cs typeface="+mn-cs"/>
              </a:defRPr>
            </a:lvl1pPr>
            <a:lvl2pPr marL="385754" indent="-128585" algn="l" defTabSz="514337" rtl="0" eaLnBrk="1" latinLnBrk="0" hangingPunct="1">
              <a:lnSpc>
                <a:spcPct val="90000"/>
              </a:lnSpc>
              <a:spcBef>
                <a:spcPts val="281"/>
              </a:spcBef>
              <a:buClr>
                <a:schemeClr val="accent5"/>
              </a:buClr>
              <a:buFont typeface="Arial" panose="020B0604020202020204" pitchFamily="34" charset="0"/>
              <a:buChar char="•"/>
              <a:defRPr sz="1350" kern="1200">
                <a:solidFill>
                  <a:schemeClr val="tx1"/>
                </a:solidFill>
                <a:latin typeface="+mn-lt"/>
                <a:ea typeface="+mn-ea"/>
                <a:cs typeface="+mn-cs"/>
              </a:defRPr>
            </a:lvl2pPr>
            <a:lvl3pPr marL="642922" indent="-128585" algn="l" defTabSz="514337" rtl="0" eaLnBrk="1" latinLnBrk="0" hangingPunct="1">
              <a:lnSpc>
                <a:spcPct val="90000"/>
              </a:lnSpc>
              <a:spcBef>
                <a:spcPts val="281"/>
              </a:spcBef>
              <a:buClr>
                <a:schemeClr val="accent6"/>
              </a:buClr>
              <a:buFont typeface="Arial" panose="020B0604020202020204" pitchFamily="34" charset="0"/>
              <a:buChar char="•"/>
              <a:defRPr sz="1125" kern="1200">
                <a:solidFill>
                  <a:schemeClr val="tx1"/>
                </a:solidFill>
                <a:latin typeface="+mn-lt"/>
                <a:ea typeface="+mn-ea"/>
                <a:cs typeface="+mn-cs"/>
              </a:defRPr>
            </a:lvl3pPr>
            <a:lvl4pPr marL="900091" indent="-128585" algn="l" defTabSz="514337" rtl="0" eaLnBrk="1" latinLnBrk="0" hangingPunct="1">
              <a:lnSpc>
                <a:spcPct val="90000"/>
              </a:lnSpc>
              <a:spcBef>
                <a:spcPts val="281"/>
              </a:spcBef>
              <a:buClr>
                <a:schemeClr val="accent6">
                  <a:lumMod val="60000"/>
                  <a:lumOff val="40000"/>
                </a:schemeClr>
              </a:buClr>
              <a:buFont typeface="Arial" panose="020B0604020202020204" pitchFamily="34" charset="0"/>
              <a:buChar char="•"/>
              <a:defRPr sz="1013" kern="1200">
                <a:solidFill>
                  <a:schemeClr val="tx1"/>
                </a:solidFill>
                <a:latin typeface="+mn-lt"/>
                <a:ea typeface="+mn-ea"/>
                <a:cs typeface="+mn-cs"/>
              </a:defRPr>
            </a:lvl4pPr>
            <a:lvl5pPr marL="1157259" indent="-128585" algn="l" defTabSz="514337" rtl="0" eaLnBrk="1" latinLnBrk="0" hangingPunct="1">
              <a:lnSpc>
                <a:spcPct val="90000"/>
              </a:lnSpc>
              <a:spcBef>
                <a:spcPts val="281"/>
              </a:spcBef>
              <a:buClr>
                <a:schemeClr val="accent6">
                  <a:lumMod val="40000"/>
                  <a:lumOff val="60000"/>
                </a:schemeClr>
              </a:buClr>
              <a:buFont typeface="Arial" panose="020B0604020202020204" pitchFamily="34" charset="0"/>
              <a:buChar char="•"/>
              <a:defRPr sz="1013" kern="1200">
                <a:solidFill>
                  <a:schemeClr val="tx1"/>
                </a:solidFill>
                <a:latin typeface="+mn-lt"/>
                <a:ea typeface="+mn-ea"/>
                <a:cs typeface="+mn-cs"/>
              </a:defRPr>
            </a:lvl5pPr>
            <a:lvl6pPr marL="1414428"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0" indent="0" algn="just">
              <a:lnSpc>
                <a:spcPct val="120000"/>
              </a:lnSpc>
              <a:buFont typeface="Arial" panose="020B0604020202020204" pitchFamily="34" charset="0"/>
              <a:buNone/>
            </a:pPr>
            <a:r>
              <a:rPr lang="fr-CA" sz="1300" b="1" dirty="0">
                <a:solidFill>
                  <a:schemeClr val="accent6"/>
                </a:solidFill>
              </a:rPr>
              <a:t>Électricité et énergie</a:t>
            </a:r>
          </a:p>
          <a:p>
            <a:pPr marL="0" indent="0" algn="just">
              <a:lnSpc>
                <a:spcPct val="120000"/>
              </a:lnSpc>
              <a:buNone/>
            </a:pPr>
            <a:r>
              <a:rPr lang="fr-CA" sz="1100" dirty="0">
                <a:solidFill>
                  <a:srgbClr val="333333"/>
                </a:solidFill>
                <a:latin typeface="Segoe UI"/>
                <a:cs typeface="Segoe UI"/>
              </a:rPr>
              <a:t>Électricité de France </a:t>
            </a:r>
            <a:r>
              <a:rPr lang="fr-CA" sz="1200" dirty="0"/>
              <a:t>EDF, l'un des leaders mondiaux dans le domaine de l'énergie, utilise l'IA</a:t>
            </a:r>
            <a:r>
              <a:rPr lang="fr-CA" sz="1200" baseline="30000" dirty="0"/>
              <a:t>21</a:t>
            </a:r>
            <a:r>
              <a:rPr lang="fr-CA" sz="1200" dirty="0"/>
              <a:t> pour </a:t>
            </a:r>
            <a:r>
              <a:rPr lang="fr-CA" sz="1200" b="1" dirty="0">
                <a:solidFill>
                  <a:srgbClr val="FFC000"/>
                </a:solidFill>
              </a:rPr>
              <a:t>accroître significativement la production</a:t>
            </a:r>
            <a:r>
              <a:rPr lang="fr-CA" sz="1200" dirty="0"/>
              <a:t> et la maintenance de ses installations nucléaires. Au moyen de solutions basées sur l'IA, EDF a la capacité de surveiller en temps réel le fonctionnement des réacteurs nucléaires et de prédire les besoins de maintenance. Fort de cela, il devient ainsi possible d'améliorer la sûreté de ses installations et d'optimiser la production d'énergie.</a:t>
            </a:r>
            <a:endParaRPr lang="fr-CA"/>
          </a:p>
          <a:p>
            <a:pPr marL="0" indent="0" algn="just">
              <a:lnSpc>
                <a:spcPct val="120000"/>
              </a:lnSpc>
              <a:buFont typeface="Arial" panose="020B0604020202020204" pitchFamily="34" charset="0"/>
              <a:buNone/>
            </a:pPr>
            <a:r>
              <a:rPr lang="fr-CA" sz="1400" b="1" dirty="0">
                <a:solidFill>
                  <a:schemeClr val="accent6"/>
                </a:solidFill>
              </a:rPr>
              <a:t>L'agriculture </a:t>
            </a:r>
          </a:p>
          <a:p>
            <a:pPr marL="0" indent="0" algn="just">
              <a:lnSpc>
                <a:spcPct val="120000"/>
              </a:lnSpc>
              <a:buNone/>
            </a:pPr>
            <a:r>
              <a:rPr lang="fr-CA" sz="1200" dirty="0"/>
              <a:t>L'IA peut être utilisée pour </a:t>
            </a:r>
            <a:r>
              <a:rPr lang="fr-CA" sz="1200" b="1" dirty="0">
                <a:solidFill>
                  <a:srgbClr val="FFC000"/>
                </a:solidFill>
              </a:rPr>
              <a:t>améliorer l'efficacité et la durabilité de l'agriculture</a:t>
            </a:r>
            <a:r>
              <a:rPr lang="fr-CA" sz="1200" dirty="0"/>
              <a:t>. Et c’est notamment le cas en France avec Dilepix</a:t>
            </a:r>
            <a:r>
              <a:rPr lang="fr-CA" sz="1200" baseline="30000" dirty="0"/>
              <a:t>22</a:t>
            </a:r>
            <a:r>
              <a:rPr lang="fr-CA" sz="1200" dirty="0"/>
              <a:t>, une start-up qui développe des outils d'IA pour l'agriculture de précision. En utilisant des images provenant de drones, de satellites ou de caméras installées sur le terrain, </a:t>
            </a:r>
            <a:r>
              <a:rPr lang="fr-CA" sz="1200" dirty="0" err="1"/>
              <a:t>Dilepix</a:t>
            </a:r>
            <a:r>
              <a:rPr lang="fr-CA" sz="1200" dirty="0"/>
              <a:t> a la capacité de surveiller avec une précision optimale les cultures et détecter rapidement les problèmes tels que les maladies ou les infestations de parasites. L’idée ici est de permettre aux agriculteurs d'intervenir plus rapidement et de manière plus ciblée, pour en fin de compte améliorer les rendements et réduit l'utilisation de pesticides.</a:t>
            </a:r>
            <a:endParaRPr lang="fr-CA" sz="1100" dirty="0"/>
          </a:p>
        </p:txBody>
      </p:sp>
      <p:sp>
        <p:nvSpPr>
          <p:cNvPr id="12" name="Titre 3">
            <a:extLst>
              <a:ext uri="{FF2B5EF4-FFF2-40B4-BE49-F238E27FC236}">
                <a16:creationId xmlns:a16="http://schemas.microsoft.com/office/drawing/2014/main" id="{D23C6C63-F997-42E8-9B51-4FED3AF0FB6D}"/>
              </a:ext>
            </a:extLst>
          </p:cNvPr>
          <p:cNvSpPr txBox="1">
            <a:spLocks/>
          </p:cNvSpPr>
          <p:nvPr>
            <p:custDataLst>
              <p:tags r:id="rId5"/>
            </p:custDataLst>
          </p:nvPr>
        </p:nvSpPr>
        <p:spPr>
          <a:xfrm>
            <a:off x="191978" y="5494983"/>
            <a:ext cx="6508339" cy="396052"/>
          </a:xfrm>
          <a:prstGeom prst="rect">
            <a:avLst/>
          </a:prstGeom>
          <a:blipFill>
            <a:blip r:embed="rId10"/>
            <a:stretch>
              <a:fillRect/>
            </a:stretch>
          </a:blipFill>
        </p:spPr>
        <p:txBody>
          <a:bodyPr vert="horz" lIns="91440" tIns="45720" rIns="91440" bIns="45720" rtlCol="0" anchor="ctr">
            <a:normAutofit fontScale="97500" lnSpcReduction="10000"/>
          </a:bodyPr>
          <a:lstStyle>
            <a:lvl1pPr algn="l" defTabSz="514337" rtl="0" eaLnBrk="1" latinLnBrk="0" hangingPunct="1">
              <a:lnSpc>
                <a:spcPct val="90000"/>
              </a:lnSpc>
              <a:spcBef>
                <a:spcPct val="0"/>
              </a:spcBef>
              <a:buNone/>
              <a:defRPr sz="2475" b="1" kern="1200">
                <a:solidFill>
                  <a:schemeClr val="accent1"/>
                </a:solidFill>
                <a:latin typeface="+mj-lt"/>
                <a:ea typeface="+mj-ea"/>
                <a:cs typeface="+mj-cs"/>
              </a:defRPr>
            </a:lvl1pPr>
          </a:lstStyle>
          <a:p>
            <a:r>
              <a:rPr lang="fr-CA" sz="2450" i="1" dirty="0">
                <a:solidFill>
                  <a:schemeClr val="bg1"/>
                </a:solidFill>
              </a:rPr>
              <a:t>Royaume-Uni</a:t>
            </a:r>
            <a:endParaRPr lang="fr-FR" dirty="0">
              <a:solidFill>
                <a:schemeClr val="bg1"/>
              </a:solidFill>
            </a:endParaRPr>
          </a:p>
        </p:txBody>
      </p:sp>
      <p:sp>
        <p:nvSpPr>
          <p:cNvPr id="13" name="Titre 3">
            <a:extLst>
              <a:ext uri="{FF2B5EF4-FFF2-40B4-BE49-F238E27FC236}">
                <a16:creationId xmlns:a16="http://schemas.microsoft.com/office/drawing/2014/main" id="{CEC8AB76-11D7-4252-8B7A-C4852E2A2338}"/>
              </a:ext>
            </a:extLst>
          </p:cNvPr>
          <p:cNvSpPr txBox="1">
            <a:spLocks/>
          </p:cNvSpPr>
          <p:nvPr>
            <p:custDataLst>
              <p:tags r:id="rId6"/>
            </p:custDataLst>
          </p:nvPr>
        </p:nvSpPr>
        <p:spPr>
          <a:xfrm>
            <a:off x="191978" y="2415384"/>
            <a:ext cx="6514275" cy="361417"/>
          </a:xfrm>
          <a:prstGeom prst="rect">
            <a:avLst/>
          </a:prstGeom>
          <a:blipFill>
            <a:blip r:embed="rId10"/>
            <a:stretch>
              <a:fillRect/>
            </a:stretch>
          </a:blipFill>
        </p:spPr>
        <p:txBody>
          <a:bodyPr vert="horz" lIns="91440" tIns="45720" rIns="91440" bIns="45720" rtlCol="0" anchor="ctr">
            <a:noAutofit/>
          </a:bodyPr>
          <a:lstStyle>
            <a:lvl1pPr algn="l" defTabSz="514337" rtl="0" eaLnBrk="1" latinLnBrk="0" hangingPunct="1">
              <a:lnSpc>
                <a:spcPct val="90000"/>
              </a:lnSpc>
              <a:spcBef>
                <a:spcPct val="0"/>
              </a:spcBef>
              <a:buNone/>
              <a:defRPr sz="2475" b="1" kern="1200">
                <a:solidFill>
                  <a:schemeClr val="accent1"/>
                </a:solidFill>
                <a:latin typeface="+mj-lt"/>
                <a:ea typeface="+mj-ea"/>
                <a:cs typeface="+mj-cs"/>
              </a:defRPr>
            </a:lvl1pPr>
          </a:lstStyle>
          <a:p>
            <a:r>
              <a:rPr lang="fr-CA" sz="2200" i="1" dirty="0">
                <a:solidFill>
                  <a:schemeClr val="bg1"/>
                </a:solidFill>
              </a:rPr>
              <a:t>France</a:t>
            </a:r>
          </a:p>
        </p:txBody>
      </p:sp>
      <p:sp>
        <p:nvSpPr>
          <p:cNvPr id="15" name="Espace réservé du contenu 3">
            <a:extLst>
              <a:ext uri="{FF2B5EF4-FFF2-40B4-BE49-F238E27FC236}">
                <a16:creationId xmlns:a16="http://schemas.microsoft.com/office/drawing/2014/main" id="{93F6AEA9-BF2A-4EDB-8C42-889384190F63}"/>
              </a:ext>
            </a:extLst>
          </p:cNvPr>
          <p:cNvSpPr txBox="1">
            <a:spLocks/>
          </p:cNvSpPr>
          <p:nvPr>
            <p:custDataLst>
              <p:tags r:id="rId7"/>
            </p:custDataLst>
          </p:nvPr>
        </p:nvSpPr>
        <p:spPr>
          <a:xfrm>
            <a:off x="147834" y="5948824"/>
            <a:ext cx="6434263" cy="2946741"/>
          </a:xfrm>
          <a:prstGeom prst="rect">
            <a:avLst/>
          </a:prstGeom>
        </p:spPr>
        <p:txBody>
          <a:bodyPr vert="horz" lIns="91440" tIns="45720" rIns="91440" bIns="45720" rtlCol="0" anchor="t">
            <a:normAutofit fontScale="85000" lnSpcReduction="20000"/>
          </a:bodyPr>
          <a:lstStyle>
            <a:lvl1pPr marL="128585" indent="-128585" algn="l" defTabSz="514337" rtl="0" eaLnBrk="1" latinLnBrk="0" hangingPunct="1">
              <a:lnSpc>
                <a:spcPct val="90000"/>
              </a:lnSpc>
              <a:spcBef>
                <a:spcPts val="563"/>
              </a:spcBef>
              <a:buClr>
                <a:schemeClr val="accent2"/>
              </a:buClr>
              <a:buFont typeface="Arial" panose="020B0604020202020204" pitchFamily="34" charset="0"/>
              <a:buChar char="•"/>
              <a:defRPr sz="1575" kern="1200">
                <a:solidFill>
                  <a:schemeClr val="tx1"/>
                </a:solidFill>
                <a:latin typeface="+mn-lt"/>
                <a:ea typeface="+mn-ea"/>
                <a:cs typeface="+mn-cs"/>
              </a:defRPr>
            </a:lvl1pPr>
            <a:lvl2pPr marL="385754" indent="-128585" algn="l" defTabSz="514337" rtl="0" eaLnBrk="1" latinLnBrk="0" hangingPunct="1">
              <a:lnSpc>
                <a:spcPct val="90000"/>
              </a:lnSpc>
              <a:spcBef>
                <a:spcPts val="281"/>
              </a:spcBef>
              <a:buClr>
                <a:schemeClr val="accent5"/>
              </a:buClr>
              <a:buFont typeface="Arial" panose="020B0604020202020204" pitchFamily="34" charset="0"/>
              <a:buChar char="•"/>
              <a:defRPr sz="1350" kern="1200">
                <a:solidFill>
                  <a:schemeClr val="tx1"/>
                </a:solidFill>
                <a:latin typeface="+mn-lt"/>
                <a:ea typeface="+mn-ea"/>
                <a:cs typeface="+mn-cs"/>
              </a:defRPr>
            </a:lvl2pPr>
            <a:lvl3pPr marL="642922" indent="-128585" algn="l" defTabSz="514337" rtl="0" eaLnBrk="1" latinLnBrk="0" hangingPunct="1">
              <a:lnSpc>
                <a:spcPct val="90000"/>
              </a:lnSpc>
              <a:spcBef>
                <a:spcPts val="281"/>
              </a:spcBef>
              <a:buClr>
                <a:schemeClr val="accent6"/>
              </a:buClr>
              <a:buFont typeface="Arial" panose="020B0604020202020204" pitchFamily="34" charset="0"/>
              <a:buChar char="•"/>
              <a:defRPr sz="1125" kern="1200">
                <a:solidFill>
                  <a:schemeClr val="tx1"/>
                </a:solidFill>
                <a:latin typeface="+mn-lt"/>
                <a:ea typeface="+mn-ea"/>
                <a:cs typeface="+mn-cs"/>
              </a:defRPr>
            </a:lvl3pPr>
            <a:lvl4pPr marL="900091" indent="-128585" algn="l" defTabSz="514337" rtl="0" eaLnBrk="1" latinLnBrk="0" hangingPunct="1">
              <a:lnSpc>
                <a:spcPct val="90000"/>
              </a:lnSpc>
              <a:spcBef>
                <a:spcPts val="281"/>
              </a:spcBef>
              <a:buClr>
                <a:schemeClr val="accent6">
                  <a:lumMod val="60000"/>
                  <a:lumOff val="40000"/>
                </a:schemeClr>
              </a:buClr>
              <a:buFont typeface="Arial" panose="020B0604020202020204" pitchFamily="34" charset="0"/>
              <a:buChar char="•"/>
              <a:defRPr sz="1013" kern="1200">
                <a:solidFill>
                  <a:schemeClr val="tx1"/>
                </a:solidFill>
                <a:latin typeface="+mn-lt"/>
                <a:ea typeface="+mn-ea"/>
                <a:cs typeface="+mn-cs"/>
              </a:defRPr>
            </a:lvl4pPr>
            <a:lvl5pPr marL="1157259" indent="-128585" algn="l" defTabSz="514337" rtl="0" eaLnBrk="1" latinLnBrk="0" hangingPunct="1">
              <a:lnSpc>
                <a:spcPct val="90000"/>
              </a:lnSpc>
              <a:spcBef>
                <a:spcPts val="281"/>
              </a:spcBef>
              <a:buClr>
                <a:schemeClr val="accent6">
                  <a:lumMod val="40000"/>
                  <a:lumOff val="60000"/>
                </a:schemeClr>
              </a:buClr>
              <a:buFont typeface="Arial" panose="020B0604020202020204" pitchFamily="34" charset="0"/>
              <a:buChar char="•"/>
              <a:defRPr sz="1013" kern="1200">
                <a:solidFill>
                  <a:schemeClr val="tx1"/>
                </a:solidFill>
                <a:latin typeface="+mn-lt"/>
                <a:ea typeface="+mn-ea"/>
                <a:cs typeface="+mn-cs"/>
              </a:defRPr>
            </a:lvl5pPr>
            <a:lvl6pPr marL="1414428"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0" indent="0" algn="just">
              <a:lnSpc>
                <a:spcPct val="120000"/>
              </a:lnSpc>
              <a:buFont typeface="Arial" panose="020B0604020202020204" pitchFamily="34" charset="0"/>
              <a:buNone/>
            </a:pPr>
            <a:r>
              <a:rPr lang="fr-CA" sz="1300" b="1" dirty="0">
                <a:solidFill>
                  <a:schemeClr val="accent6"/>
                </a:solidFill>
              </a:rPr>
              <a:t>L’éducation et IA</a:t>
            </a:r>
          </a:p>
          <a:p>
            <a:pPr marL="0" indent="0" algn="just">
              <a:lnSpc>
                <a:spcPct val="120000"/>
              </a:lnSpc>
              <a:buNone/>
            </a:pPr>
            <a:r>
              <a:rPr lang="fr-CA" sz="1200" dirty="0"/>
              <a:t>L'IA est capable d’</a:t>
            </a:r>
            <a:r>
              <a:rPr lang="fr-CA" sz="1200" b="1" dirty="0">
                <a:solidFill>
                  <a:srgbClr val="FFC000"/>
                </a:solidFill>
              </a:rPr>
              <a:t>analyser les performances des élèves</a:t>
            </a:r>
            <a:r>
              <a:rPr lang="fr-CA" sz="1200" dirty="0"/>
              <a:t> et d’ajuster le matériel pédagogique en fonction de leurs forces et de leurs faiblesses. Il devient dès lors possible de développer des plateformes d'apprentissage en ligne qui utilise l'IA pour adapter le contenu d'apprentissage aux besoins spécifiques de chaque étudiant. C’est en plein dans cette dynamique que Century Tech</a:t>
            </a:r>
            <a:r>
              <a:rPr lang="fr-CA" sz="1200" baseline="30000" dirty="0"/>
              <a:t>23 </a:t>
            </a:r>
            <a:r>
              <a:rPr lang="fr-CA" sz="1200" dirty="0"/>
              <a:t> utilise l'IA pour fournir un apprentissage personnalisé au Royaume-Uni</a:t>
            </a:r>
          </a:p>
          <a:p>
            <a:pPr marL="0" indent="0" algn="just">
              <a:lnSpc>
                <a:spcPct val="120000"/>
              </a:lnSpc>
              <a:buFont typeface="Arial" panose="020B0604020202020204" pitchFamily="34" charset="0"/>
              <a:buNone/>
            </a:pPr>
            <a:r>
              <a:rPr lang="fr-CA" sz="1400" b="1" dirty="0">
                <a:solidFill>
                  <a:schemeClr val="accent6"/>
                </a:solidFill>
              </a:rPr>
              <a:t>La finance</a:t>
            </a:r>
          </a:p>
          <a:p>
            <a:pPr marL="0" indent="0" algn="just">
              <a:lnSpc>
                <a:spcPct val="120000"/>
              </a:lnSpc>
              <a:buFont typeface="Arial" panose="020B0604020202020204" pitchFamily="34" charset="0"/>
              <a:buNone/>
            </a:pPr>
            <a:r>
              <a:rPr lang="fr-CA" sz="1200" dirty="0"/>
              <a:t>Le contexte du secteur financier au Royaume-Uni est un terreau fertile à l’implantation de l’IA. Très avancé avec un centre financier mondial et de nombreuses entreprises y utilisant l'IA pour améliorer leurs services, leur efficacité opérationnelle et les services aux clients, le Royaume-Uni est un exemple de choix. L’un des cas d’école est l’entreprise </a:t>
            </a:r>
            <a:r>
              <a:rPr lang="fr-CA" sz="1200" dirty="0" err="1"/>
              <a:t>Revolut</a:t>
            </a:r>
            <a:r>
              <a:rPr lang="fr-CA" sz="1200" dirty="0"/>
              <a:t>, qui utilise l'IA pour </a:t>
            </a:r>
            <a:r>
              <a:rPr lang="fr-CA" sz="1200" b="1" dirty="0">
                <a:solidFill>
                  <a:srgbClr val="FFC000"/>
                </a:solidFill>
              </a:rPr>
              <a:t>offrir des services bancaires personnalisés.</a:t>
            </a:r>
            <a:r>
              <a:rPr lang="fr-CA" sz="1200" baseline="30000" dirty="0"/>
              <a:t>24</a:t>
            </a:r>
            <a:r>
              <a:rPr lang="fr-CA" sz="1200" dirty="0"/>
              <a:t> Ils utilisent l'apprentissage automatique pour analyser les habitudes de dépenses des clients, ce qui leur permet de proposer des produits financiers adaptés aux besoins individuels. L'IA est également utilisée pour détecter les transactions frauduleuses et améliorer la sécurité des comptes clients. Ces améliorations contribuent à améliorer l'expérience utilisateur et à renforcer la confiance dans les services financiers en ligne.</a:t>
            </a:r>
            <a:endParaRPr lang="fr-CA" sz="1100" dirty="0"/>
          </a:p>
        </p:txBody>
      </p:sp>
    </p:spTree>
    <p:extLst>
      <p:ext uri="{BB962C8B-B14F-4D97-AF65-F5344CB8AC3E}">
        <p14:creationId xmlns:p14="http://schemas.microsoft.com/office/powerpoint/2010/main" val="2669629334"/>
      </p:ext>
    </p:extLst>
  </p:cSld>
  <p:clrMapOvr>
    <a:masterClrMapping/>
  </p:clrMapOvr>
  <p:extLst>
    <p:ext uri="{6950BFC3-D8DA-4A85-94F7-54DA5524770B}">
      <p188:commentRel xmlns:p188="http://schemas.microsoft.com/office/powerpoint/2018/8/main" r:id="rId9"/>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F2E219E-5BA5-493D-83DD-A963F2CFA894}"/>
              </a:ext>
            </a:extLst>
          </p:cNvPr>
          <p:cNvSpPr>
            <a:spLocks noGrp="1"/>
          </p:cNvSpPr>
          <p:nvPr>
            <p:ph type="title"/>
            <p:custDataLst>
              <p:tags r:id="rId1"/>
            </p:custDataLst>
          </p:nvPr>
        </p:nvSpPr>
        <p:spPr>
          <a:xfrm>
            <a:off x="211005" y="1588010"/>
            <a:ext cx="6498443" cy="388589"/>
          </a:xfrm>
        </p:spPr>
        <p:txBody>
          <a:bodyPr>
            <a:normAutofit fontScale="90000"/>
          </a:bodyPr>
          <a:lstStyle/>
          <a:p>
            <a:r>
              <a:rPr lang="fr-CA" i="1">
                <a:solidFill>
                  <a:schemeClr val="bg1"/>
                </a:solidFill>
              </a:rPr>
              <a:t>Sources</a:t>
            </a:r>
          </a:p>
        </p:txBody>
      </p:sp>
      <p:sp>
        <p:nvSpPr>
          <p:cNvPr id="5" name="Espace réservé du contenu 4">
            <a:extLst>
              <a:ext uri="{FF2B5EF4-FFF2-40B4-BE49-F238E27FC236}">
                <a16:creationId xmlns:a16="http://schemas.microsoft.com/office/drawing/2014/main" id="{81F38F36-F5CA-4D75-8828-7925927413C7}"/>
              </a:ext>
            </a:extLst>
          </p:cNvPr>
          <p:cNvSpPr txBox="1">
            <a:spLocks/>
          </p:cNvSpPr>
          <p:nvPr>
            <p:custDataLst>
              <p:tags r:id="rId2"/>
            </p:custDataLst>
          </p:nvPr>
        </p:nvSpPr>
        <p:spPr>
          <a:xfrm>
            <a:off x="153094" y="2153558"/>
            <a:ext cx="6557819" cy="4333278"/>
          </a:xfrm>
          <a:prstGeom prst="rect">
            <a:avLst/>
          </a:prstGeom>
        </p:spPr>
        <p:txBody>
          <a:bodyPr lIns="91440" tIns="45720" rIns="91440" bIns="45720" numCol="2" anchor="t">
            <a:noAutofit/>
          </a:bodyPr>
          <a:lstStyle>
            <a:lvl1pPr marL="128585" indent="-128585" algn="l" defTabSz="514337" rtl="0" eaLnBrk="1" latinLnBrk="0" hangingPunct="1">
              <a:lnSpc>
                <a:spcPct val="90000"/>
              </a:lnSpc>
              <a:spcBef>
                <a:spcPts val="563"/>
              </a:spcBef>
              <a:buClr>
                <a:schemeClr val="accent2"/>
              </a:buClr>
              <a:buFont typeface="Arial" panose="020B0604020202020204" pitchFamily="34" charset="0"/>
              <a:buChar char="•"/>
              <a:defRPr sz="1575" kern="1200">
                <a:solidFill>
                  <a:schemeClr val="tx1"/>
                </a:solidFill>
                <a:latin typeface="+mn-lt"/>
                <a:ea typeface="+mn-ea"/>
                <a:cs typeface="+mn-cs"/>
              </a:defRPr>
            </a:lvl1pPr>
            <a:lvl2pPr marL="385754" indent="-128585" algn="l" defTabSz="514337" rtl="0" eaLnBrk="1" latinLnBrk="0" hangingPunct="1">
              <a:lnSpc>
                <a:spcPct val="90000"/>
              </a:lnSpc>
              <a:spcBef>
                <a:spcPts val="281"/>
              </a:spcBef>
              <a:buClr>
                <a:schemeClr val="accent5"/>
              </a:buClr>
              <a:buFont typeface="Arial" panose="020B0604020202020204" pitchFamily="34" charset="0"/>
              <a:buChar char="•"/>
              <a:defRPr sz="1350" kern="1200">
                <a:solidFill>
                  <a:schemeClr val="tx1"/>
                </a:solidFill>
                <a:latin typeface="+mn-lt"/>
                <a:ea typeface="+mn-ea"/>
                <a:cs typeface="+mn-cs"/>
              </a:defRPr>
            </a:lvl2pPr>
            <a:lvl3pPr marL="642922" indent="-128585" algn="l" defTabSz="514337" rtl="0" eaLnBrk="1" latinLnBrk="0" hangingPunct="1">
              <a:lnSpc>
                <a:spcPct val="90000"/>
              </a:lnSpc>
              <a:spcBef>
                <a:spcPts val="281"/>
              </a:spcBef>
              <a:buClr>
                <a:schemeClr val="accent6"/>
              </a:buClr>
              <a:buFont typeface="Arial" panose="020B0604020202020204" pitchFamily="34" charset="0"/>
              <a:buChar char="•"/>
              <a:defRPr sz="1125" kern="1200">
                <a:solidFill>
                  <a:schemeClr val="tx1"/>
                </a:solidFill>
                <a:latin typeface="+mn-lt"/>
                <a:ea typeface="+mn-ea"/>
                <a:cs typeface="+mn-cs"/>
              </a:defRPr>
            </a:lvl3pPr>
            <a:lvl4pPr marL="900091" indent="-128585" algn="l" defTabSz="514337" rtl="0" eaLnBrk="1" latinLnBrk="0" hangingPunct="1">
              <a:lnSpc>
                <a:spcPct val="90000"/>
              </a:lnSpc>
              <a:spcBef>
                <a:spcPts val="281"/>
              </a:spcBef>
              <a:buClr>
                <a:schemeClr val="accent6">
                  <a:lumMod val="60000"/>
                  <a:lumOff val="40000"/>
                </a:schemeClr>
              </a:buClr>
              <a:buFont typeface="Arial" panose="020B0604020202020204" pitchFamily="34" charset="0"/>
              <a:buChar char="•"/>
              <a:defRPr sz="1013" kern="1200">
                <a:solidFill>
                  <a:schemeClr val="tx1"/>
                </a:solidFill>
                <a:latin typeface="+mn-lt"/>
                <a:ea typeface="+mn-ea"/>
                <a:cs typeface="+mn-cs"/>
              </a:defRPr>
            </a:lvl4pPr>
            <a:lvl5pPr marL="1157259" indent="-128585" algn="l" defTabSz="514337" rtl="0" eaLnBrk="1" latinLnBrk="0" hangingPunct="1">
              <a:lnSpc>
                <a:spcPct val="90000"/>
              </a:lnSpc>
              <a:spcBef>
                <a:spcPts val="281"/>
              </a:spcBef>
              <a:buClr>
                <a:schemeClr val="accent6">
                  <a:lumMod val="40000"/>
                  <a:lumOff val="60000"/>
                </a:schemeClr>
              </a:buClr>
              <a:buFont typeface="Arial" panose="020B0604020202020204" pitchFamily="34" charset="0"/>
              <a:buChar char="•"/>
              <a:defRPr sz="1013" kern="1200">
                <a:solidFill>
                  <a:schemeClr val="tx1"/>
                </a:solidFill>
                <a:latin typeface="+mn-lt"/>
                <a:ea typeface="+mn-ea"/>
                <a:cs typeface="+mn-cs"/>
              </a:defRPr>
            </a:lvl5pPr>
            <a:lvl6pPr marL="1414428"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228600" indent="-228600">
              <a:lnSpc>
                <a:spcPct val="100000"/>
              </a:lnSpc>
              <a:buFont typeface="+mj-lt"/>
              <a:buAutoNum type="arabicPeriod"/>
            </a:pPr>
            <a:endParaRPr lang="en-US" sz="800" dirty="0">
              <a:latin typeface="+mj-lt"/>
              <a:ea typeface="Calibri" panose="020F0502020204030204" pitchFamily="34" charset="0"/>
              <a:cs typeface="Times New Roman"/>
            </a:endParaRPr>
          </a:p>
          <a:p>
            <a:pPr marL="228600" indent="-228600">
              <a:lnSpc>
                <a:spcPct val="100000"/>
              </a:lnSpc>
              <a:buAutoNum type="arabicPeriod"/>
            </a:pPr>
            <a:r>
              <a:rPr lang="en-US" sz="800" b="0" i="0" dirty="0">
                <a:solidFill>
                  <a:srgbClr val="000000"/>
                </a:solidFill>
                <a:effectLst/>
                <a:latin typeface="+mj-lt"/>
              </a:rPr>
              <a:t>Boden, M. A. (2016). AI: Its nature and future. Oxford University Press </a:t>
            </a:r>
          </a:p>
          <a:p>
            <a:pPr marL="228600" indent="-228600">
              <a:lnSpc>
                <a:spcPct val="100000"/>
              </a:lnSpc>
              <a:buAutoNum type="arabicPeriod"/>
            </a:pPr>
            <a:r>
              <a:rPr lang="en-US" sz="800" b="0" i="0" dirty="0">
                <a:solidFill>
                  <a:srgbClr val="000000"/>
                </a:solidFill>
                <a:effectLst/>
                <a:latin typeface="+mj-lt"/>
              </a:rPr>
              <a:t>Russell, S., &amp; Norvig, P. (2016). Artificial Intelligence: A Modern Approach (3rd ed.).</a:t>
            </a:r>
            <a:endParaRPr lang="en-US" sz="800" dirty="0">
              <a:solidFill>
                <a:srgbClr val="000000"/>
              </a:solidFill>
              <a:latin typeface="+mj-lt"/>
            </a:endParaRPr>
          </a:p>
          <a:p>
            <a:pPr marL="228600" indent="-228600">
              <a:lnSpc>
                <a:spcPct val="100000"/>
              </a:lnSpc>
              <a:buAutoNum type="arabicPeriod"/>
            </a:pPr>
            <a:r>
              <a:rPr lang="en-US" sz="800" b="0" i="0" u="sng" strike="noStrike" dirty="0">
                <a:solidFill>
                  <a:srgbClr val="0563C1"/>
                </a:solidFill>
                <a:effectLst/>
                <a:latin typeface="+mj-lt"/>
                <a:hlinkClick r:id="rId7"/>
              </a:rPr>
              <a:t>The Future of Artificial Intelligence (gartner.com)</a:t>
            </a:r>
            <a:r>
              <a:rPr lang="en-US" sz="800" b="0" i="0" dirty="0">
                <a:solidFill>
                  <a:srgbClr val="000000"/>
                </a:solidFill>
                <a:effectLst/>
                <a:latin typeface="+mj-lt"/>
              </a:rPr>
              <a:t> </a:t>
            </a:r>
          </a:p>
          <a:p>
            <a:pPr marL="228600" indent="-228600">
              <a:lnSpc>
                <a:spcPct val="100000"/>
              </a:lnSpc>
              <a:buAutoNum type="arabicPeriod"/>
            </a:pPr>
            <a:r>
              <a:rPr lang="en-US" sz="800" b="0" i="0" dirty="0">
                <a:solidFill>
                  <a:srgbClr val="000000"/>
                </a:solidFill>
                <a:effectLst/>
                <a:latin typeface="+mj-lt"/>
              </a:rPr>
              <a:t>Hastie, T., </a:t>
            </a:r>
            <a:r>
              <a:rPr lang="en-US" sz="800" b="0" i="0" dirty="0" err="1">
                <a:solidFill>
                  <a:srgbClr val="000000"/>
                </a:solidFill>
                <a:effectLst/>
                <a:latin typeface="+mj-lt"/>
              </a:rPr>
              <a:t>Tibshirani</a:t>
            </a:r>
            <a:r>
              <a:rPr lang="en-US" sz="800" b="0" i="0" dirty="0">
                <a:solidFill>
                  <a:srgbClr val="000000"/>
                </a:solidFill>
                <a:effectLst/>
                <a:latin typeface="+mj-lt"/>
              </a:rPr>
              <a:t>, R., &amp; Friedman, J. (2009). The Elements of Statistical Learning: Data Mining, Inference, and Prediction (2nd ed.)</a:t>
            </a:r>
            <a:endParaRPr lang="en-US" sz="800" dirty="0">
              <a:solidFill>
                <a:srgbClr val="000000"/>
              </a:solidFill>
              <a:latin typeface="+mj-lt"/>
            </a:endParaRPr>
          </a:p>
          <a:p>
            <a:pPr marL="228600" indent="-228600">
              <a:lnSpc>
                <a:spcPct val="100000"/>
              </a:lnSpc>
              <a:buAutoNum type="arabicPeriod"/>
            </a:pPr>
            <a:r>
              <a:rPr lang="fr-FR" sz="800" b="0" i="0" dirty="0">
                <a:solidFill>
                  <a:srgbClr val="000000"/>
                </a:solidFill>
                <a:effectLst/>
                <a:latin typeface="+mj-lt"/>
              </a:rPr>
              <a:t>Silver, D., Huang, A., Maddison, C. J., Guez, A., </a:t>
            </a:r>
            <a:r>
              <a:rPr lang="fr-FR" sz="800" b="0" i="0" dirty="0" err="1">
                <a:solidFill>
                  <a:srgbClr val="000000"/>
                </a:solidFill>
                <a:effectLst/>
                <a:latin typeface="+mj-lt"/>
              </a:rPr>
              <a:t>Sifre</a:t>
            </a:r>
            <a:r>
              <a:rPr lang="fr-FR" sz="800" b="0" i="0" dirty="0">
                <a:solidFill>
                  <a:srgbClr val="000000"/>
                </a:solidFill>
                <a:effectLst/>
                <a:latin typeface="+mj-lt"/>
              </a:rPr>
              <a:t>, L., </a:t>
            </a:r>
            <a:r>
              <a:rPr lang="fr-FR" sz="800" b="0" i="0" dirty="0" err="1">
                <a:solidFill>
                  <a:srgbClr val="000000"/>
                </a:solidFill>
                <a:effectLst/>
                <a:latin typeface="+mj-lt"/>
              </a:rPr>
              <a:t>Driessche</a:t>
            </a:r>
            <a:r>
              <a:rPr lang="fr-FR" sz="800" b="0" i="0" dirty="0">
                <a:solidFill>
                  <a:srgbClr val="000000"/>
                </a:solidFill>
                <a:effectLst/>
                <a:latin typeface="+mj-lt"/>
              </a:rPr>
              <a:t>, G. V. D., </a:t>
            </a:r>
            <a:r>
              <a:rPr lang="fr-FR" sz="800" b="0" i="0" dirty="0" err="1">
                <a:solidFill>
                  <a:srgbClr val="000000"/>
                </a:solidFill>
                <a:effectLst/>
                <a:latin typeface="+mj-lt"/>
              </a:rPr>
              <a:t>Schrittwieser</a:t>
            </a:r>
            <a:r>
              <a:rPr lang="fr-FR" sz="800" b="0" i="0" dirty="0">
                <a:solidFill>
                  <a:srgbClr val="000000"/>
                </a:solidFill>
                <a:effectLst/>
                <a:latin typeface="+mj-lt"/>
              </a:rPr>
              <a:t>, J., </a:t>
            </a:r>
            <a:r>
              <a:rPr lang="fr-FR" sz="800" b="0" i="0" dirty="0" err="1">
                <a:solidFill>
                  <a:srgbClr val="000000"/>
                </a:solidFill>
                <a:effectLst/>
                <a:latin typeface="+mj-lt"/>
              </a:rPr>
              <a:t>Antonoglou</a:t>
            </a:r>
            <a:r>
              <a:rPr lang="fr-FR" sz="800" b="0" i="0" dirty="0">
                <a:solidFill>
                  <a:srgbClr val="000000"/>
                </a:solidFill>
                <a:effectLst/>
                <a:latin typeface="+mj-lt"/>
              </a:rPr>
              <a:t>, I., </a:t>
            </a:r>
            <a:r>
              <a:rPr lang="fr-FR" sz="800" b="0" i="0" dirty="0" err="1">
                <a:solidFill>
                  <a:srgbClr val="000000"/>
                </a:solidFill>
                <a:effectLst/>
                <a:latin typeface="+mj-lt"/>
              </a:rPr>
              <a:t>Panneershelvam</a:t>
            </a:r>
            <a:r>
              <a:rPr lang="fr-FR" sz="800" b="0" i="0" dirty="0">
                <a:solidFill>
                  <a:srgbClr val="000000"/>
                </a:solidFill>
                <a:effectLst/>
                <a:latin typeface="+mj-lt"/>
              </a:rPr>
              <a:t>, V., </a:t>
            </a:r>
            <a:r>
              <a:rPr lang="fr-FR" sz="800" b="0" i="0" dirty="0" err="1">
                <a:solidFill>
                  <a:srgbClr val="000000"/>
                </a:solidFill>
                <a:effectLst/>
                <a:latin typeface="+mj-lt"/>
              </a:rPr>
              <a:t>Lanctot</a:t>
            </a:r>
            <a:r>
              <a:rPr lang="fr-FR" sz="800" b="0" i="0" dirty="0">
                <a:solidFill>
                  <a:srgbClr val="000000"/>
                </a:solidFill>
                <a:effectLst/>
                <a:latin typeface="+mj-lt"/>
              </a:rPr>
              <a:t>, M., </a:t>
            </a:r>
            <a:r>
              <a:rPr lang="fr-FR" sz="800" b="0" i="0" dirty="0" err="1">
                <a:solidFill>
                  <a:srgbClr val="000000"/>
                </a:solidFill>
                <a:effectLst/>
                <a:latin typeface="+mj-lt"/>
              </a:rPr>
              <a:t>Dieleman</a:t>
            </a:r>
            <a:r>
              <a:rPr lang="fr-FR" sz="800" b="0" i="0" dirty="0">
                <a:solidFill>
                  <a:srgbClr val="000000"/>
                </a:solidFill>
                <a:effectLst/>
                <a:latin typeface="+mj-lt"/>
              </a:rPr>
              <a:t>, S., </a:t>
            </a:r>
            <a:r>
              <a:rPr lang="fr-FR" sz="800" b="0" i="0" dirty="0" err="1">
                <a:solidFill>
                  <a:srgbClr val="000000"/>
                </a:solidFill>
                <a:effectLst/>
                <a:latin typeface="+mj-lt"/>
              </a:rPr>
              <a:t>Grewe</a:t>
            </a:r>
            <a:r>
              <a:rPr lang="fr-FR" sz="800" b="0" i="0" dirty="0">
                <a:solidFill>
                  <a:srgbClr val="000000"/>
                </a:solidFill>
                <a:effectLst/>
                <a:latin typeface="+mj-lt"/>
              </a:rPr>
              <a:t>, D., </a:t>
            </a:r>
            <a:r>
              <a:rPr lang="fr-FR" sz="800" b="0" i="0" dirty="0" err="1">
                <a:solidFill>
                  <a:srgbClr val="000000"/>
                </a:solidFill>
                <a:effectLst/>
                <a:latin typeface="+mj-lt"/>
              </a:rPr>
              <a:t>Nham</a:t>
            </a:r>
            <a:r>
              <a:rPr lang="fr-FR" sz="800" b="0" i="0" dirty="0">
                <a:solidFill>
                  <a:srgbClr val="000000"/>
                </a:solidFill>
                <a:effectLst/>
                <a:latin typeface="+mj-lt"/>
              </a:rPr>
              <a:t>, J., </a:t>
            </a:r>
            <a:r>
              <a:rPr lang="fr-FR" sz="800" b="0" i="0" dirty="0" err="1">
                <a:solidFill>
                  <a:srgbClr val="000000"/>
                </a:solidFill>
                <a:effectLst/>
                <a:latin typeface="+mj-lt"/>
              </a:rPr>
              <a:t>Kalchbrenner</a:t>
            </a:r>
            <a:r>
              <a:rPr lang="fr-FR" sz="800" b="0" i="0" dirty="0">
                <a:solidFill>
                  <a:srgbClr val="000000"/>
                </a:solidFill>
                <a:effectLst/>
                <a:latin typeface="+mj-lt"/>
              </a:rPr>
              <a:t>, N., </a:t>
            </a:r>
            <a:r>
              <a:rPr lang="fr-FR" sz="800" b="0" i="0" dirty="0" err="1">
                <a:solidFill>
                  <a:srgbClr val="000000"/>
                </a:solidFill>
                <a:effectLst/>
                <a:latin typeface="+mj-lt"/>
              </a:rPr>
              <a:t>Sutskever</a:t>
            </a:r>
            <a:r>
              <a:rPr lang="fr-FR" sz="800" b="0" i="0" dirty="0">
                <a:solidFill>
                  <a:srgbClr val="000000"/>
                </a:solidFill>
                <a:effectLst/>
                <a:latin typeface="+mj-lt"/>
              </a:rPr>
              <a:t>, I., </a:t>
            </a:r>
            <a:r>
              <a:rPr lang="fr-FR" sz="800" b="0" i="0" dirty="0" err="1">
                <a:solidFill>
                  <a:srgbClr val="000000"/>
                </a:solidFill>
                <a:effectLst/>
                <a:latin typeface="+mj-lt"/>
              </a:rPr>
              <a:t>Lillicrap</a:t>
            </a:r>
            <a:r>
              <a:rPr lang="fr-FR" sz="800" b="0" i="0" dirty="0">
                <a:solidFill>
                  <a:srgbClr val="000000"/>
                </a:solidFill>
                <a:effectLst/>
                <a:latin typeface="+mj-lt"/>
              </a:rPr>
              <a:t>, T., Leach, M., </a:t>
            </a:r>
            <a:r>
              <a:rPr lang="fr-FR" sz="800" b="0" i="0" dirty="0" err="1">
                <a:solidFill>
                  <a:srgbClr val="000000"/>
                </a:solidFill>
                <a:effectLst/>
                <a:latin typeface="+mj-lt"/>
              </a:rPr>
              <a:t>Kavukcuoglu</a:t>
            </a:r>
            <a:r>
              <a:rPr lang="fr-FR" sz="800" b="0" i="0" dirty="0">
                <a:solidFill>
                  <a:srgbClr val="000000"/>
                </a:solidFill>
                <a:effectLst/>
                <a:latin typeface="+mj-lt"/>
              </a:rPr>
              <a:t>, K., </a:t>
            </a:r>
            <a:r>
              <a:rPr lang="fr-FR" sz="800" b="0" i="0" dirty="0" err="1">
                <a:solidFill>
                  <a:srgbClr val="000000"/>
                </a:solidFill>
                <a:effectLst/>
                <a:latin typeface="+mj-lt"/>
              </a:rPr>
              <a:t>Graepel</a:t>
            </a:r>
            <a:r>
              <a:rPr lang="fr-FR" sz="800" b="0" i="0" dirty="0">
                <a:solidFill>
                  <a:srgbClr val="000000"/>
                </a:solidFill>
                <a:effectLst/>
                <a:latin typeface="+mj-lt"/>
              </a:rPr>
              <a:t>, T., &amp; </a:t>
            </a:r>
            <a:r>
              <a:rPr lang="fr-FR" sz="800" b="0" i="0" dirty="0" err="1">
                <a:solidFill>
                  <a:srgbClr val="000000"/>
                </a:solidFill>
                <a:effectLst/>
                <a:latin typeface="+mj-lt"/>
              </a:rPr>
              <a:t>Hassabis</a:t>
            </a:r>
            <a:r>
              <a:rPr lang="fr-FR" sz="800" b="0" i="0" dirty="0">
                <a:solidFill>
                  <a:srgbClr val="000000"/>
                </a:solidFill>
                <a:effectLst/>
                <a:latin typeface="+mj-lt"/>
              </a:rPr>
              <a:t>, D. (2016). </a:t>
            </a:r>
            <a:r>
              <a:rPr lang="fr-FR" sz="800" b="0" i="0" dirty="0" err="1">
                <a:solidFill>
                  <a:srgbClr val="000000"/>
                </a:solidFill>
                <a:effectLst/>
                <a:latin typeface="+mj-lt"/>
              </a:rPr>
              <a:t>Mastering</a:t>
            </a:r>
            <a:r>
              <a:rPr lang="fr-FR" sz="800" b="0" i="0" dirty="0">
                <a:solidFill>
                  <a:srgbClr val="000000"/>
                </a:solidFill>
                <a:effectLst/>
                <a:latin typeface="+mj-lt"/>
              </a:rPr>
              <a:t> the </a:t>
            </a:r>
            <a:r>
              <a:rPr lang="fr-FR" sz="800" b="0" i="0" dirty="0" err="1">
                <a:solidFill>
                  <a:srgbClr val="000000"/>
                </a:solidFill>
                <a:effectLst/>
                <a:latin typeface="+mj-lt"/>
              </a:rPr>
              <a:t>game</a:t>
            </a:r>
            <a:r>
              <a:rPr lang="fr-FR" sz="800" b="0" i="0" dirty="0">
                <a:solidFill>
                  <a:srgbClr val="000000"/>
                </a:solidFill>
                <a:effectLst/>
                <a:latin typeface="+mj-lt"/>
              </a:rPr>
              <a:t> of Go </a:t>
            </a:r>
            <a:r>
              <a:rPr lang="fr-FR" sz="800" b="0" i="0" dirty="0" err="1">
                <a:solidFill>
                  <a:srgbClr val="000000"/>
                </a:solidFill>
                <a:effectLst/>
                <a:latin typeface="+mj-lt"/>
              </a:rPr>
              <a:t>with</a:t>
            </a:r>
            <a:r>
              <a:rPr lang="fr-FR" sz="800" b="0" i="0" dirty="0">
                <a:solidFill>
                  <a:srgbClr val="000000"/>
                </a:solidFill>
                <a:effectLst/>
                <a:latin typeface="+mj-lt"/>
              </a:rPr>
              <a:t> </a:t>
            </a:r>
            <a:r>
              <a:rPr lang="fr-FR" sz="800" b="0" i="0" dirty="0" err="1">
                <a:solidFill>
                  <a:srgbClr val="000000"/>
                </a:solidFill>
                <a:effectLst/>
                <a:latin typeface="+mj-lt"/>
              </a:rPr>
              <a:t>deep</a:t>
            </a:r>
            <a:r>
              <a:rPr lang="fr-FR" sz="800" b="0" i="0" dirty="0">
                <a:solidFill>
                  <a:srgbClr val="000000"/>
                </a:solidFill>
                <a:effectLst/>
                <a:latin typeface="+mj-lt"/>
              </a:rPr>
              <a:t> neural networks and </a:t>
            </a:r>
            <a:r>
              <a:rPr lang="fr-FR" sz="800" b="0" i="0" dirty="0" err="1">
                <a:solidFill>
                  <a:srgbClr val="000000"/>
                </a:solidFill>
                <a:effectLst/>
                <a:latin typeface="+mj-lt"/>
              </a:rPr>
              <a:t>tree</a:t>
            </a:r>
            <a:r>
              <a:rPr lang="fr-FR" sz="800" b="0" i="0" dirty="0">
                <a:solidFill>
                  <a:srgbClr val="000000"/>
                </a:solidFill>
                <a:effectLst/>
                <a:latin typeface="+mj-lt"/>
              </a:rPr>
              <a:t> </a:t>
            </a:r>
            <a:r>
              <a:rPr lang="fr-FR" sz="800" b="0" i="0" dirty="0" err="1">
                <a:solidFill>
                  <a:srgbClr val="000000"/>
                </a:solidFill>
                <a:effectLst/>
                <a:latin typeface="+mj-lt"/>
              </a:rPr>
              <a:t>search</a:t>
            </a:r>
            <a:r>
              <a:rPr lang="fr-FR" sz="800" b="0" i="0" dirty="0">
                <a:solidFill>
                  <a:srgbClr val="000000"/>
                </a:solidFill>
                <a:effectLst/>
                <a:latin typeface="+mj-lt"/>
              </a:rPr>
              <a:t>. Nature, 529(7587), 484-489. [Lien vers l'article](</a:t>
            </a:r>
            <a:r>
              <a:rPr lang="fr-FR" sz="800" b="0" i="0" dirty="0">
                <a:solidFill>
                  <a:srgbClr val="000000"/>
                </a:solidFill>
                <a:effectLst/>
                <a:latin typeface="+mj-lt"/>
                <a:hlinkClick r:id="rId8"/>
              </a:rPr>
              <a:t>https://www.nature.com/articles/nature16961</a:t>
            </a:r>
            <a:r>
              <a:rPr lang="fr-FR" sz="800" b="0" i="0" dirty="0">
                <a:solidFill>
                  <a:srgbClr val="000000"/>
                </a:solidFill>
                <a:effectLst/>
                <a:latin typeface="+mj-lt"/>
              </a:rPr>
              <a:t>)</a:t>
            </a:r>
          </a:p>
          <a:p>
            <a:pPr marL="228600" indent="-228600">
              <a:lnSpc>
                <a:spcPct val="100000"/>
              </a:lnSpc>
              <a:buAutoNum type="arabicPeriod"/>
            </a:pPr>
            <a:r>
              <a:rPr lang="fr-FR" sz="800" b="0" i="0" dirty="0">
                <a:solidFill>
                  <a:srgbClr val="000000"/>
                </a:solidFill>
                <a:effectLst/>
                <a:latin typeface="+mj-lt"/>
                <a:hlinkClick r:id="rId9"/>
              </a:rPr>
              <a:t>https://www.ibm.com/topics/artificial-intelligence</a:t>
            </a:r>
            <a:endParaRPr lang="fr-FR" sz="800" dirty="0">
              <a:solidFill>
                <a:srgbClr val="000000"/>
              </a:solidFill>
              <a:latin typeface="+mj-lt"/>
            </a:endParaRPr>
          </a:p>
          <a:p>
            <a:pPr marL="228600" indent="-228600">
              <a:lnSpc>
                <a:spcPct val="100000"/>
              </a:lnSpc>
              <a:buAutoNum type="arabicPeriod"/>
            </a:pPr>
            <a:r>
              <a:rPr lang="fr-FR" sz="800" b="0" i="0" u="sng" strike="noStrike" dirty="0">
                <a:solidFill>
                  <a:srgbClr val="0563C1"/>
                </a:solidFill>
                <a:effectLst/>
                <a:latin typeface="+mj-lt"/>
                <a:hlinkClick r:id="rId10"/>
              </a:rPr>
              <a:t>https://www.deepgenomics.com/</a:t>
            </a:r>
            <a:endParaRPr lang="fr-FR" sz="800" b="0" i="0" u="sng" strike="noStrike" dirty="0">
              <a:solidFill>
                <a:srgbClr val="000000"/>
              </a:solidFill>
              <a:effectLst/>
              <a:latin typeface="+mj-lt"/>
            </a:endParaRPr>
          </a:p>
          <a:p>
            <a:pPr marL="228600" indent="-228600">
              <a:lnSpc>
                <a:spcPct val="100000"/>
              </a:lnSpc>
              <a:buAutoNum type="arabicPeriod"/>
            </a:pPr>
            <a:r>
              <a:rPr lang="fr-FR" sz="800" b="0" i="0" u="sng" strike="noStrike" dirty="0">
                <a:solidFill>
                  <a:srgbClr val="0563C1"/>
                </a:solidFill>
                <a:effectLst/>
                <a:latin typeface="+mj-lt"/>
                <a:hlinkClick r:id="rId11"/>
              </a:rPr>
              <a:t>https://www.ge.com/digital/applications/grid-orchestration-software</a:t>
            </a:r>
            <a:r>
              <a:rPr lang="fr-FR" sz="800" b="0" i="0" dirty="0">
                <a:solidFill>
                  <a:srgbClr val="000000"/>
                </a:solidFill>
                <a:effectLst/>
                <a:latin typeface="+mj-lt"/>
              </a:rPr>
              <a:t> </a:t>
            </a:r>
          </a:p>
          <a:p>
            <a:pPr marL="228600" indent="-228600">
              <a:lnSpc>
                <a:spcPct val="100000"/>
              </a:lnSpc>
              <a:buAutoNum type="arabicPeriod"/>
            </a:pPr>
            <a:r>
              <a:rPr lang="fr-FR" sz="800" b="0" i="0" dirty="0">
                <a:solidFill>
                  <a:srgbClr val="000000"/>
                </a:solidFill>
                <a:effectLst/>
                <a:latin typeface="+mj-lt"/>
              </a:rPr>
              <a:t> </a:t>
            </a:r>
            <a:r>
              <a:rPr lang="fr-FR" sz="800" b="0" i="0" u="sng" strike="noStrike" dirty="0">
                <a:solidFill>
                  <a:srgbClr val="0563C1"/>
                </a:solidFill>
                <a:effectLst/>
                <a:latin typeface="+mj-lt"/>
                <a:hlinkClick r:id="rId12"/>
              </a:rPr>
              <a:t>https://www.wealthsimple.com/fr-ca?utm_source=google&amp;utm_medium=performance&amp;keyword=wealthsimple&amp;matchtype=e&amp;network=g&amp;device=c&amp;gclid=Cj0KCQjwmZejBhC_ARIsAGhCqnezXcnq1Ew7BEtIYccot2tLRIZlXQP29AExwuJ0CekRgbtNCU-XPowaArB6EALw_wcB</a:t>
            </a:r>
            <a:r>
              <a:rPr lang="fr-FR" sz="800" b="0" i="0" dirty="0">
                <a:solidFill>
                  <a:srgbClr val="000000"/>
                </a:solidFill>
                <a:effectLst/>
                <a:latin typeface="+mj-lt"/>
              </a:rPr>
              <a:t> </a:t>
            </a:r>
            <a:endParaRPr lang="fr-FR" sz="800" dirty="0">
              <a:solidFill>
                <a:srgbClr val="000000"/>
              </a:solidFill>
              <a:latin typeface="+mj-lt"/>
            </a:endParaRPr>
          </a:p>
          <a:p>
            <a:pPr marL="228600" indent="-228600">
              <a:lnSpc>
                <a:spcPct val="100000"/>
              </a:lnSpc>
              <a:buAutoNum type="arabicPeriod"/>
            </a:pPr>
            <a:r>
              <a:rPr lang="fr-FR" sz="800" b="0" i="0" dirty="0">
                <a:solidFill>
                  <a:srgbClr val="000000"/>
                </a:solidFill>
                <a:effectLst/>
                <a:latin typeface="+mj-lt"/>
              </a:rPr>
              <a:t> </a:t>
            </a:r>
            <a:r>
              <a:rPr lang="fr-FR" sz="800" b="0" i="0" u="sng" strike="noStrike" dirty="0">
                <a:solidFill>
                  <a:srgbClr val="0563C1"/>
                </a:solidFill>
                <a:effectLst/>
                <a:latin typeface="+mj-lt"/>
                <a:hlinkClick r:id="rId13"/>
              </a:rPr>
              <a:t>https://bluerivertechnology.com/</a:t>
            </a:r>
            <a:r>
              <a:rPr lang="fr-FR" sz="800" b="0" i="0" dirty="0">
                <a:solidFill>
                  <a:srgbClr val="000000"/>
                </a:solidFill>
                <a:effectLst/>
                <a:latin typeface="+mj-lt"/>
              </a:rPr>
              <a:t>  </a:t>
            </a:r>
          </a:p>
          <a:p>
            <a:pPr marL="228600" indent="-228600">
              <a:lnSpc>
                <a:spcPct val="100000"/>
              </a:lnSpc>
              <a:buAutoNum type="arabicPeriod"/>
            </a:pPr>
            <a:r>
              <a:rPr lang="fr-FR" sz="800" b="0" i="0" dirty="0">
                <a:solidFill>
                  <a:srgbClr val="000000"/>
                </a:solidFill>
                <a:effectLst/>
                <a:latin typeface="+mj-lt"/>
              </a:rPr>
              <a:t> </a:t>
            </a:r>
            <a:r>
              <a:rPr lang="fr-FR" sz="800" b="0" i="0" u="sng" strike="noStrike" dirty="0">
                <a:solidFill>
                  <a:srgbClr val="0563C1"/>
                </a:solidFill>
                <a:effectLst/>
                <a:latin typeface="+mj-lt"/>
                <a:hlinkClick r:id="rId14"/>
              </a:rPr>
              <a:t>Patates Dolbec: Augmenter l'efficacité de son contrôle qualité de 15% grâce à l'IA — Vooban</a:t>
            </a:r>
            <a:endParaRPr lang="fr-FR" sz="800" b="0" i="0" dirty="0">
              <a:solidFill>
                <a:srgbClr val="000000"/>
              </a:solidFill>
              <a:effectLst/>
              <a:latin typeface="+mj-lt"/>
            </a:endParaRPr>
          </a:p>
          <a:p>
            <a:pPr marL="228600" indent="-228600">
              <a:lnSpc>
                <a:spcPct val="100000"/>
              </a:lnSpc>
              <a:buAutoNum type="arabicPeriod"/>
            </a:pPr>
            <a:r>
              <a:rPr lang="fr-FR" sz="800" b="0" i="0" u="sng" strike="noStrike" dirty="0">
                <a:solidFill>
                  <a:srgbClr val="0563C1"/>
                </a:solidFill>
                <a:effectLst/>
                <a:latin typeface="+mj-lt"/>
                <a:hlinkClick r:id="rId15"/>
              </a:rPr>
              <a:t>https://cifar.ca/ai/</a:t>
            </a:r>
            <a:r>
              <a:rPr lang="fr-FR" sz="800" b="0" i="0" dirty="0">
                <a:solidFill>
                  <a:srgbClr val="000000"/>
                </a:solidFill>
                <a:effectLst/>
                <a:latin typeface="+mj-lt"/>
              </a:rPr>
              <a:t> </a:t>
            </a:r>
          </a:p>
          <a:p>
            <a:pPr marL="228600" indent="-228600">
              <a:lnSpc>
                <a:spcPct val="100000"/>
              </a:lnSpc>
              <a:buAutoNum type="arabicPeriod"/>
            </a:pPr>
            <a:r>
              <a:rPr lang="fr-FR" sz="800" b="0" i="0" u="sng" strike="noStrike" dirty="0">
                <a:solidFill>
                  <a:srgbClr val="0563C1"/>
                </a:solidFill>
                <a:effectLst/>
                <a:latin typeface="+mj-lt"/>
                <a:hlinkClick r:id="rId16"/>
              </a:rPr>
              <a:t>https://www.quebec.ca/gouvernement/politiques-orientations/vitrine-numeriqc/strategie-integration-ia-administration-publique-2021-2026</a:t>
            </a:r>
            <a:r>
              <a:rPr lang="fr-FR" sz="800" b="0" i="0" dirty="0">
                <a:solidFill>
                  <a:srgbClr val="333333"/>
                </a:solidFill>
                <a:effectLst/>
                <a:latin typeface="+mj-lt"/>
              </a:rPr>
              <a:t> </a:t>
            </a:r>
            <a:r>
              <a:rPr lang="fr-FR" sz="800" b="0" i="0" dirty="0">
                <a:solidFill>
                  <a:srgbClr val="000000"/>
                </a:solidFill>
                <a:effectLst/>
                <a:latin typeface="+mj-lt"/>
              </a:rPr>
              <a:t> </a:t>
            </a:r>
            <a:endParaRPr lang="fr-FR" sz="800" dirty="0">
              <a:solidFill>
                <a:srgbClr val="000000"/>
              </a:solidFill>
              <a:latin typeface="+mj-lt"/>
            </a:endParaRPr>
          </a:p>
          <a:p>
            <a:pPr marL="228600" indent="-228600">
              <a:lnSpc>
                <a:spcPct val="100000"/>
              </a:lnSpc>
              <a:buAutoNum type="arabicPeriod"/>
            </a:pPr>
            <a:r>
              <a:rPr lang="fr-FR" sz="800" b="0" i="0" dirty="0">
                <a:solidFill>
                  <a:srgbClr val="000000"/>
                </a:solidFill>
                <a:effectLst/>
                <a:latin typeface="+mj-lt"/>
              </a:rPr>
              <a:t> </a:t>
            </a:r>
            <a:r>
              <a:rPr lang="fr-FR" sz="800" b="0" i="0" u="sng" strike="noStrike" dirty="0">
                <a:solidFill>
                  <a:srgbClr val="0563C1"/>
                </a:solidFill>
                <a:effectLst/>
                <a:latin typeface="+mj-lt"/>
                <a:hlinkClick r:id="rId17"/>
              </a:rPr>
              <a:t>https://www.aidoc.com/healthcare-ai/</a:t>
            </a:r>
            <a:r>
              <a:rPr lang="fr-FR" sz="800" b="0" i="0" dirty="0">
                <a:solidFill>
                  <a:srgbClr val="000000"/>
                </a:solidFill>
                <a:effectLst/>
                <a:latin typeface="+mj-lt"/>
              </a:rPr>
              <a:t>  </a:t>
            </a:r>
          </a:p>
          <a:p>
            <a:pPr marL="228600" indent="-228600">
              <a:lnSpc>
                <a:spcPct val="100000"/>
              </a:lnSpc>
              <a:buAutoNum type="arabicPeriod"/>
            </a:pPr>
            <a:r>
              <a:rPr lang="fr-FR" sz="800" b="0" i="0" dirty="0">
                <a:solidFill>
                  <a:srgbClr val="000000"/>
                </a:solidFill>
                <a:effectLst/>
                <a:latin typeface="+mj-lt"/>
              </a:rPr>
              <a:t> </a:t>
            </a:r>
            <a:r>
              <a:rPr lang="fr-FR" sz="800" b="0" i="0" u="sng" strike="noStrike" dirty="0">
                <a:solidFill>
                  <a:srgbClr val="0563C1"/>
                </a:solidFill>
                <a:effectLst/>
                <a:latin typeface="+mj-lt"/>
                <a:hlinkClick r:id="rId18"/>
              </a:rPr>
              <a:t>https://deeperinsights.com/ai-healthcare-company/?gad=1&amp;gclid=Cj0KCQjwmtGjBhDhARIsAEqfDEfq8ZgD8QPbP3ne7vMDff5FqolDhtVh88J6zOdixBp3mW_NamprcDEaAjoMEALw_wcB</a:t>
            </a:r>
            <a:r>
              <a:rPr lang="fr-FR" sz="800" b="0" i="0" dirty="0">
                <a:solidFill>
                  <a:srgbClr val="000000"/>
                </a:solidFill>
                <a:effectLst/>
                <a:latin typeface="+mj-lt"/>
              </a:rPr>
              <a:t> </a:t>
            </a:r>
            <a:endParaRPr lang="fr-FR" sz="800" dirty="0">
              <a:solidFill>
                <a:srgbClr val="000000"/>
              </a:solidFill>
              <a:latin typeface="+mj-lt"/>
            </a:endParaRPr>
          </a:p>
          <a:p>
            <a:pPr marL="228600" indent="-228600">
              <a:lnSpc>
                <a:spcPct val="100000"/>
              </a:lnSpc>
              <a:buAutoNum type="arabicPeriod"/>
            </a:pPr>
            <a:r>
              <a:rPr lang="fr-FR" sz="800" b="0" i="0" u="sng" strike="noStrike" dirty="0">
                <a:solidFill>
                  <a:srgbClr val="0563C1"/>
                </a:solidFill>
                <a:effectLst/>
                <a:latin typeface="+mj-lt"/>
                <a:hlinkClick r:id="rId19"/>
              </a:rPr>
              <a:t>https://www.tempus.com/oncology/tempus-one/</a:t>
            </a:r>
            <a:r>
              <a:rPr lang="fr-FR" sz="800" b="0" i="0" dirty="0">
                <a:solidFill>
                  <a:srgbClr val="000000"/>
                </a:solidFill>
                <a:effectLst/>
                <a:latin typeface="+mj-lt"/>
              </a:rPr>
              <a:t> </a:t>
            </a:r>
          </a:p>
          <a:p>
            <a:pPr marL="228600" indent="-228600">
              <a:lnSpc>
                <a:spcPct val="100000"/>
              </a:lnSpc>
              <a:buAutoNum type="arabicPeriod"/>
            </a:pPr>
            <a:r>
              <a:rPr lang="fr-FR" sz="800" b="0" i="0" u="sng" strike="noStrike" dirty="0">
                <a:solidFill>
                  <a:srgbClr val="0563C1"/>
                </a:solidFill>
                <a:effectLst/>
                <a:latin typeface="+mj-lt"/>
                <a:hlinkClick r:id="rId20"/>
              </a:rPr>
              <a:t>How Amazon's AI Technology Is Changing the Retail Landscape | The Motley Fool</a:t>
            </a:r>
            <a:endParaRPr lang="fr-FR" sz="800" b="0" i="0" u="sng" strike="noStrike" dirty="0">
              <a:solidFill>
                <a:srgbClr val="0563C1"/>
              </a:solidFill>
              <a:effectLst/>
              <a:latin typeface="+mj-lt"/>
            </a:endParaRPr>
          </a:p>
          <a:p>
            <a:pPr marL="228600" indent="-228600">
              <a:lnSpc>
                <a:spcPct val="100000"/>
              </a:lnSpc>
              <a:buAutoNum type="arabicPeriod"/>
            </a:pPr>
            <a:r>
              <a:rPr lang="fr-FR" sz="800" b="0" i="0" u="sng" strike="noStrike" dirty="0">
                <a:solidFill>
                  <a:srgbClr val="0563C1"/>
                </a:solidFill>
                <a:effectLst/>
                <a:latin typeface="+mj-lt"/>
                <a:hlinkClick r:id="rId21"/>
              </a:rPr>
              <a:t>https://humanyze.com/</a:t>
            </a:r>
            <a:r>
              <a:rPr lang="fr-FR" sz="800" b="0" i="0" dirty="0">
                <a:solidFill>
                  <a:srgbClr val="000000"/>
                </a:solidFill>
                <a:effectLst/>
                <a:latin typeface="+mj-lt"/>
              </a:rPr>
              <a:t> </a:t>
            </a:r>
            <a:endParaRPr lang="fr-FR" sz="800" u="sng" dirty="0">
              <a:solidFill>
                <a:srgbClr val="0563C1"/>
              </a:solidFill>
              <a:latin typeface="+mj-lt"/>
            </a:endParaRPr>
          </a:p>
          <a:p>
            <a:pPr marL="228600" indent="-228600">
              <a:lnSpc>
                <a:spcPct val="100000"/>
              </a:lnSpc>
              <a:buAutoNum type="arabicPeriod"/>
            </a:pPr>
            <a:r>
              <a:rPr lang="fr-FR" sz="800" dirty="0">
                <a:ea typeface="+mn-lt"/>
                <a:cs typeface="+mn-lt"/>
                <a:hlinkClick r:id="rId22"/>
              </a:rPr>
              <a:t>Upstart and Artificial Intelligence: A Match Made to Disrupt | The Motley Fool</a:t>
            </a:r>
            <a:endParaRPr lang="fr-FR" sz="800" dirty="0">
              <a:solidFill>
                <a:srgbClr val="000000"/>
              </a:solidFill>
              <a:latin typeface="+mj-lt"/>
            </a:endParaRPr>
          </a:p>
          <a:p>
            <a:pPr marL="228600" indent="-228600">
              <a:lnSpc>
                <a:spcPct val="100000"/>
              </a:lnSpc>
              <a:buAutoNum type="arabicPeriod"/>
            </a:pPr>
            <a:r>
              <a:rPr lang="fr-FR" sz="800" b="0" i="0" dirty="0">
                <a:solidFill>
                  <a:srgbClr val="000000"/>
                </a:solidFill>
                <a:effectLst/>
                <a:latin typeface="+mj-lt"/>
              </a:rPr>
              <a:t>https://futurism.com/an-ai-completed-360000-hours-of-finance-work-in-just-seconds </a:t>
            </a:r>
            <a:endParaRPr lang="fr-FR" sz="800" b="0" i="0" u="sng" dirty="0">
              <a:solidFill>
                <a:srgbClr val="0563C1"/>
              </a:solidFill>
              <a:effectLst/>
              <a:latin typeface="+mj-lt"/>
            </a:endParaRPr>
          </a:p>
          <a:p>
            <a:pPr marL="228600" indent="-228600">
              <a:lnSpc>
                <a:spcPct val="100000"/>
              </a:lnSpc>
              <a:buAutoNum type="arabicPeriod"/>
            </a:pPr>
            <a:r>
              <a:rPr lang="en-US" sz="800" b="0" i="0" dirty="0">
                <a:solidFill>
                  <a:srgbClr val="000000"/>
                </a:solidFill>
                <a:effectLst/>
                <a:latin typeface="+mj-lt"/>
              </a:rPr>
              <a:t>edf.fr/</a:t>
            </a:r>
            <a:r>
              <a:rPr lang="en-US" sz="800" b="0" i="0" dirty="0" err="1">
                <a:solidFill>
                  <a:srgbClr val="000000"/>
                </a:solidFill>
                <a:effectLst/>
                <a:latin typeface="+mj-lt"/>
              </a:rPr>
              <a:t>en</a:t>
            </a:r>
            <a:r>
              <a:rPr lang="en-US" sz="800" b="0" i="0" dirty="0">
                <a:solidFill>
                  <a:srgbClr val="000000"/>
                </a:solidFill>
                <a:effectLst/>
                <a:latin typeface="+mj-lt"/>
              </a:rPr>
              <a:t>/the-</a:t>
            </a:r>
            <a:r>
              <a:rPr lang="en-US" sz="800" b="0" i="0" dirty="0" err="1">
                <a:solidFill>
                  <a:srgbClr val="000000"/>
                </a:solidFill>
                <a:effectLst/>
                <a:latin typeface="+mj-lt"/>
              </a:rPr>
              <a:t>edf</a:t>
            </a:r>
            <a:r>
              <a:rPr lang="en-US" sz="800" b="0" i="0" dirty="0">
                <a:solidFill>
                  <a:srgbClr val="000000"/>
                </a:solidFill>
                <a:effectLst/>
                <a:latin typeface="+mj-lt"/>
              </a:rPr>
              <a:t>-group/inventing-the-future-of-energy/</a:t>
            </a:r>
            <a:r>
              <a:rPr lang="en-US" sz="800" b="0" i="0" dirty="0" err="1">
                <a:solidFill>
                  <a:srgbClr val="000000"/>
                </a:solidFill>
                <a:effectLst/>
                <a:latin typeface="+mj-lt"/>
              </a:rPr>
              <a:t>rd</a:t>
            </a:r>
            <a:r>
              <a:rPr lang="en-US" sz="800" b="0" i="0" dirty="0">
                <a:solidFill>
                  <a:srgbClr val="000000"/>
                </a:solidFill>
                <a:effectLst/>
                <a:latin typeface="+mj-lt"/>
              </a:rPr>
              <a:t>-global-expertise/</a:t>
            </a:r>
            <a:r>
              <a:rPr lang="en-US" sz="800" b="0" i="0" dirty="0" err="1">
                <a:solidFill>
                  <a:srgbClr val="000000"/>
                </a:solidFill>
                <a:effectLst/>
                <a:latin typeface="+mj-lt"/>
              </a:rPr>
              <a:t>rd</a:t>
            </a:r>
            <a:r>
              <a:rPr lang="en-US" sz="800" b="0" i="0" dirty="0">
                <a:solidFill>
                  <a:srgbClr val="000000"/>
                </a:solidFill>
                <a:effectLst/>
                <a:latin typeface="+mj-lt"/>
              </a:rPr>
              <a:t>-experience/data-science-ai-world/artificial-intelligence</a:t>
            </a:r>
            <a:endParaRPr lang="fr-FR" sz="800" u="sng" dirty="0">
              <a:solidFill>
                <a:srgbClr val="0563C1"/>
              </a:solidFill>
              <a:latin typeface="+mj-lt"/>
            </a:endParaRPr>
          </a:p>
          <a:p>
            <a:pPr marL="228600" indent="-228600">
              <a:lnSpc>
                <a:spcPct val="100000"/>
              </a:lnSpc>
              <a:buAutoNum type="arabicPeriod"/>
            </a:pPr>
            <a:r>
              <a:rPr lang="en-US" sz="800" b="0" i="0" u="sng" strike="noStrike" dirty="0">
                <a:solidFill>
                  <a:srgbClr val="000000"/>
                </a:solidFill>
                <a:effectLst/>
                <a:latin typeface="+mj-lt"/>
                <a:hlinkClick r:id="rId23"/>
              </a:rPr>
              <a:t>https://www.dilepix.com/en/technology</a:t>
            </a:r>
            <a:r>
              <a:rPr lang="en-US" sz="800" b="0" i="0" dirty="0">
                <a:solidFill>
                  <a:srgbClr val="000000"/>
                </a:solidFill>
                <a:effectLst/>
                <a:latin typeface="+mj-lt"/>
              </a:rPr>
              <a:t>  </a:t>
            </a:r>
            <a:endParaRPr lang="fr-FR" sz="800" b="0" i="0" u="sng" dirty="0">
              <a:solidFill>
                <a:srgbClr val="0563C1"/>
              </a:solidFill>
              <a:effectLst/>
              <a:latin typeface="+mj-lt"/>
            </a:endParaRPr>
          </a:p>
          <a:p>
            <a:pPr marL="228600" indent="-228600">
              <a:lnSpc>
                <a:spcPct val="100000"/>
              </a:lnSpc>
              <a:buAutoNum type="arabicPeriod"/>
            </a:pPr>
            <a:r>
              <a:rPr lang="en-US" sz="800" b="0" i="0" u="sng" strike="noStrike" dirty="0">
                <a:solidFill>
                  <a:srgbClr val="0563C1"/>
                </a:solidFill>
                <a:effectLst/>
                <a:latin typeface="+mj-lt"/>
                <a:hlinkClick r:id="rId24"/>
              </a:rPr>
              <a:t>https://www.century.tech/</a:t>
            </a:r>
            <a:r>
              <a:rPr lang="en-US" sz="800" b="0" i="0" dirty="0">
                <a:solidFill>
                  <a:srgbClr val="000000"/>
                </a:solidFill>
                <a:effectLst/>
                <a:latin typeface="+mj-lt"/>
              </a:rPr>
              <a:t>  </a:t>
            </a:r>
            <a:endParaRPr lang="fr-FR" sz="800" u="sng" dirty="0">
              <a:solidFill>
                <a:srgbClr val="0563C1"/>
              </a:solidFill>
              <a:latin typeface="+mj-lt"/>
            </a:endParaRPr>
          </a:p>
          <a:p>
            <a:pPr marL="228600" indent="-228600">
              <a:lnSpc>
                <a:spcPct val="100000"/>
              </a:lnSpc>
              <a:buAutoNum type="arabicPeriod"/>
            </a:pPr>
            <a:r>
              <a:rPr lang="en-US" sz="800" b="0" i="0" dirty="0">
                <a:solidFill>
                  <a:srgbClr val="000000"/>
                </a:solidFill>
                <a:effectLst/>
                <a:latin typeface="+mj-lt"/>
              </a:rPr>
              <a:t> </a:t>
            </a:r>
            <a:r>
              <a:rPr lang="en-US" sz="800" b="0" i="0" u="sng" strike="noStrike" dirty="0">
                <a:solidFill>
                  <a:srgbClr val="0563C1"/>
                </a:solidFill>
                <a:effectLst/>
                <a:latin typeface="+mj-lt"/>
                <a:hlinkClick r:id="rId25"/>
              </a:rPr>
              <a:t>https://www.revolut.com/</a:t>
            </a:r>
            <a:r>
              <a:rPr lang="en-US" sz="800" b="0" i="0" dirty="0">
                <a:solidFill>
                  <a:srgbClr val="000000"/>
                </a:solidFill>
                <a:effectLst/>
                <a:latin typeface="+mj-lt"/>
              </a:rPr>
              <a:t> </a:t>
            </a:r>
            <a:endParaRPr lang="fr-FR" sz="800" b="0" i="0" u="sng" dirty="0">
              <a:solidFill>
                <a:srgbClr val="0563C1"/>
              </a:solidFill>
              <a:effectLst/>
              <a:latin typeface="+mj-lt"/>
            </a:endParaRPr>
          </a:p>
          <a:p>
            <a:pPr marL="228600" indent="-228600">
              <a:lnSpc>
                <a:spcPct val="100000"/>
              </a:lnSpc>
              <a:buAutoNum type="arabicPeriod"/>
            </a:pPr>
            <a:r>
              <a:rPr lang="fr-FR" sz="800" b="0" i="0" dirty="0">
                <a:solidFill>
                  <a:srgbClr val="000000"/>
                </a:solidFill>
                <a:effectLst/>
                <a:latin typeface="+mj-lt"/>
              </a:rPr>
              <a:t> </a:t>
            </a:r>
            <a:r>
              <a:rPr lang="fr-FR" sz="800" b="0" i="0" u="sng" strike="noStrike" dirty="0">
                <a:solidFill>
                  <a:srgbClr val="0563C1"/>
                </a:solidFill>
                <a:effectLst/>
                <a:latin typeface="+mj-lt"/>
                <a:hlinkClick r:id="rId26"/>
              </a:rPr>
              <a:t>The Amazing Ways Ocado Uses Artificial Intelligence And Tech To Transform The Grocery Industry | Bernard Marr</a:t>
            </a:r>
            <a:endParaRPr lang="fr-CA" sz="800" dirty="0">
              <a:effectLst/>
              <a:latin typeface="+mj-lt"/>
              <a:ea typeface="Calibri" panose="020F0502020204030204" pitchFamily="34" charset="0"/>
              <a:cs typeface="Times New Roman" panose="02020603050405020304" pitchFamily="18" charset="0"/>
            </a:endParaRPr>
          </a:p>
        </p:txBody>
      </p:sp>
      <p:sp>
        <p:nvSpPr>
          <p:cNvPr id="7" name="Espace réservé du contenu 3">
            <a:extLst>
              <a:ext uri="{FF2B5EF4-FFF2-40B4-BE49-F238E27FC236}">
                <a16:creationId xmlns:a16="http://schemas.microsoft.com/office/drawing/2014/main" id="{CE333931-EC54-449C-AD82-A722FCA2B80A}"/>
              </a:ext>
            </a:extLst>
          </p:cNvPr>
          <p:cNvSpPr txBox="1">
            <a:spLocks/>
          </p:cNvSpPr>
          <p:nvPr>
            <p:custDataLst>
              <p:tags r:id="rId3"/>
            </p:custDataLst>
          </p:nvPr>
        </p:nvSpPr>
        <p:spPr>
          <a:xfrm>
            <a:off x="153094" y="281572"/>
            <a:ext cx="6379836" cy="1500733"/>
          </a:xfrm>
          <a:prstGeom prst="rect">
            <a:avLst/>
          </a:prstGeom>
        </p:spPr>
        <p:txBody>
          <a:bodyPr vert="horz" lIns="91440" tIns="45720" rIns="91440" bIns="45720" rtlCol="0" anchor="t">
            <a:normAutofit/>
          </a:bodyPr>
          <a:lstStyle>
            <a:lvl1pPr marL="128585" indent="-128585" algn="l" defTabSz="514337" rtl="0" eaLnBrk="1" latinLnBrk="0" hangingPunct="1">
              <a:lnSpc>
                <a:spcPct val="90000"/>
              </a:lnSpc>
              <a:spcBef>
                <a:spcPts val="563"/>
              </a:spcBef>
              <a:buClr>
                <a:schemeClr val="accent2"/>
              </a:buClr>
              <a:buFont typeface="Arial" panose="020B0604020202020204" pitchFamily="34" charset="0"/>
              <a:buChar char="•"/>
              <a:defRPr sz="1575" kern="1200">
                <a:solidFill>
                  <a:schemeClr val="tx1"/>
                </a:solidFill>
                <a:latin typeface="+mn-lt"/>
                <a:ea typeface="+mn-ea"/>
                <a:cs typeface="+mn-cs"/>
              </a:defRPr>
            </a:lvl1pPr>
            <a:lvl2pPr marL="385754" indent="-128585" algn="l" defTabSz="514337" rtl="0" eaLnBrk="1" latinLnBrk="0" hangingPunct="1">
              <a:lnSpc>
                <a:spcPct val="90000"/>
              </a:lnSpc>
              <a:spcBef>
                <a:spcPts val="281"/>
              </a:spcBef>
              <a:buClr>
                <a:schemeClr val="accent5"/>
              </a:buClr>
              <a:buFont typeface="Arial" panose="020B0604020202020204" pitchFamily="34" charset="0"/>
              <a:buChar char="•"/>
              <a:defRPr sz="1350" kern="1200">
                <a:solidFill>
                  <a:schemeClr val="tx1"/>
                </a:solidFill>
                <a:latin typeface="+mn-lt"/>
                <a:ea typeface="+mn-ea"/>
                <a:cs typeface="+mn-cs"/>
              </a:defRPr>
            </a:lvl2pPr>
            <a:lvl3pPr marL="642922" indent="-128585" algn="l" defTabSz="514337" rtl="0" eaLnBrk="1" latinLnBrk="0" hangingPunct="1">
              <a:lnSpc>
                <a:spcPct val="90000"/>
              </a:lnSpc>
              <a:spcBef>
                <a:spcPts val="281"/>
              </a:spcBef>
              <a:buClr>
                <a:schemeClr val="accent6"/>
              </a:buClr>
              <a:buFont typeface="Arial" panose="020B0604020202020204" pitchFamily="34" charset="0"/>
              <a:buChar char="•"/>
              <a:defRPr sz="1125" kern="1200">
                <a:solidFill>
                  <a:schemeClr val="tx1"/>
                </a:solidFill>
                <a:latin typeface="+mn-lt"/>
                <a:ea typeface="+mn-ea"/>
                <a:cs typeface="+mn-cs"/>
              </a:defRPr>
            </a:lvl3pPr>
            <a:lvl4pPr marL="900091" indent="-128585" algn="l" defTabSz="514337" rtl="0" eaLnBrk="1" latinLnBrk="0" hangingPunct="1">
              <a:lnSpc>
                <a:spcPct val="90000"/>
              </a:lnSpc>
              <a:spcBef>
                <a:spcPts val="281"/>
              </a:spcBef>
              <a:buClr>
                <a:schemeClr val="accent6">
                  <a:lumMod val="60000"/>
                  <a:lumOff val="40000"/>
                </a:schemeClr>
              </a:buClr>
              <a:buFont typeface="Arial" panose="020B0604020202020204" pitchFamily="34" charset="0"/>
              <a:buChar char="•"/>
              <a:defRPr sz="1013" kern="1200">
                <a:solidFill>
                  <a:schemeClr val="tx1"/>
                </a:solidFill>
                <a:latin typeface="+mn-lt"/>
                <a:ea typeface="+mn-ea"/>
                <a:cs typeface="+mn-cs"/>
              </a:defRPr>
            </a:lvl4pPr>
            <a:lvl5pPr marL="1157259" indent="-128585" algn="l" defTabSz="514337" rtl="0" eaLnBrk="1" latinLnBrk="0" hangingPunct="1">
              <a:lnSpc>
                <a:spcPct val="90000"/>
              </a:lnSpc>
              <a:spcBef>
                <a:spcPts val="281"/>
              </a:spcBef>
              <a:buClr>
                <a:schemeClr val="accent6">
                  <a:lumMod val="40000"/>
                  <a:lumOff val="60000"/>
                </a:schemeClr>
              </a:buClr>
              <a:buFont typeface="Arial" panose="020B0604020202020204" pitchFamily="34" charset="0"/>
              <a:buChar char="•"/>
              <a:defRPr sz="1013" kern="1200">
                <a:solidFill>
                  <a:schemeClr val="tx1"/>
                </a:solidFill>
                <a:latin typeface="+mn-lt"/>
                <a:ea typeface="+mn-ea"/>
                <a:cs typeface="+mn-cs"/>
              </a:defRPr>
            </a:lvl5pPr>
            <a:lvl6pPr marL="1414428"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0" indent="0" algn="just">
              <a:lnSpc>
                <a:spcPct val="120000"/>
              </a:lnSpc>
              <a:buNone/>
            </a:pPr>
            <a:r>
              <a:rPr lang="fr-CA" sz="1100" b="1">
                <a:solidFill>
                  <a:schemeClr val="accent6"/>
                </a:solidFill>
              </a:rPr>
              <a:t>Le commerce électronique</a:t>
            </a:r>
            <a:r>
              <a:rPr lang="fr-CA" sz="1100" b="1" dirty="0">
                <a:solidFill>
                  <a:schemeClr val="accent6"/>
                </a:solidFill>
              </a:rPr>
              <a:t> </a:t>
            </a:r>
            <a:endParaRPr lang="fr-CA" sz="1100" b="1">
              <a:solidFill>
                <a:schemeClr val="accent6"/>
              </a:solidFill>
            </a:endParaRPr>
          </a:p>
          <a:p>
            <a:pPr marL="0" indent="0" algn="just">
              <a:lnSpc>
                <a:spcPct val="120000"/>
              </a:lnSpc>
              <a:buFont typeface="Arial" panose="020B0604020202020204" pitchFamily="34" charset="0"/>
              <a:buNone/>
            </a:pPr>
            <a:r>
              <a:rPr lang="fr-CA" sz="1000" dirty="0"/>
              <a:t>Ocado</a:t>
            </a:r>
            <a:r>
              <a:rPr lang="fr-CA" sz="1000" baseline="30000" dirty="0"/>
              <a:t>25</a:t>
            </a:r>
            <a:r>
              <a:rPr lang="fr-CA" sz="1000"/>
              <a:t>, l'une des plus grandes entreprises de commerce électronique du Royaume-Uni, utilise l'IA pour </a:t>
            </a:r>
            <a:r>
              <a:rPr lang="fr-CA" sz="1000" b="1">
                <a:solidFill>
                  <a:srgbClr val="FFC000"/>
                </a:solidFill>
              </a:rPr>
              <a:t>optimiser ses opérations de stockage et de livraison</a:t>
            </a:r>
            <a:r>
              <a:rPr lang="fr-CA" sz="1000"/>
              <a:t>. Ils ont développé un système de gestion d'entrepôt intelligent qui utilise l'IA pour prédire les besoins en stock et optimiser le placement des produits dans l'entrepôt.</a:t>
            </a:r>
            <a:endParaRPr lang="fr-CA" sz="1200"/>
          </a:p>
        </p:txBody>
      </p:sp>
      <p:sp>
        <p:nvSpPr>
          <p:cNvPr id="2" name="ZoneTexte 1">
            <a:extLst>
              <a:ext uri="{FF2B5EF4-FFF2-40B4-BE49-F238E27FC236}">
                <a16:creationId xmlns:a16="http://schemas.microsoft.com/office/drawing/2014/main" id="{A31D80F4-0C0E-9F38-EE58-738A740DFF63}"/>
              </a:ext>
            </a:extLst>
          </p:cNvPr>
          <p:cNvSpPr txBox="1"/>
          <p:nvPr>
            <p:custDataLst>
              <p:tags r:id="rId4"/>
            </p:custDataLst>
          </p:nvPr>
        </p:nvSpPr>
        <p:spPr>
          <a:xfrm>
            <a:off x="153094" y="8845365"/>
            <a:ext cx="2739814" cy="257386"/>
          </a:xfrm>
          <a:prstGeom prst="rect">
            <a:avLst/>
          </a:prstGeom>
          <a:noFill/>
        </p:spPr>
        <p:txBody>
          <a:bodyPr vert="horz" wrap="square" lIns="91440" tIns="45720" rIns="91440" bIns="45720" rtlCol="0">
            <a:normAutofit fontScale="62500" lnSpcReduction="20000"/>
          </a:bodyPr>
          <a:lstStyle/>
          <a:p>
            <a:pPr marL="0" indent="0" algn="ctr">
              <a:buNone/>
            </a:pPr>
            <a:r>
              <a:rPr lang="fr-CA" sz="1800" dirty="0"/>
              <a:t>Centre d’Innovation Numérique (CIN)</a:t>
            </a:r>
          </a:p>
        </p:txBody>
      </p:sp>
      <p:sp>
        <p:nvSpPr>
          <p:cNvPr id="3" name="ZoneTexte 2">
            <a:extLst>
              <a:ext uri="{FF2B5EF4-FFF2-40B4-BE49-F238E27FC236}">
                <a16:creationId xmlns:a16="http://schemas.microsoft.com/office/drawing/2014/main" id="{28E02238-08BB-57A1-CFB2-D2B145128222}"/>
              </a:ext>
            </a:extLst>
          </p:cNvPr>
          <p:cNvSpPr txBox="1"/>
          <p:nvPr>
            <p:custDataLst>
              <p:tags r:id="rId5"/>
            </p:custDataLst>
          </p:nvPr>
        </p:nvSpPr>
        <p:spPr>
          <a:xfrm>
            <a:off x="6457251" y="8827562"/>
            <a:ext cx="311573" cy="257386"/>
          </a:xfrm>
          <a:prstGeom prst="rect">
            <a:avLst/>
          </a:prstGeom>
          <a:noFill/>
        </p:spPr>
        <p:txBody>
          <a:bodyPr vert="horz" wrap="square" lIns="91440" tIns="45720" rIns="91440" bIns="45720" rtlCol="0">
            <a:normAutofit fontScale="62500" lnSpcReduction="20000"/>
          </a:bodyPr>
          <a:lstStyle/>
          <a:p>
            <a:pPr algn="l"/>
            <a:r>
              <a:rPr lang="fr-CA" sz="2000" dirty="0">
                <a:solidFill>
                  <a:schemeClr val="accent5">
                    <a:lumMod val="75000"/>
                  </a:schemeClr>
                </a:solidFill>
              </a:rPr>
              <a:t>5</a:t>
            </a:r>
          </a:p>
        </p:txBody>
      </p:sp>
    </p:spTree>
    <p:extLst>
      <p:ext uri="{BB962C8B-B14F-4D97-AF65-F5344CB8AC3E}">
        <p14:creationId xmlns:p14="http://schemas.microsoft.com/office/powerpoint/2010/main" val="186378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contenu 10">
            <a:extLst>
              <a:ext uri="{FF2B5EF4-FFF2-40B4-BE49-F238E27FC236}">
                <a16:creationId xmlns:a16="http://schemas.microsoft.com/office/drawing/2014/main" id="{E3A4BF62-3920-471F-89C4-4AC60391F38D}"/>
              </a:ext>
            </a:extLst>
          </p:cNvPr>
          <p:cNvSpPr>
            <a:spLocks noGrp="1"/>
          </p:cNvSpPr>
          <p:nvPr>
            <p:ph sz="half" idx="2"/>
            <p:custDataLst>
              <p:tags r:id="rId1"/>
            </p:custDataLst>
          </p:nvPr>
        </p:nvSpPr>
        <p:spPr>
          <a:xfrm>
            <a:off x="1447800" y="2328760"/>
            <a:ext cx="3966739" cy="2410250"/>
          </a:xfrm>
        </p:spPr>
        <p:txBody>
          <a:bodyPr/>
          <a:lstStyle/>
          <a:p>
            <a:pPr marL="0" indent="0" algn="ctr">
              <a:buNone/>
            </a:pPr>
            <a:r>
              <a:rPr lang="fr-CA" dirty="0"/>
              <a:t>Produit par le Centre d’Innovation Numérique (CIN)</a:t>
            </a:r>
          </a:p>
          <a:p>
            <a:pPr marL="0" indent="0" algn="ctr">
              <a:buNone/>
            </a:pPr>
            <a:endParaRPr lang="fr-CA" dirty="0"/>
          </a:p>
          <a:p>
            <a:pPr marL="0" indent="0" algn="ctr">
              <a:buNone/>
            </a:pPr>
            <a:endParaRPr lang="fr-CA" dirty="0"/>
          </a:p>
          <a:p>
            <a:pPr marL="0" indent="0" algn="ctr">
              <a:buNone/>
            </a:pPr>
            <a:r>
              <a:rPr lang="fr-CA" dirty="0"/>
              <a:t>Auteur: Philippe Gueu</a:t>
            </a:r>
          </a:p>
          <a:p>
            <a:pPr marL="0" indent="0" algn="ctr">
              <a:buNone/>
            </a:pPr>
            <a:r>
              <a:rPr lang="fr-CA" dirty="0"/>
              <a:t>Conception visuelle: Sara Benaddia</a:t>
            </a:r>
          </a:p>
          <a:p>
            <a:pPr marL="0" indent="0" algn="ctr">
              <a:buNone/>
            </a:pPr>
            <a:endParaRPr lang="fr-CA" dirty="0"/>
          </a:p>
          <a:p>
            <a:pPr marL="0" indent="0" algn="ctr">
              <a:buNone/>
            </a:pPr>
            <a:r>
              <a:rPr lang="fr-CA" dirty="0"/>
              <a:t>Directrice de rédaction: Jessica Buzza</a:t>
            </a:r>
          </a:p>
        </p:txBody>
      </p:sp>
      <p:sp>
        <p:nvSpPr>
          <p:cNvPr id="12" name="ZoneTexte 11">
            <a:extLst>
              <a:ext uri="{FF2B5EF4-FFF2-40B4-BE49-F238E27FC236}">
                <a16:creationId xmlns:a16="http://schemas.microsoft.com/office/drawing/2014/main" id="{F8829387-FAE5-4AB1-AF39-3ACC8F6F43B0}"/>
              </a:ext>
            </a:extLst>
          </p:cNvPr>
          <p:cNvSpPr txBox="1"/>
          <p:nvPr>
            <p:custDataLst>
              <p:tags r:id="rId2"/>
            </p:custDataLst>
          </p:nvPr>
        </p:nvSpPr>
        <p:spPr>
          <a:xfrm>
            <a:off x="2423417" y="8828684"/>
            <a:ext cx="3763231" cy="315315"/>
          </a:xfrm>
          <a:prstGeom prst="rect">
            <a:avLst/>
          </a:prstGeom>
          <a:noFill/>
        </p:spPr>
        <p:txBody>
          <a:bodyPr vert="horz" wrap="square" lIns="91440" tIns="45720" rIns="91440" bIns="45720" rtlCol="0">
            <a:normAutofit fontScale="62500" lnSpcReduction="20000"/>
          </a:bodyPr>
          <a:lstStyle/>
          <a:p>
            <a:pPr marL="0" indent="0" algn="ctr">
              <a:buNone/>
            </a:pPr>
            <a:r>
              <a:rPr lang="fr-CA" sz="1800" dirty="0"/>
              <a:t>Centre d’Innovation Numérique (CIN), Juin 2023</a:t>
            </a:r>
          </a:p>
        </p:txBody>
      </p:sp>
      <p:sp>
        <p:nvSpPr>
          <p:cNvPr id="2" name="ZoneTexte 1">
            <a:extLst>
              <a:ext uri="{FF2B5EF4-FFF2-40B4-BE49-F238E27FC236}">
                <a16:creationId xmlns:a16="http://schemas.microsoft.com/office/drawing/2014/main" id="{4845AF42-B7B9-88B8-B8B5-0BA6C9332321}"/>
              </a:ext>
            </a:extLst>
          </p:cNvPr>
          <p:cNvSpPr txBox="1"/>
          <p:nvPr>
            <p:custDataLst>
              <p:tags r:id="rId3"/>
            </p:custDataLst>
          </p:nvPr>
        </p:nvSpPr>
        <p:spPr>
          <a:xfrm>
            <a:off x="6449109" y="8828684"/>
            <a:ext cx="311573" cy="257386"/>
          </a:xfrm>
          <a:prstGeom prst="rect">
            <a:avLst/>
          </a:prstGeom>
          <a:noFill/>
        </p:spPr>
        <p:txBody>
          <a:bodyPr vert="horz" wrap="square" lIns="91440" tIns="45720" rIns="91440" bIns="45720" rtlCol="0">
            <a:normAutofit fontScale="62500" lnSpcReduction="20000"/>
          </a:bodyPr>
          <a:lstStyle/>
          <a:p>
            <a:pPr algn="l"/>
            <a:r>
              <a:rPr lang="fr-CA" sz="2000" dirty="0">
                <a:solidFill>
                  <a:schemeClr val="accent5">
                    <a:lumMod val="75000"/>
                  </a:schemeClr>
                </a:solidFill>
              </a:rPr>
              <a:t>6</a:t>
            </a:r>
          </a:p>
        </p:txBody>
      </p:sp>
    </p:spTree>
    <p:extLst>
      <p:ext uri="{BB962C8B-B14F-4D97-AF65-F5344CB8AC3E}">
        <p14:creationId xmlns:p14="http://schemas.microsoft.com/office/powerpoint/2010/main" val="3051266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3"/>
</p:tagLst>
</file>

<file path=ppt/tags/tag15.xml><?xml version="1.0" encoding="utf-8"?>
<p:tagLst xmlns:a="http://schemas.openxmlformats.org/drawingml/2006/main" xmlns:r="http://schemas.openxmlformats.org/officeDocument/2006/relationships" xmlns:p="http://schemas.openxmlformats.org/presentationml/2006/main">
  <p:tag name="NUM" val="4"/>
</p:tagLst>
</file>

<file path=ppt/tags/tag16.xml><?xml version="1.0" encoding="utf-8"?>
<p:tagLst xmlns:a="http://schemas.openxmlformats.org/drawingml/2006/main" xmlns:r="http://schemas.openxmlformats.org/officeDocument/2006/relationships" xmlns:p="http://schemas.openxmlformats.org/presentationml/2006/main">
  <p:tag name="NUM" val="5"/>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4"/>
</p:tagLst>
</file>

<file path=ppt/tags/tag21.xml><?xml version="1.0" encoding="utf-8"?>
<p:tagLst xmlns:a="http://schemas.openxmlformats.org/drawingml/2006/main" xmlns:r="http://schemas.openxmlformats.org/officeDocument/2006/relationships" xmlns:p="http://schemas.openxmlformats.org/presentationml/2006/main">
  <p:tag name="NUM" val="5"/>
</p:tagLst>
</file>

<file path=ppt/tags/tag22.xml><?xml version="1.0" encoding="utf-8"?>
<p:tagLst xmlns:a="http://schemas.openxmlformats.org/drawingml/2006/main" xmlns:r="http://schemas.openxmlformats.org/officeDocument/2006/relationships" xmlns:p="http://schemas.openxmlformats.org/presentationml/2006/main">
  <p:tag name="NUM" val="6"/>
</p:tagLst>
</file>

<file path=ppt/tags/tag23.xml><?xml version="1.0" encoding="utf-8"?>
<p:tagLst xmlns:a="http://schemas.openxmlformats.org/drawingml/2006/main" xmlns:r="http://schemas.openxmlformats.org/officeDocument/2006/relationships" xmlns:p="http://schemas.openxmlformats.org/presentationml/2006/main">
  <p:tag name="NUM" val="7"/>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2"/>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7.xml><?xml version="1.0" encoding="utf-8"?>
<p:tagLst xmlns:a="http://schemas.openxmlformats.org/drawingml/2006/main" xmlns:r="http://schemas.openxmlformats.org/officeDocument/2006/relationships" xmlns:p="http://schemas.openxmlformats.org/presentationml/2006/main">
  <p:tag name="NUM" val="4"/>
</p:tagLst>
</file>

<file path=ppt/tags/tag28.xml><?xml version="1.0" encoding="utf-8"?>
<p:tagLst xmlns:a="http://schemas.openxmlformats.org/drawingml/2006/main" xmlns:r="http://schemas.openxmlformats.org/officeDocument/2006/relationships" xmlns:p="http://schemas.openxmlformats.org/presentationml/2006/main">
  <p:tag name="NUM" val="5"/>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30.xml><?xml version="1.0" encoding="utf-8"?>
<p:tagLst xmlns:a="http://schemas.openxmlformats.org/drawingml/2006/main" xmlns:r="http://schemas.openxmlformats.org/officeDocument/2006/relationships" xmlns:p="http://schemas.openxmlformats.org/presentationml/2006/main">
  <p:tag name="NUM" val="2"/>
</p:tagLst>
</file>

<file path=ppt/tags/tag31.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7.xml><?xml version="1.0" encoding="utf-8"?>
<p:tagLst xmlns:a="http://schemas.openxmlformats.org/drawingml/2006/main" xmlns:r="http://schemas.openxmlformats.org/officeDocument/2006/relationships" xmlns:p="http://schemas.openxmlformats.org/presentationml/2006/main">
  <p:tag name="NUM" val="7"/>
</p:tagLst>
</file>

<file path=ppt/tags/tag8.xml><?xml version="1.0" encoding="utf-8"?>
<p:tagLst xmlns:a="http://schemas.openxmlformats.org/drawingml/2006/main" xmlns:r="http://schemas.openxmlformats.org/officeDocument/2006/relationships" xmlns:p="http://schemas.openxmlformats.org/presentationml/2006/main">
  <p:tag name="NUM" val="8"/>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hème Office">
  <a:themeElements>
    <a:clrScheme name="Palette CIN">
      <a:dk1>
        <a:sysClr val="windowText" lastClr="000000"/>
      </a:dk1>
      <a:lt1>
        <a:sysClr val="window" lastClr="FFFFFF"/>
      </a:lt1>
      <a:dk2>
        <a:srgbClr val="5A5B5B"/>
      </a:dk2>
      <a:lt2>
        <a:srgbClr val="E7E6E6"/>
      </a:lt2>
      <a:accent1>
        <a:srgbClr val="265C84"/>
      </a:accent1>
      <a:accent2>
        <a:srgbClr val="F7D777"/>
      </a:accent2>
      <a:accent3>
        <a:srgbClr val="A5A5A5"/>
      </a:accent3>
      <a:accent4>
        <a:srgbClr val="F4C34C"/>
      </a:accent4>
      <a:accent5>
        <a:srgbClr val="3D80AA"/>
      </a:accent5>
      <a:accent6>
        <a:srgbClr val="67C5B4"/>
      </a:accent6>
      <a:hlink>
        <a:srgbClr val="30AA93"/>
      </a:hlink>
      <a:folHlink>
        <a:srgbClr val="DA8F8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vert="horz" lIns="91440" tIns="45720" rIns="91440" bIns="45720" rtlCol="0">
        <a:normAutofit lnSpcReduction="10000"/>
      </a:bodyPr>
      <a:lstStyle>
        <a:defPPr algn="l">
          <a:defRPr sz="2000" dirty="0" smtClean="0">
            <a:solidFill>
              <a:schemeClr val="accent5">
                <a:lumMod val="75000"/>
              </a:schemeClr>
            </a:solidFill>
          </a:defRPr>
        </a:defPPr>
      </a:lstStyle>
    </a:txDef>
  </a:objectDefaults>
  <a:extraClrSchemeLst/>
  <a:extLst>
    <a:ext uri="{05A4C25C-085E-4340-85A3-A5531E510DB2}">
      <thm15:themeFamily xmlns:thm15="http://schemas.microsoft.com/office/thememl/2012/main" name="Gabarit article de veille format word.potx" id="{BE96FD01-E9DC-4938-B0BB-B3EB2CD62B85}" vid="{E12CE551-ED92-4FA6-9860-E4E3DE5C0E7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02947A9A1BFB64E940A6360D3C2E9FF" ma:contentTypeVersion="15" ma:contentTypeDescription="Crée un document." ma:contentTypeScope="" ma:versionID="ab003bcfa122b52dea7dac2dc4c56070">
  <xsd:schema xmlns:xsd="http://www.w3.org/2001/XMLSchema" xmlns:xs="http://www.w3.org/2001/XMLSchema" xmlns:p="http://schemas.microsoft.com/office/2006/metadata/properties" xmlns:ns2="81c9f6d7-38be-4b6f-ac7a-53278e4778cd" xmlns:ns3="562370e7-b28b-48b8-b232-8034dde365ed" targetNamespace="http://schemas.microsoft.com/office/2006/metadata/properties" ma:root="true" ma:fieldsID="55310cbb28621703c25a0ab43cf87825" ns2:_="" ns3:_="">
    <xsd:import namespace="81c9f6d7-38be-4b6f-ac7a-53278e4778cd"/>
    <xsd:import namespace="562370e7-b28b-48b8-b232-8034dde365e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c9f6d7-38be-4b6f-ac7a-53278e4778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Balises d’images" ma:readOnly="false" ma:fieldId="{5cf76f15-5ced-4ddc-b409-7134ff3c332f}" ma:taxonomyMulti="true" ma:sspId="dd77086a-2531-4352-ad34-78fda1dd9b79"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2370e7-b28b-48b8-b232-8034dde365e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TaxCatchAll" ma:index="20" nillable="true" ma:displayName="Taxonomy Catch All Column" ma:hidden="true" ma:list="{5814df3c-ecd8-48a0-baf1-1e2ca48c24eb}" ma:internalName="TaxCatchAll" ma:showField="CatchAllData" ma:web="562370e7-b28b-48b8-b232-8034dde365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c9f6d7-38be-4b6f-ac7a-53278e4778cd">
      <Terms xmlns="http://schemas.microsoft.com/office/infopath/2007/PartnerControls"/>
    </lcf76f155ced4ddcb4097134ff3c332f>
    <TaxCatchAll xmlns="562370e7-b28b-48b8-b232-8034dde365ed" xsi:nil="true"/>
  </documentManagement>
</p:properties>
</file>

<file path=customXml/itemProps1.xml><?xml version="1.0" encoding="utf-8"?>
<ds:datastoreItem xmlns:ds="http://schemas.openxmlformats.org/officeDocument/2006/customXml" ds:itemID="{4E8F74D5-47AA-4DAD-A3A5-90C8113106BE}">
  <ds:schemaRefs>
    <ds:schemaRef ds:uri="http://schemas.microsoft.com/sharepoint/v3/contenttype/forms"/>
  </ds:schemaRefs>
</ds:datastoreItem>
</file>

<file path=customXml/itemProps2.xml><?xml version="1.0" encoding="utf-8"?>
<ds:datastoreItem xmlns:ds="http://schemas.openxmlformats.org/officeDocument/2006/customXml" ds:itemID="{58A20207-FD12-4DC8-8216-2F9928FE6FD8}">
  <ds:schemaRefs>
    <ds:schemaRef ds:uri="562370e7-b28b-48b8-b232-8034dde365ed"/>
    <ds:schemaRef ds:uri="81c9f6d7-38be-4b6f-ac7a-53278e4778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B088F19-0CAF-4A60-81E5-18DF993328EF}">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562370e7-b28b-48b8-b232-8034dde365ed"/>
    <ds:schemaRef ds:uri="http://schemas.microsoft.com/office/2006/documentManagement/types"/>
    <ds:schemaRef ds:uri="81c9f6d7-38be-4b6f-ac7a-53278e4778c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Gabarit article de veille format word</Template>
  <TotalTime>60</TotalTime>
  <Words>2831</Words>
  <Application>Microsoft Office PowerPoint</Application>
  <PresentationFormat>Format US (216 x 279 mm)</PresentationFormat>
  <Paragraphs>92</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Thème Office</vt:lpstr>
      <vt:lpstr>Canada</vt:lpstr>
      <vt:lpstr>Présentation PowerPoint</vt:lpstr>
      <vt:lpstr>États-Unis</vt:lpstr>
      <vt:lpstr>Présentation PowerPoint</vt:lpstr>
      <vt:lpstr>Sources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Gueu, Philippe</dc:creator>
  <cp:lastModifiedBy>Beaupré Lavoie, Joëlle</cp:lastModifiedBy>
  <cp:revision>70</cp:revision>
  <dcterms:created xsi:type="dcterms:W3CDTF">2023-05-11T14:48:24Z</dcterms:created>
  <dcterms:modified xsi:type="dcterms:W3CDTF">2023-06-20T19:01:44Z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0x010100502947A9A1BFB64E940A6360D3C2E9FF</vt:lpwstr>
  </property>
  <property fmtid="{D5CDD505-2E9C-101B-9397-08002B2CF9AE}" pid="3" name="MediaServiceImageTags">
    <vt:lpwstr/>
  </property>
</Properties>
</file>