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1" r:id="rId11"/>
    <p:sldId id="262" r:id="rId12"/>
    <p:sldId id="263" r:id="rId13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2999881"/>
            <a:ext cx="6530975" cy="313255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pic>
        <p:nvPicPr>
          <p:cNvPr id="5" name="Image 4" descr="Une image contenant Police, symbole, logo, conception&#10;&#10;Description générée automatiquement">
            <a:extLst>
              <a:ext uri="{FF2B5EF4-FFF2-40B4-BE49-F238E27FC236}">
                <a16:creationId xmlns:a16="http://schemas.microsoft.com/office/drawing/2014/main" id="{BB70BBF6-B90C-C988-0DE8-D317656699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2" y="147910"/>
            <a:ext cx="1348248" cy="80292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205069"/>
            <a:ext cx="6567054" cy="546606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6850385"/>
            <a:ext cx="6530975" cy="214570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8"/>
            <a:ext cx="6567054" cy="5437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841138"/>
            <a:ext cx="6567054" cy="815245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47155"/>
            <a:ext cx="6557819" cy="51672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752173"/>
            <a:ext cx="3168073" cy="783131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727122"/>
            <a:ext cx="3168072" cy="783131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17654"/>
            <a:ext cx="6567054" cy="94788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114621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2232068"/>
            <a:ext cx="3230472" cy="669899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1146217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2232068"/>
            <a:ext cx="3242972" cy="669899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1"/>
            <a:ext cx="6557819" cy="62475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5252" y="1203960"/>
            <a:ext cx="6507493" cy="773807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434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8" r:id="rId5"/>
    <p:sldLayoutId id="2147483660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10" Type="http://schemas.openxmlformats.org/officeDocument/2006/relationships/hyperlink" Target="&lt;a href=&quot;https://bytebeam.io/blog/the-most-important-iot-stats-for-2023/&quot;&gt;The most important IoT stats for 2023 (bytebeam.io)&lt;/a&gt;" TargetMode="External"/><Relationship Id="rId11" Type="http://schemas.openxmlformats.org/officeDocument/2006/relationships/hyperlink" Target="&lt;a href=&quot;https://www.logisticsmgmt.com/article/amazon.com_to_acquire_kiva_systems&quot;&gt;Amazon.com to acquire Kiva Systems - Logistics Management (logisticsmgmt.com)&lt;/a&gt;" TargetMode="External"/><Relationship Id="rId12" Type="http://schemas.openxmlformats.org/officeDocument/2006/relationships/hyperlink" Target="&lt;a href=&quot;https://www.cnbc.com/2022/09/09/amazon-acquires-warehouse-machinery-and-robotics-maker-cloostermans.html&quot;&gt;Amazon acquires warehouse machinery and robotics maker Cloostermans (cnbc.com)&lt;/a&gt;" TargetMode="External"/><Relationship Id="rId13" Type="http://schemas.openxmlformats.org/officeDocument/2006/relationships/hyperlink" Target="spaces.cisco.com" TargetMode="External"/><Relationship Id="rId14" Type="http://schemas.openxmlformats.org/officeDocument/2006/relationships/hyperlink" Target="store.google.com/ca/product/nest_learning_thermostat_3rd_gen?sku=_nest_learning_thermostat_3rd_gen&amp;hl=fr-CA" TargetMode="External"/><Relationship Id="rId15" Type="http://schemas.openxmlformats.org/officeDocument/2006/relationships/hyperlink" Target="www.tesla.com/autopilot" TargetMode="External"/><Relationship Id="rId16" Type="http://schemas.openxmlformats.org/officeDocument/2006/relationships/hyperlink" Target="&lt;a href=&quot;https://www.ford.ca/technology/connected-technology/&quot;&gt;Ford Mobile WIFI And Connected Technology | Ford.ca&lt;/a&gt;" TargetMode="External"/><Relationship Id="rId17" Type="http://schemas.openxmlformats.org/officeDocument/2006/relationships/hyperlink" Target="&lt;a href=&quot;https://www.matooma.com/fr/s-informer/actualites-de-matooma/cartes-sim-m2m-les-numeros-dappel-passent-a-14-chiffres&quot;&gt;Les num&#233;ros d&#8217;appel passent &#224; 14 chiffres (Cartes SIM M2M) (matooma.com)&lt;/a&gt;" TargetMode="External"/><Relationship Id="rId18" Type="http://schemas.openxmlformats.org/officeDocument/2006/relationships/hyperlink" Target="www.cityscoot.eu/wp-content/uploads/2018/07/20151021-CP-2015.pdf" TargetMode="External"/><Relationship Id="rId19" Type="http://schemas.openxmlformats.org/officeDocument/2006/relationships/hyperlink" Target="&lt;a href=&quot;https://www.verdict.co.uk/how-scotland-plans-to-use-the-internet-of-things-to-maintain-roads/&quot;&gt;How Scotland plans to use the Internet of Things to maintain roads (verdict.co.uk)&lt;/a&gt;" TargetMode="External"/><Relationship Id="rId2" Type="http://schemas.openxmlformats.org/officeDocument/2006/relationships/slideLayout" Target="../slideLayouts/slideLayout6.xml"/><Relationship Id="rId20" Type="http://schemas.openxmlformats.org/officeDocument/2006/relationships/hyperlink" Target="www.nokia.com/networks/internet-of-things/impact-iot-platform/" TargetMode="External"/><Relationship Id="rId21" Type="http://schemas.openxmlformats.org/officeDocument/2006/relationships/hyperlink" Target="&lt;a href=&quot;https://www.connectedfinland.fi/featured/lassila-tikanoja-and-connected-inventions-collaborate-for-energy-saving-efforts-for-commercial-properties/&quot;&gt;L&amp;T and Connected Inventions collaborate for energy-saving efforts (connectedfinland.fi)&lt;/a&gt;" TargetMode="External"/><Relationship Id="rId22" Type="http://schemas.openxmlformats.org/officeDocument/2006/relationships/hyperlink" Target="&lt;a href=&quot;https://www.ibtimes.co.uk/hackers-leave-finnish-residents-cold-after-ddos-attack-knocks-out-heating-systems-1590639&quot;&gt;Hackers freeze Finland residents with DDoS attack that briefly knocked out heating systems (ibtimes.co.uk)&lt;/a&gt;" TargetMode="External"/><Relationship Id="rId23" Type="http://schemas.openxmlformats.org/officeDocument/2006/relationships/hyperlink" Target="&lt;a href=&quot;https://www.statista.com/statistics/686531/internet-of-things-iot-market-share-in-europe-by-country/&quot;&gt;IoT market share by country in Europe 2014 and 2020 | Statista&lt;/a&gt;" TargetMode="External"/><Relationship Id="rId24" Type="http://schemas.openxmlformats.org/officeDocument/2006/relationships/hyperlink" Target="&lt;a href=&quot;https://www.dhl.com/global-en/delivered/digitalization/the-value-of-iot-in-supply-chains.html&quot;&gt;The value of IoT in supply chains | Delivered | Global (dhl.com)&lt;/a&gt;" TargetMode="External"/><Relationship Id="rId25" Type="http://schemas.openxmlformats.org/officeDocument/2006/relationships/hyperlink" Target="https://www.getdefigo.com" TargetMode="External"/><Relationship Id="rId26" Type="http://schemas.openxmlformats.org/officeDocument/2006/relationships/hyperlink" Target="&lt;a href=&quot;https://www.imda.gov.sg/regulations-and-licensing-listing/ict-standards-and-quality-of-service/IT-Standards-and-Frameworks/Internet-of-Things&quot;&gt;Internet of Things (IoT) | IMDA - Infocomm Media Development Authority&lt;/a&gt;" TargetMode="External"/><Relationship Id="rId27" Type="http://schemas.openxmlformats.org/officeDocument/2006/relationships/hyperlink" Target="www.lta.gov.sg/content/ltagov/en/getting_around/driving_in_singapore/intelligent_transport_systems.html" TargetMode="External"/><Relationship Id="rId3" Type="http://schemas.openxmlformats.org/officeDocument/2006/relationships/hyperlink" Target="&lt;a href=&quot;https://www.cms-connected.com/PromoNews/What-is-Industry-IoT-4-0&quot;&gt;What is Industry IoT (4.0)? | CMS Connected (cms-connected.com)&lt;/a&gt;" TargetMode="External"/><Relationship Id="rId4" Type="http://schemas.openxmlformats.org/officeDocument/2006/relationships/hyperlink" Target="&lt;a href=&quot;https://www.oracle.com/internet-of-things/what-is-iot/&quot;&gt;https://www.oracle.com/internet-of-things/what-is-iot/&lt;/a&gt;" TargetMode="External"/><Relationship Id="rId5" Type="http://schemas.openxmlformats.org/officeDocument/2006/relationships/hyperlink" Target="wikipedia.org/wiki/Internet_of_things" TargetMode="External"/><Relationship Id="rId6" Type="http://schemas.openxmlformats.org/officeDocument/2006/relationships/hyperlink" Target="&lt;a href=&quot;https://farmersedge.ca/farmcommand/&quot;&gt;FarmCommand: Manage Data to Boost Returns Across Every Acre (farmersedge.ca)&lt;/a&gt;" TargetMode="External"/><Relationship Id="rId7" Type="http://schemas.openxmlformats.org/officeDocument/2006/relationships/hyperlink" Target="www.clouddx.com/#/connectedhealthkit" TargetMode="External"/><Relationship Id="rId8" Type="http://schemas.openxmlformats.org/officeDocument/2006/relationships/hyperlink" Target="&lt;a href=&quot;https://www.cbc.ca/news/canada/toronto/u-of-t-showcases-next-generation-air-quality-monitoring-1.5292472&quot;&gt;How hi-tech sensors on buildings, cars and in the sky could help keep Toronto's air clean | CBC News&lt;/a&gt;" TargetMode="External"/><Relationship Id="rId9" Type="http://schemas.openxmlformats.org/officeDocument/2006/relationships/hyperlink" Target="www.toronto.ca/services-payments/streets-parking-transportation/road-safety/vision-zero/safety-initiatives/automated-speed-enforcement/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707F7AA5-6E3D-AD77-398A-BE53CDF6C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Article sur l’IoT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D77B2D0-6F7A-4663-8C65-F7DDA05951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3DE81AAE-15C9-CBC0-AB41-C5EEFD6E2D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Qu’est-ce l’Internet des objets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000000"/>
            <a:ext cx="6858000" cy="14540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 principe de l’internet des objets (Internet of Things ou IoT) consiste en le fait de connecter</a:t>
            </a:r>
            <a:br/>
            <a:r>
              <a:t>des objets physiques à Internet. Il apparait souvent sous forme de capteurs qui collectent des</a:t>
            </a:r>
            <a:br/>
            <a:r>
              <a:t>données sur leur environnement. Un lave-vaisselle intelligent, un système d’alarme, des caméras</a:t>
            </a:r>
            <a:br/>
            <a:r>
              <a:t>de surveillance, sont tous des exemples d’appareils qui peuvent être connectés à internet. Ces</a:t>
            </a:r>
            <a:br/>
            <a:r>
              <a:t>illustrations peuvent inclure aussi les machines utilisées dans les procédés industriels où l’IoT</a:t>
            </a:r>
            <a:br/>
            <a:r>
              <a:t>est très utilisé, ce qui fait de cette technologie un incontournable de l’industrie 4.0². Les</a:t>
            </a:r>
            <a:br/>
            <a:r>
              <a:t>principaux avantages de relier des objets à un réseau sont l’accessibilité, et une réactivité en</a:t>
            </a:r>
            <a:br/>
            <a:r>
              <a:t>temps réel³(un serveur au Canada qui reçoit les données d’un objet en Asie peut agir en une</a:t>
            </a:r>
            <a:br/>
            <a:r>
              <a:t>fraction de seconde malgré la distance).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454033"/>
            <a:ext cx="6858000" cy="13770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L’IoT repose sur des technologies de communications sans fil, qui permettent aux objets connectés</a:t>
            </a:r>
            <a:br/>
            <a:r>
              <a:t>de collecter des données sur leur environnement et de les transmettre à des serveurs via Internet</a:t>
            </a:r>
            <a:br/>
            <a:r>
              <a:t>pour une analyse ultérieure⁴. Les données collectées par les appareils connectés peuvent être</a:t>
            </a:r>
            <a:br/>
            <a:r>
              <a:t>sensibles, et il est important de mettre en place des mesures de sécurité pour protéger ces</a:t>
            </a:r>
            <a:br/>
            <a:r>
              <a:t>données. Cela est d’autant plus important dans le cas des appareils de domotique, où ces derniers</a:t>
            </a:r>
            <a:br/>
            <a:r>
              <a:t>ont accès à la vie privée des particuliers. Le fait de connecter un objet à internet ouvre une</a:t>
            </a:r>
            <a:br/>
            <a:r>
              <a:t>porte, et le rend automatiquement plus vulnérable aux attaques informatiques d’où l’importance</a:t>
            </a:r>
            <a:br/>
            <a:r>
              <a:t>d’un système de sécurité, corollaire à la mise en place de l’IoT en tant que technologie.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545" y="5831091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État des lieux des domaines phares de l’utilisation de l’Internet des objets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105411"/>
            <a:ext cx="6858000" cy="5454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 Centre d'innovation Numérique (CIN) a mené une analyse approfondie sur la progression et</a:t>
            </a:r>
            <a:br/>
            <a:r>
              <a:t>l'adoption de la technologie de l’IoT dans plusieurs pays de l'OCDE et au-delà. Ce document</a:t>
            </a:r>
            <a:br/>
            <a:r>
              <a:t>synthétise les points remarquables et les découvertes notables de cette étude.</a:t>
            </a: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D9AAE16-B73A-D858-F17D-47FE778F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665814"/>
            <a:ext cx="6567054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Le Canada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545" y="7080814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L’agriculture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7355134"/>
            <a:ext cx="6858000" cy="12264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 Canada utilise l’IoT dans nombreuses de ses industries, notamment dans l’agriculture. En</a:t>
            </a:r>
            <a:br/>
            <a:r>
              <a:t>effet, l’agriculture dépend de plusieurs facteurs :  les conditions météorologiques, la qualité</a:t>
            </a:r>
            <a:br/>
            <a:r>
              <a:t>de la terre, l’irrigation et encore plusieurs autres variables qui peuvent être surveillées grâce</a:t>
            </a:r>
            <a:br/>
            <a:r>
              <a:t>à des capteurs connectés. Par exemple la Société canadienne Farmers Edge⁵ utilise des capteurs</a:t>
            </a:r>
            <a:br/>
            <a:r>
              <a:t>pour surveiller la température et l’humidité du sol, ainsi que des images satellites pour</a:t>
            </a:r>
            <a:br/>
            <a:r>
              <a:t>cartographier les cultures et les zones touchées par des insectes ravageurs. Les données</a:t>
            </a:r>
            <a:br/>
            <a:r>
              <a:t>capturées par la compagnie sont ensuite transmises aux utilisateurs qui peuvent mieux prévoir</a:t>
            </a:r>
            <a:br/>
            <a:r>
              <a:t>leurs récoltes.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545" y="8581591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santé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17836FF2-443C-DD1C-FB6F-D9F998B642E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0181" y="145251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3"/>
              </a:rPr>
              <a:t>&lt;a href="https://www.cms-connected.com/PromoNews/What-is-Industry-IoT-4-0"&gt;What is Industry IoT (4.0)? | CMS Connected (cms-connected.com)&lt;/a&gt;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4"/>
              </a:rPr>
              <a:t>&lt;a href="https://www.oracle.com/internet-of-things/what-is-iot/"&gt;https://www.oracle.com/internet-of-things/what-is-iot/&lt;/a&gt;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5"/>
              </a:rPr>
              <a:t>wikipedia.org/wiki/Internet_of_things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6"/>
              </a:rPr>
              <a:t>&lt;a href="https://farmersedge.ca/farmcommand/"&gt;FarmCommand: Manage Data to Boost Returns Across Every Acre (farmersedge.ca)&lt;/a&gt;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7"/>
              </a:rPr>
              <a:t>www.clouddx.com/#/connectedhealthkit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8"/>
              </a:rPr>
              <a:t>&lt;a href="https://www.cbc.ca/news/canada/toronto/u-of-t-showcases-next-generation-air-quality-monitoring-1.5292472"&gt;How hi-tech sensors on buildings, cars and in the sky could help keep Toronto's air clean | CBC News&lt;/a&gt;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9"/>
              </a:rPr>
              <a:t>www.toronto.ca/services-payments/streets-parking-transportation/road-safety/vision-zero/safety-initiatives/automated-speed-enforcement/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0"/>
              </a:rPr>
              <a:t>&lt;a href="https://bytebeam.io/blog/the-most-important-iot-stats-for-2023/"&gt;The most important IoT stats for 2023 (bytebeam.io)&lt;/a&gt;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1"/>
              </a:rPr>
              <a:t>&lt;a href="https://www.logisticsmgmt.com/article/amazon.com_to_acquire_kiva_systems"&gt;Amazon.com to acquire Kiva Systems - Logistics Management (logisticsmgmt.com)&lt;/a&gt;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2"/>
              </a:rPr>
              <a:t>&lt;a href="https://www.cnbc.com/2022/09/09/amazon-acquires-warehouse-machinery-and-robotics-maker-cloostermans.html"&gt;Amazon acquires warehouse machinery and robotics maker Cloostermans (cnbc.com)&lt;/a&gt;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3"/>
              </a:rPr>
              <a:t>spaces.cisco.com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4"/>
              </a:rPr>
              <a:t>store.google.com/ca/product/nest_learning_thermostat_3rd_gen?sku=_nest_learning_thermostat_3rd_gen&amp;hl=fr-CA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5"/>
              </a:rPr>
              <a:t>www.tesla.com/autopilot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6"/>
              </a:rPr>
              <a:t>&lt;a href="https://www.ford.ca/technology/connected-technology/"&gt;Ford Mobile WIFI And Connected Technology | Ford.ca&lt;/a&gt;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7"/>
              </a:rPr>
              <a:t>&lt;a href="https://www.matooma.com/fr/s-informer/actualites-de-matooma/cartes-sim-m2m-les-numeros-dappel-passent-a-14-chiffres"&gt;Les numéros d’appel passent à 14 chiffres (Cartes SIM M2M) (matooma.com)&lt;/a&gt;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8"/>
              </a:rPr>
              <a:t>www.cityscoot.eu/wp-content/uploads/2018/07/20151021-CP-2015.pdf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9"/>
              </a:rPr>
              <a:t>&lt;a href="https://www.verdict.co.uk/how-scotland-plans-to-use-the-internet-of-things-to-maintain-roads/"&gt;How Scotland plans to use the Internet of Things to maintain roads (verdict.co.uk)&lt;/a&gt;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0"/>
              </a:rPr>
              <a:t>www.nokia.com/networks/internet-of-things/impact-iot-platform/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1"/>
              </a:rPr>
              <a:t>&lt;a href="https://www.connectedfinland.fi/featured/lassila-tikanoja-and-connected-inventions-collaborate-for-energy-saving-efforts-for-commercial-properties/"&gt;L&amp;T and Connected Inventions collaborate for energy-saving efforts (connectedfinland.fi)&lt;/a&gt;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2"/>
              </a:rPr>
              <a:t>&lt;a href="https://www.ibtimes.co.uk/hackers-leave-finnish-residents-cold-after-ddos-attack-knocks-out-heating-systems-1590639"&gt;Hackers freeze Finland residents with DDoS attack that briefly knocked out heating systems (ibtimes.co.uk)&lt;/a&gt;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3"/>
              </a:rPr>
              <a:t>&lt;a href="https://www.statista.com/statistics/686531/internet-of-things-iot-market-share-in-europe-by-country/"&gt;IoT market share by country in Europe 2014 and 2020 | Statista&lt;/a&gt;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4"/>
              </a:rPr>
              <a:t>&lt;a href="https://www.dhl.com/global-en/delivered/digitalization/the-value-of-iot-in-supply-chains.html"&gt;The value of IoT in supply chains | Delivered | Global (dhl.com)&lt;/a&gt;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5"/>
              </a:rPr>
              <a:t>https://www.getdefigo.com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6"/>
              </a:rPr>
              <a:t>&lt;a href="https://www.imda.gov.sg/regulations-and-licensing-listing/ict-standards-and-quality-of-service/IT-Standards-and-Frameworks/Internet-of-Things"&gt;Internet of Things (IoT) | IMDA - Infocomm Media Development Authority&lt;/a&gt;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27"/>
              </a:rPr>
              <a:t>www.lta.gov.sg/content/ltagov/en/getting_around/driving_in_singapore/intelligent_transport_systems.html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B308C9-B187-9F32-110B-1A1B89D3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979554754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2415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L’IoT s’avère aussi très utile dans le domaine de la santé. Des dispositifs permettent aux</a:t>
            </a:r>
            <a:br/>
            <a:r>
              <a:t>médecins de surveiller leurs patients à distance. L’entreprise basée en Ontario Cloud DX⁶ utilise</a:t>
            </a:r>
            <a:br/>
            <a:r>
              <a:t>l’IoT et une plateforme en ligne pour que les médecins puissent suivre les signes vitaux des</a:t>
            </a:r>
            <a:br/>
            <a:r>
              <a:t>patients. Ils vendent des trousses qui contiennent des appareils qui captent des signes vitaux</a:t>
            </a:r>
            <a:br/>
            <a:r>
              <a:t>comme la pression, le battement du cœur, la température et plus encore. Lorsqu’un patient</a:t>
            </a:r>
            <a:br/>
            <a:r>
              <a:t>utilisera un de ces appareils, par exemple le thermomètre, sa température sera directement</a:t>
            </a:r>
            <a:br/>
            <a:r>
              <a:t>envoyée à son médecin. Cette collecte de données permet aux professionnels de facilement</a:t>
            </a:r>
            <a:br/>
            <a:r>
              <a:t>surveiller l’état des patients.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1241517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Les services publics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15837"/>
            <a:ext cx="6858000" cy="1361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Les villes peuvent aussi se servir de ces technologies pour améliorer leur gestion notamment des</a:t>
            </a:r>
            <a:br/>
            <a:r>
              <a:t>déchets, du trafic, ou bien encore du niveau de pollution. Toronto utilise des capteurs qui</a:t>
            </a:r>
            <a:br/>
            <a:r>
              <a:t>mesurent les niveaux de polluants dans l’air⁷, permettant une meilleure gestion et surveillance</a:t>
            </a:r>
            <a:br/>
            <a:r>
              <a:t>de la qualité de l’air sans devoir déployer de la main d’œuvre de manière récurrente sur le</a:t>
            </a:r>
            <a:br/>
            <a:r>
              <a:t>terrain. Autre utilisation très commune de l’IoT par les villes est les radars de vitesse</a:t>
            </a:r>
            <a:br/>
            <a:r>
              <a:t>autonomes⁸. Ces derniers sont programmés pour prendre une photo de la plaque d’immatriculation</a:t>
            </a:r>
            <a:br/>
            <a:r>
              <a:t>d’une voiture si celle-ci dépasse la limite de vitesse. La machine va ensuite envoyer cette photo</a:t>
            </a:r>
            <a:br/>
            <a:r>
              <a:t>via Internet à l’institution qui s’en charge pour qu’elle puisse donner une contravention.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2892835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Les États-Unis, champion du domaine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307835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Logistique et services de livraison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82155"/>
            <a:ext cx="6858000" cy="15544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Les États-Unis possèdent environ huit milliards d’appareils IoT⁹ faisant d’eux un des pays avec</a:t>
            </a:r>
            <a:br/>
            <a:r>
              <a:t>le plus d’objets connectés dans le monde. Les grosses chaînes de production américaine utilisent</a:t>
            </a:r>
            <a:br/>
            <a:r>
              <a:t>de plus en plus l’IoT pour automatiser leurs processus.  Amazon est notamment une compagnie</a:t>
            </a:r>
            <a:br/>
            <a:r>
              <a:t>pionnière dans l’utilisation de l’IIoT (Industrial Internet of Things). Cet industrie 4.0</a:t>
            </a:r>
            <a:br/>
            <a:r>
              <a:t>consiste à utiliser des objets connectés dans le but d’avoir un meilleur rendement. Amazon s’en</a:t>
            </a:r>
            <a:br/>
            <a:r>
              <a:t>sert dans son processus de livraison des commandes pour le rendre plus efficace. Le géant de la</a:t>
            </a:r>
            <a:br/>
            <a:r>
              <a:t>livraison a acheté Kiva Systems en 2012¹⁰, et Cloostermans plus récemment en 2019¹¹. Ces</a:t>
            </a:r>
            <a:br/>
            <a:r>
              <a:t>acquisitions lui ont permis d’intégrer leur base de données avec des robots connectés. Ainsi, les</a:t>
            </a:r>
            <a:br/>
            <a:r>
              <a:t>machines dans les entrepôts peuvent prévoir d’avance leurs tâches en fonction des commandes qui</a:t>
            </a:r>
            <a:br/>
            <a:r>
              <a:t>ont été faites.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545" y="513658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Domotique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10909"/>
            <a:ext cx="6858000" cy="18874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compagnie Cisco a une plateforme appelée Cisco Spaces, qui est fait pour intégrer l’IoT dans</a:t>
            </a:r>
            <a:br/>
            <a:r>
              <a:t>les immeubles commerciaux. Dans un bâtiment équipé de Spaces, il est possible surveiller toute</a:t>
            </a:r>
            <a:br/>
            <a:r>
              <a:t>l’activité dans l’immeuble grâce à des capteurs et des caméras¹². Si les employés ont des badges,</a:t>
            </a:r>
            <a:br/>
            <a:r>
              <a:t>il est même possible de savoir où est tel employé à tel moment. Spaces saura aussi sauver de</a:t>
            </a:r>
            <a:br/>
            <a:r>
              <a:t>l’énergie et minimiser la consommation d’électricité en alimentant seulement les services</a:t>
            </a:r>
            <a:br/>
            <a:r>
              <a:t>nécessaires. Google aussi offre plusieurs services pour « automatiser » sa maison avec Google</a:t>
            </a:r>
            <a:br/>
            <a:r>
              <a:t>Nest¹³. En effet, la compagnie vend des haut-parleurs intelligents, des caméras de surveillance</a:t>
            </a:r>
            <a:br/>
            <a:r>
              <a:t>et même un thermostat connecté. Celui-ci permet aux propriétaires de changer la température</a:t>
            </a:r>
            <a:br/>
            <a:r>
              <a:t>depuis leur téléphone, et est beaucoup plus écoénergétique car il apprend les habitudes des</a:t>
            </a:r>
            <a:br/>
            <a:r>
              <a:t>propriétaires et s’assure de chauffer seulement lorsque nécessaire. Il utilise des capteurs pour</a:t>
            </a:r>
            <a:br/>
            <a:r>
              <a:t>vérifier si la maison est vide ou non et baisse la température la nuit comme la plupart des gens</a:t>
            </a:r>
            <a:br/>
            <a:r>
              <a:t>préfère dormir au frais.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545" y="729834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Les voitures connectées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7572660"/>
            <a:ext cx="6858000" cy="13134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 manufacturier de voiture Tesla¹⁴ munit ses véhicules de receveurs cellulaires et WiFi. Cela</a:t>
            </a:r>
            <a:br/>
            <a:r>
              <a:t>est très utile pour l’utilisateur car certaines fonctions comme la musique en streaming</a:t>
            </a:r>
            <a:br/>
            <a:r>
              <a:t>nécessitent du réseau. C’est d'autant plus utile pour la compagnie, car cela lui permet de</a:t>
            </a:r>
            <a:br/>
            <a:r>
              <a:t>récolter des données sur les voitures, dans le but d’améliorer son service. Cela permet aussi à</a:t>
            </a:r>
            <a:br/>
            <a:r>
              <a:t>la voiture de pouvoir faire des mises à jour de son logiciel aussi simplement qu’une mise à jour</a:t>
            </a:r>
            <a:br/>
            <a:r>
              <a:t>sur un téléphone. Ford aussi équipe certains de ses véhicules avec un modem 4G, permettant aux</a:t>
            </a:r>
            <a:br/>
            <a:r>
              <a:t>utilisateurs de voir en temps réel des informations sur leur véhicule et de</a:t>
            </a:r>
            <a:br/>
            <a:r>
              <a:t>verrouiller/déverrouiller les portes, voir même de démarrer le moteur à distance¹⁵.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La 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30000"/>
            <a:ext cx="6858000" cy="13435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En 2017, la France a décidé de faciliter l’intégration de l’IoT en introduisant un nouveau numéro</a:t>
            </a:r>
            <a:br/>
            <a:r>
              <a:t>d’appel à 14 chiffres, différent des numéros classiques à 10 chiffres, pour supporter la demande</a:t>
            </a:r>
            <a:br/>
            <a:r>
              <a:t>grandissante des objets connectés¹⁶. Ces numéros seront principalement attribués aux cartes SIM</a:t>
            </a:r>
            <a:br/>
            <a:r>
              <a:t>M2M (Machine to Machine), des puces spécialement conçues pour la communication sans fil entre</a:t>
            </a:r>
            <a:br/>
            <a:r>
              <a:t>plusieurs machines. La plupart des gros fournisseurs de connectivités comme Bouygues, Orange et</a:t>
            </a:r>
            <a:br/>
            <a:r>
              <a:t>SFR offrent déjà une gamme de puces M2M. L’entreprise française CityScoot, qui offre des</a:t>
            </a:r>
            <a:br/>
            <a:r>
              <a:t>mobylettes électriques libre-service, équipe leurs véhicules de cartes M2M pour pouvoir</a:t>
            </a:r>
            <a:br/>
            <a:r>
              <a:t>surveiller leurs flottes à distance et localiser chaque véhicule en temps réel¹⁷.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788591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Royaume-Uni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03591"/>
            <a:ext cx="6858000" cy="1315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Du côté de l’Écosse, un gros projet est en cours de développement visant à créer une interface</a:t>
            </a:r>
            <a:br/>
            <a:r>
              <a:t>digitale pour la maintenance des réseaux routiers. La société DigiFlec travaille avec le centre</a:t>
            </a:r>
            <a:br/>
            <a:r>
              <a:t>d’innovation écossais CENSIS et la FLS (Forestry and Land Scotland), avec le financement de</a:t>
            </a:r>
            <a:br/>
            <a:r>
              <a:t>l’accélérateur gouvernemental CivTech dans le but de déployer des capteurs qui récupèrent des</a:t>
            </a:r>
            <a:br/>
            <a:r>
              <a:t>données sur les conditions routières¹⁸. Ces données seront transmises en direct et pourront</a:t>
            </a:r>
            <a:br/>
            <a:r>
              <a:t>permettre à la FLS de couvrir 10,000 kilomètres de réseau routier en tout temps. Cela leur donne</a:t>
            </a:r>
            <a:br/>
            <a:r>
              <a:t>une vision sur l’entièreté des routes à partir d’une interface centralisée, rendant la</a:t>
            </a:r>
            <a:br/>
            <a:r>
              <a:t>maintenance beaucoup plus efficace et leur sauvant beaucoup de temps.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3533735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La Finlande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948735"/>
            <a:ext cx="6858000" cy="2094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Finlande héberge des compagnies importantes dans le domaine de l’internet des objets,</a:t>
            </a:r>
            <a:br/>
            <a:r>
              <a:t>notamment la compagnie de téléphone Nokia qui offre des services pour faciliter l’usage de l‘IoT.</a:t>
            </a:r>
            <a:br/>
            <a:r>
              <a:t>En effet, elle vend des logiciels en tant que services (SaaS) pour aider les vendeurs à gérer les</a:t>
            </a:r>
            <a:br/>
            <a:r>
              <a:t>cartes SIM dans leurs objets connectés ainsi qu’à collecter des données à partir de ceux-ci¹⁹.</a:t>
            </a:r>
            <a:br/>
            <a:r>
              <a:t>L&amp;T Smartti Automation, elle, est une compagnie qui a travaillé sur des projets de bâtiments</a:t>
            </a:r>
            <a:br/>
            <a:r>
              <a:t>intelligents. La compagnie utilise des capteurs connectés et de l’intelligence artificielle qui</a:t>
            </a:r>
            <a:br/>
            <a:r>
              <a:t>analyse les données en temps réel pour sauver le plus d'énergie possible dans les bâtiments²⁰.</a:t>
            </a:r>
            <a:br/>
            <a:r>
              <a:t>Malgré les côtés positifs de l’IoT, en 2016, la Finlande a subi les conséquences d’une</a:t>
            </a:r>
            <a:br/>
            <a:r>
              <a:t>implantation non sécuritaire de cette technologie. En effet, des bâtiments se sont fait pirater</a:t>
            </a:r>
            <a:br/>
            <a:r>
              <a:t>par des cybercriminels qui ont réussi à contrôler le système de chauffage à distance²¹. Ce n’est</a:t>
            </a:r>
            <a:br/>
            <a:r>
              <a:t>pas un évènement qui a laissé les résidents indifférents considérant que la température peut être</a:t>
            </a:r>
            <a:br/>
            <a:r>
              <a:t>assez froide durant les hivers finlandais.  C’est le type d’incident qui est possible si l’IoT</a:t>
            </a:r>
            <a:br/>
            <a:r>
              <a:t>n’est pas intégré de manière sécuritaire et fiable.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6058661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L’Allemagne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73661"/>
            <a:ext cx="6858000" cy="13134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L’Allemagne est un des chefs de tête en termes d’IoT en Europe²². La compagnie allemande de</a:t>
            </a:r>
            <a:br/>
            <a:r>
              <a:t>livraison DHL équipe sa flotte de véhicule avec de dispositifs connectés à Internet, leur</a:t>
            </a:r>
            <a:br/>
            <a:r>
              <a:t>permettant de gérer leur flotte de véhicules à travers le monde²³. De plus, la compagnie utilise</a:t>
            </a:r>
            <a:br/>
            <a:r>
              <a:t>l’IoT pour traquer où sont rendu les colis et cela leur permet de donner une estimation précise</a:t>
            </a:r>
            <a:br/>
            <a:r>
              <a:t>au client de la date d’arrivée de celui-ci. Certain colis nécessite parfois d’être conservé dans</a:t>
            </a:r>
            <a:br/>
            <a:r>
              <a:t>des conditions particulière, donc DHL utilise des thermomètres connectés pour s’assurer que les</a:t>
            </a:r>
            <a:br/>
            <a:r>
              <a:t>paquets nécessitant une température plus basse que la normale (comme des vaccins), n’ont pas été</a:t>
            </a:r>
            <a:br/>
            <a:r>
              <a:t>exposé à des température plus haute qu’un certain seuil.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7802132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La Norvège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176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Plusieurs compagnies avec des solutions d’objets connectés sont établies en Norvège. Une de ces</a:t>
            </a:r>
            <a:br/>
            <a:r>
              <a:t>compagnies est Defigo, un fournisseur norvégien de système d’intercom intelligent pour les</a:t>
            </a:r>
            <a:br/>
            <a:r>
              <a:t>immeubles résidentiels et commerciaux²⁴. Defigo permet aux résidents de déverrouiller leur</a:t>
            </a:r>
            <a:br/>
            <a:r>
              <a:t>appartement avec une application sur leur téléphone. Cette application offre aussi la possibilité</a:t>
            </a:r>
            <a:br/>
            <a:r>
              <a:t>de donner temporairement accès à l’appartement pour des visiteurs, des livreurs, ou des</a:t>
            </a:r>
            <a:br/>
            <a:r>
              <a:t>contracteurs. Il y a également un système d’intercom qui permet aux résidents de voir par caméras</a:t>
            </a:r>
            <a:br/>
            <a:r>
              <a:t>les visiteurs qui sonnent pour entrer dans l’immeuble et même de leur parler.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191256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Singapour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06256"/>
            <a:ext cx="6858000" cy="1644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L’IMDA, une organisation du gouvernement de Singapour a en date d’aujourd’hui déjà publié cinq</a:t>
            </a:r>
            <a:br/>
            <a:r>
              <a:t>standards concernant l’IoT et a même établie un guide d’utilisation basé sur ces standards²⁵. Ces</a:t>
            </a:r>
            <a:br/>
            <a:r>
              <a:t>mesures sont des recommandations dans le but que les différents vendeurs d’objets connectés</a:t>
            </a:r>
            <a:br/>
            <a:r>
              <a:t>puissent s’aligner et ainsi qu’il soit plus facile le développer des projets IoT à grande</a:t>
            </a:r>
            <a:br/>
            <a:r>
              <a:t>échelle. Ces standards vont certainement servir Singapour dans son plan “Smart Mobility 2030”,</a:t>
            </a:r>
            <a:br/>
            <a:r>
              <a:t>qui vise à moderniser le système de transport avec des systèmes intelligents et l’IoT²⁶. Par</a:t>
            </a:r>
            <a:br/>
            <a:r>
              <a:t>exemple, son plan parle de véhicules autonomes qui seraient connectés à internet et que les</a:t>
            </a:r>
            <a:br/>
            <a:r>
              <a:t>habitants pourraient commander avec leur téléphone. De plus, grâce à des capteurs et un</a:t>
            </a:r>
            <a:br/>
            <a:r>
              <a:t>algorithme capable de détecter le trafic sur des images provenant de satellites, le prix des</a:t>
            </a:r>
            <a:br/>
            <a:r>
              <a:t>transports seraient actualiser en temps réel en fonction de la congestion routière.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" id="{98E3EF8D-3AE1-4F3E-AD2C-1157F892F0CB}" vid="{FBFA307E-815D-455B-B929-8562E51AC0D1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5BB609-F779-4F94-8F0F-E58FEFAE2A71}">
  <ds:schemaRefs>
    <ds:schemaRef ds:uri="http://schemas.microsoft.com/office/2006/metadata/properties"/>
    <ds:schemaRef ds:uri="http://schemas.microsoft.com/office/infopath/2007/PartnerControls"/>
    <ds:schemaRef ds:uri="81c9f6d7-38be-4b6f-ac7a-53278e4778cd"/>
    <ds:schemaRef ds:uri="562370e7-b28b-48b8-b232-8034dde365ed"/>
  </ds:schemaRefs>
</ds:datastoreItem>
</file>

<file path=customXml/itemProps2.xml><?xml version="1.0" encoding="utf-8"?>
<ds:datastoreItem xmlns:ds="http://schemas.openxmlformats.org/officeDocument/2006/customXml" ds:itemID="{E7602958-60E1-487C-ACC9-EB76AC6FDB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8F2A6D-7532-4406-AC95-24F2E6432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</TotalTime>
  <Words>165</Words>
  <Application>Microsoft Macintosh PowerPoint</Application>
  <PresentationFormat>Format Lettre (8,5 x 11 po)</PresentationFormat>
  <Paragraphs>54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&lt;banner&gt;</vt:lpstr>
      <vt:lpstr>&lt;source_banner&gt;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&lt;banner&gt;</dc:title>
  <dc:creator>Arnaud Tremblay 01</dc:creator>
  <cp:lastModifiedBy>Arnaud Tremblay 01</cp:lastModifiedBy>
  <cp:revision>1</cp:revision>
  <dcterms:created xsi:type="dcterms:W3CDTF">2023-07-12T17:49:16Z</dcterms:created>
  <dcterms:modified xsi:type="dcterms:W3CDTF">2023-07-12T17:52:21Z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</Properties>
</file>