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1" r:id="rId11"/>
    <p:sldId id="262" r:id="rId12"/>
    <p:sldId id="263" r:id="rId13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2999881"/>
            <a:ext cx="6530975" cy="313255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pic>
        <p:nvPicPr>
          <p:cNvPr id="5" name="Image 4" descr="Une image contenant Police, symbole, logo, conception&#10;&#10;Description générée automatiquement">
            <a:extLst>
              <a:ext uri="{FF2B5EF4-FFF2-40B4-BE49-F238E27FC236}">
                <a16:creationId xmlns:a16="http://schemas.microsoft.com/office/drawing/2014/main" id="{BB70BBF6-B90C-C988-0DE8-D317656699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2" y="147910"/>
            <a:ext cx="1348248" cy="80292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205069"/>
            <a:ext cx="6567054" cy="546606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6850385"/>
            <a:ext cx="6530975" cy="214570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8"/>
            <a:ext cx="6567054" cy="5437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841138"/>
            <a:ext cx="6567054" cy="815245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47155"/>
            <a:ext cx="6557819" cy="51672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752173"/>
            <a:ext cx="3168073" cy="783131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727122"/>
            <a:ext cx="3168072" cy="783131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7654"/>
            <a:ext cx="6567054" cy="94788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114621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2232068"/>
            <a:ext cx="3230472" cy="669899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1146217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2232068"/>
            <a:ext cx="3242972" cy="669899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1"/>
            <a:ext cx="6557819" cy="62475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252" y="1203960"/>
            <a:ext cx="6507493" cy="773807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434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8" r:id="rId5"/>
    <p:sldLayoutId id="2147483660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10" Type="http://schemas.openxmlformats.org/officeDocument/2006/relationships/hyperlink" Target="&lt;a href=&quot;https://www.deepgenomics.com/&quot;&gt;https://www.deepgenomics.com/&lt;/a&gt;" TargetMode="External"/><Relationship Id="rId11" Type="http://schemas.openxmlformats.org/officeDocument/2006/relationships/hyperlink" Target="&lt;a href=&quot;https://www.ge.com/digital/applications/grid-orchestration-software&quot;&gt;https://www.ge.com/digital/applications/grid-orchestration-software&lt;/a&gt;" TargetMode="External"/><Relationship Id="rId12" Type="http://schemas.openxmlformats.org/officeDocument/2006/relationships/hyperlink" Target="&lt;a href=&quot;https://www.wealthsimple.com/fr-ca?utm_source=google&amp;utm_medium=performance&amp;keyword=wealthsimple&amp;matchtype=e&amp;network=g&amp;device=c&amp;gclid=Cj0KCQjwmZejBhC_ARIsAGhCqnezXcnq1Ew7BEtIYccot2tLRIZlXQP29AExwuJ0CekRgbtNCU-XPowaArB6EALw_wcB&quot;&gt;https://www.wealthsimple.com/fr-ca?utm_source=google&amp;utm_medium=performance&amp;keyword=wealthsimple&amp;matchtype=e&amp;network=g&amp;device=c&amp;gclid=Cj0KCQjwmZejBhC_ARIsAGhCqnezXcnq1Ew7BEtIYccot2tLRIZlXQP29AExwuJ0CekRgbtNCU-XPowaArB6EALw_wcB&lt;/a&gt;" TargetMode="External"/><Relationship Id="rId13" Type="http://schemas.openxmlformats.org/officeDocument/2006/relationships/hyperlink" Target="&lt;a href=&quot;https://bluerivertechnology.com/&quot;&gt;https://bluerivertechnology.com/&lt;/a&gt;" TargetMode="External"/><Relationship Id="rId14" Type="http://schemas.openxmlformats.org/officeDocument/2006/relationships/hyperlink" Target="&lt;a href=&quot;https://vooban.com/etudes-de-cas/patates-dolbec&quot;&gt;Patates Dolbec: Augmenter l'efficacit&#233; de son contr&#244;le qualit&#233; de 15% gr&#226;ce &#224; l'IA &#8212; Vooban&lt;/a&gt;" TargetMode="External"/><Relationship Id="rId15" Type="http://schemas.openxmlformats.org/officeDocument/2006/relationships/hyperlink" Target="&lt;a href=&quot;https://cifar.ca/ai/&quot;&gt;https://cifar.ca/ai/&lt;/a&gt;" TargetMode="External"/><Relationship Id="rId16" Type="http://schemas.openxmlformats.org/officeDocument/2006/relationships/hyperlink" Target="&lt;a href=&quot;https://www.quebec.ca/gouvernement/politiques-orientations/vitrine-numeriqc/strategie-integration-ia-administration-publique-2021-2026&quot;&gt;https://www.quebec.ca/gouvernement/politiques-orientations/vitrine-numeriqc/strategie-integration-ia-administration-publique-2021-2026&lt;/a&gt;" TargetMode="External"/><Relationship Id="rId17" Type="http://schemas.openxmlformats.org/officeDocument/2006/relationships/hyperlink" Target="&lt;a href=&quot;https://www.aidoc.com/healthcare-ai/&quot;&gt;https://www.aidoc.com/healthcare-ai/&lt;/a&gt;" TargetMode="External"/><Relationship Id="rId18" Type="http://schemas.openxmlformats.org/officeDocument/2006/relationships/hyperlink" Target="&lt;a href=&quot;https://deeperinsights.com/ai-healthcare-company/?gad=1&amp;gclid=Cj0KCQjwmtGjBhDhARIsAEqfDEfq8ZgD8QPbP3ne7vMDff5FqolDhtVh88J6zOdixBp3mW_NamprcDEaAjoMEALw_wcB&quot;&gt;https://deeperinsights.com/ai-healthcare-company/?gad=1&amp;gclid=Cj0KCQjwmtGjBhDhARIsAEqfDEfq8ZgD8QPbP3ne7vMDff5FqolDhtVh88J6zOdixBp3mW_NamprcDEaAjoMEALw_wcB&lt;/a&gt;" TargetMode="External"/><Relationship Id="rId19" Type="http://schemas.openxmlformats.org/officeDocument/2006/relationships/hyperlink" Target="&lt;a href=&quot;https://www.tempus.com/oncology/tempus-one/&quot;&gt;https://www.tempus.com/oncology/tempus-one/&lt;/a&gt;" TargetMode="External"/><Relationship Id="rId2" Type="http://schemas.openxmlformats.org/officeDocument/2006/relationships/slideLayout" Target="../slideLayouts/slideLayout6.xml"/><Relationship Id="rId20" Type="http://schemas.openxmlformats.org/officeDocument/2006/relationships/hyperlink" Target="&lt;a href=&quot;https://www.fool.com/investing/2023/06/01/how-amazon-ai-technology-change-retail-landscape/&quot;&gt;How Amazon's AI Technology Is Changing the Retail Landscape | The Motley Fool&lt;/a&gt;" TargetMode="External"/><Relationship Id="rId21" Type="http://schemas.openxmlformats.org/officeDocument/2006/relationships/hyperlink" Target="&lt;a href=&quot;https://humanyze.com/&quot;&gt;https://humanyze.com/&lt;/a&gt;" TargetMode="External"/><Relationship Id="rId22" Type="http://schemas.openxmlformats.org/officeDocument/2006/relationships/hyperlink" Target="https://futurism.com/an-ai-completed-360000-hours-of-finance-work-in-just-seconds" TargetMode="External"/><Relationship Id="rId23" Type="http://schemas.openxmlformats.org/officeDocument/2006/relationships/hyperlink" Target="edf.fr/en/the-edf-group/inventing-the-future-of-energy/rd-global-expertise/rd-experience/data-science-ai-world/artificial-intelligence" TargetMode="External"/><Relationship Id="rId24" Type="http://schemas.openxmlformats.org/officeDocument/2006/relationships/hyperlink" Target="&lt;a href=&quot;https://www.dilepix.com/en/technology&quot;&gt;https://www.dilepix.com/en/technology&lt;/a&gt;" TargetMode="External"/><Relationship Id="rId25" Type="http://schemas.openxmlformats.org/officeDocument/2006/relationships/hyperlink" Target="&lt;a href=&quot;https://www.century.tech/&quot;&gt;https://www.century.tech/&lt;/a&gt;" TargetMode="External"/><Relationship Id="rId26" Type="http://schemas.openxmlformats.org/officeDocument/2006/relationships/hyperlink" Target="&lt;a href=&quot;https://www.revolut.com/&quot;&gt;https://www.revolut.com/&lt;/a&gt;" TargetMode="External"/><Relationship Id="rId27" Type="http://schemas.openxmlformats.org/officeDocument/2006/relationships/hyperlink" Target="&lt;a href=&quot;https://bernardmarr.com/the-amazing-ways-ocado-uses-artificial-intelligence-and-tech-to-transform-the-grocery-industry/&quot;&gt;The Amazing Ways Ocado Uses Artificial Intelligence And Tech To Transform The Grocery Industry | Bernard Marr&lt;/a&gt;" TargetMode="External"/><Relationship Id="rId3" Type="http://schemas.openxmlformats.org/officeDocument/2006/relationships/hyperlink" Target="Hey-hoh" TargetMode="External"/><Relationship Id="rId4" Type="http://schemas.openxmlformats.org/officeDocument/2006/relationships/hyperlink" Target="Boden, M. A. (2016). AI: Its nature and future. Oxford University Press" TargetMode="External"/><Relationship Id="rId5" Type="http://schemas.openxmlformats.org/officeDocument/2006/relationships/hyperlink" Target="Russell, S., &amp; Norvig, P. (2016). Artificial Intelligence: A Modern Approach (3rd ed.)." TargetMode="External"/><Relationship Id="rId6" Type="http://schemas.openxmlformats.org/officeDocument/2006/relationships/hyperlink" Target="&lt;a href=&quot;https://www.gartner.com/document/4009799?ref=solrAll&amp;refval=367885109&quot;&gt;The Future of Artificial Intelligence (gartner.com)&lt;/a&gt;" TargetMode="External"/><Relationship Id="rId7" Type="http://schemas.openxmlformats.org/officeDocument/2006/relationships/hyperlink" Target="Hastie, T., Tibshirani, R., &amp; Friedman, J. (2009). The Elements of Statistical Learning: Data Mining, Inference, and Prediction (2nd ed.)" TargetMode="External"/><Relationship Id="rId8" Type="http://schemas.openxmlformats.org/officeDocument/2006/relationships/hyperlink" Target="Silver, D., Huang, A., Maddison, C. J., Guez, A., Sifre, L., Driessche, G. V. D., Schrittwieser, J., Antonoglou, I., Panneershelvam, V., Lanctot, M., Dieleman, S., Grewe, D., Nham, J., Kalchbrenner, N., Sutskever, I., Lillicrap, T., Leach, M., Kavukcuoglu, K., Graepel, T., &amp; Hassabis, D. (2016). Mastering the game of Go with deep neural networks and tree search. Nature, 529(7587), 484-489. [Lien vers l'article](https://www.nature.com/articles/nature16961)" TargetMode="External"/><Relationship Id="rId9" Type="http://schemas.openxmlformats.org/officeDocument/2006/relationships/hyperlink" Target="https://www.ibm.com/topics/artificial-intelligence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707F7AA5-6E3D-AD77-398A-BE53CDF6C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Veille sur l’intelligence artificielle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D77B2D0-6F7A-4663-8C65-F7DDA05951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3DE81AAE-15C9-CBC0-AB41-C5EEFD6E2D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La matiere grise des machines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000000"/>
            <a:ext cx="6858000" cy="975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L'intelligence artificielle est conceptualisée comme² un domaine scientifique, ou une branche de</a:t>
            </a:r>
            <a:br/>
            <a:r>
              <a:t>l'informatique qui vise à comprendre les facultés cognitives³ et à implanter ces capacités dans</a:t>
            </a:r>
            <a:br/>
            <a:r>
              <a:t>les machines. Les facultés cognitives comprennent la compréhension du langage naturel, la</a:t>
            </a:r>
            <a:br/>
            <a:r>
              <a:t>perception visuelle, la reconnaissance vocale, la prise de décision et la résolution de</a:t>
            </a:r>
            <a:br/>
            <a:r>
              <a:t>problèmes. En clair, elle vise à créer des machines et des systèmes capables d'exécuter des</a:t>
            </a:r>
            <a:br/>
            <a:r>
              <a:t>tâches requérant généralement une intelligence humaine.⁴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3975454"/>
            <a:ext cx="6858000" cy="553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Dans un sens plus opérationnel, l'IA peut être vue comme une suite de technologies, basées sur</a:t>
            </a:r>
            <a:br/>
            <a:r>
              <a:t>des algorithmes et des modèles de données⁵, qui permettent aux ordinateurs d'effectuer des tâches</a:t>
            </a:r>
            <a:br/>
            <a:r>
              <a:t>nécessitant habituellement une intervention ou une compréhension⁶ humaine.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4529223"/>
            <a:ext cx="6858000" cy="1253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L’on distingue plusieurs typologies permettant de catégoriser les IA. Certaines typologies</a:t>
            </a:r>
            <a:br/>
            <a:r>
              <a:t>distinguent communément les IA dites faibles des IA fortes, là où d’autres approfondissent la</a:t>
            </a:r>
            <a:br/>
            <a:r>
              <a:t>catégorisation en différenciant les IA réactives, les IA limitées à la mémoire, les IA Théorie de</a:t>
            </a:r>
            <a:br/>
            <a:r>
              <a:t>l'esprit et les IA auto-conscientes⁷. Là où l'IA faible, également connue sous le nom d'IA</a:t>
            </a:r>
            <a:br/>
            <a:r>
              <a:t>étroite, est conçue pour effectuer une tâche spécifique, comme la reconnaissance vocale ou la</a:t>
            </a:r>
            <a:br/>
            <a:r>
              <a:t>conduite d'un véhicule autonome, l'IA forte, ou encore l’IA générale, elle, est une IA qui</a:t>
            </a:r>
            <a:br/>
            <a:r>
              <a:t>possède la capacité de comprendre, d'apprendre et d'appliquer son intelligence à une variété de</a:t>
            </a:r>
            <a:br/>
            <a:r>
              <a:t>tâches, tout comme un humain⁸.</a:t>
            </a: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D9AAE16-B73A-D858-F17D-47FE778F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5797453"/>
            <a:ext cx="6567054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8545" y="6212453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Santé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486773"/>
            <a:ext cx="6858000" cy="13569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 cas de Deep Genomics⁹ au Canada est un bel exemple d’utilisation de l'IA dans les soins de</a:t>
            </a:r>
            <a:br/>
            <a:r>
              <a:t>santé, cela grâce à des algorithmes servant à prédire des maladies, à améliorer le diagnostic et</a:t>
            </a:r>
            <a:br/>
            <a:r>
              <a:t>à personnaliser les traitements. Dans ce contexte, l'intelligence artificielle est utilisée pour</a:t>
            </a:r>
            <a:br/>
            <a:r>
              <a:t>analyser des données génétiques dans le but d'identifier de nouvelles cibles pour le</a:t>
            </a:r>
            <a:br/>
            <a:r>
              <a:t>développement de médicaments. Il est également fait recours à l'apprentissage automatique pour</a:t>
            </a:r>
            <a:br/>
            <a:r>
              <a:t>prédire comment les mutations génétiques peuvent affecter la fonction des protéines et causer des</a:t>
            </a:r>
            <a:br/>
            <a:r>
              <a:t>maladies. Cela peut aider à accélérer le processus de découverte de médicaments et à développer</a:t>
            </a:r>
            <a:br/>
            <a:r>
              <a:t>de nouvelles thérapies pour des maladies qui étaient auparavant difficiles à traiter.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545" y="784375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L’environnement et l’énergie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17836FF2-443C-DD1C-FB6F-D9F998B642E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0181" y="145251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3"/>
              </a:rPr>
              <a:t>Hey-hoh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4"/>
              </a:rPr>
              <a:t>Boden, M. A. (2016). AI: Its nature and future. Oxford University Press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5"/>
              </a:rPr>
              <a:t>Russell, S., &amp; Norvig, P. (2016). Artificial Intelligence: A Modern Approach (3rd ed.).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6"/>
              </a:rPr>
              <a:t>&lt;a href="https://www.gartner.com/document/4009799?ref=solrAll&amp;refval=367885109"&gt;The Future of Artificial Intelligence (gartner.com)&lt;/a&gt;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7"/>
              </a:rPr>
              <a:t>Hastie, T., Tibshirani, R., &amp; Friedman, J. (2009). The Elements of Statistical Learning: Data Mining, Inference, and Prediction (2nd ed.)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8"/>
              </a:rPr>
              <a:t>Silver, D., Huang, A., Maddison, C. J., Guez, A., Sifre, L., Driessche, G. V. D., Schrittwieser, J., Antonoglou, I., Panneershelvam, V., Lanctot, M., Dieleman, S., Grewe, D., Nham, J., Kalchbrenner, N., Sutskever, I., Lillicrap, T., Leach, M., Kavukcuoglu, K., Graepel, T., &amp; Hassabis, D. (2016). Mastering the game of Go with deep neural networks and tree search. Nature, 529(7587), 484-489. [Lien vers l'article](https://www.nature.com/articles/nature16961)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9"/>
              </a:rPr>
              <a:t>https://www.ibm.com/topics/artificial-intelligence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0"/>
              </a:rPr>
              <a:t>&lt;a href="https://www.deepgenomics.com/"&gt;https://www.deepgenomics.com/&lt;/a&gt;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1"/>
              </a:rPr>
              <a:t>&lt;a href="https://www.ge.com/digital/applications/grid-orchestration-software"&gt;https://www.ge.com/digital/applications/grid-orchestration-software&lt;/a&gt;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2"/>
              </a:rPr>
              <a:t>&lt;a href="https://www.wealthsimple.com/fr-ca?utm_source=google&amp;utm_medium=performance&amp;keyword=wealthsimple&amp;matchtype=e&amp;network=g&amp;device=c&amp;gclid=Cj0KCQjwmZejBhC_ARIsAGhCqnezXcnq1Ew7BEtIYccot2tLRIZlXQP29AExwuJ0CekRgbtNCU-XPowaArB6EALw_wcB"&gt;https://www.wealthsimple.com/fr-ca?utm_source=google&amp;utm_medium=performance&amp;keyword=wealthsimple&amp;matchtype=e&amp;network=g&amp;device=c&amp;gclid=Cj0KCQjwmZejBhC_ARIsAGhCqnezXcnq1Ew7BEtIYccot2tLRIZlXQP29AExwuJ0CekRgbtNCU-XPowaArB6EALw_wcB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3"/>
              </a:rPr>
              <a:t>&lt;a href="https://bluerivertechnology.com/"&gt;https://bluerivertechnology.com/&lt;/a&gt;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4"/>
              </a:rPr>
              <a:t>&lt;a href="https://vooban.com/etudes-de-cas/patates-dolbec"&gt;Patates Dolbec: Augmenter l'efficacité de son contrôle qualité de 15% grâce à l'IA — Vooban&lt;/a&gt;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5"/>
              </a:rPr>
              <a:t>&lt;a href="https://cifar.ca/ai/"&gt;https://cifar.ca/ai/&lt;/a&gt;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6"/>
              </a:rPr>
              <a:t>&lt;a href="https://www.quebec.ca/gouvernement/politiques-orientations/vitrine-numeriqc/strategie-integration-ia-administration-publique-2021-2026"&gt;https://www.quebec.ca/gouvernement/politiques-orientations/vitrine-numeriqc/strategie-integration-ia-administration-publique-2021-2026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7"/>
              </a:rPr>
              <a:t>&lt;a href="https://www.aidoc.com/healthcare-ai/"&gt;https://www.aidoc.com/healthcare-ai/&lt;/a&gt;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8"/>
              </a:rPr>
              <a:t>&lt;a href="https://deeperinsights.com/ai-healthcare-company/?gad=1&amp;gclid=Cj0KCQjwmtGjBhDhARIsAEqfDEfq8ZgD8QPbP3ne7vMDff5FqolDhtVh88J6zOdixBp3mW_NamprcDEaAjoMEALw_wcB"&gt;https://deeperinsights.com/ai-healthcare-company/?gad=1&amp;gclid=Cj0KCQjwmtGjBhDhARIsAEqfDEfq8ZgD8QPbP3ne7vMDff5FqolDhtVh88J6zOdixBp3mW_NamprcDEaAjoMEALw_wcB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9"/>
              </a:rPr>
              <a:t>&lt;a href="https://www.tempus.com/oncology/tempus-one/"&gt;https://www.tempus.com/oncology/tempus-one/&lt;/a&gt;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0"/>
              </a:rPr>
              <a:t>&lt;a href="https://www.fool.com/investing/2023/06/01/how-amazon-ai-technology-change-retail-landscape/"&gt;How Amazon's AI Technology Is Changing the Retail Landscape | The Motley Fool&lt;/a&gt;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1"/>
              </a:rPr>
              <a:t>&lt;a href="https://humanyze.com/"&gt;https://humanyze.com/&lt;/a&gt;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2"/>
              </a:rPr>
              <a:t>https://futurism.com/an-ai-completed-360000-hours-of-finance-work-in-just-seconds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3"/>
              </a:rPr>
              <a:t>edf.fr/en/the-edf-group/inventing-the-future-of-energy/rd-global-expertise/rd-experience/data-science-ai-world/artificial-intelligence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4"/>
              </a:rPr>
              <a:t>&lt;a href="https://www.dilepix.com/en/technology"&gt;https://www.dilepix.com/en/technology&lt;/a&gt;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5"/>
              </a:rPr>
              <a:t>&lt;a href="https://www.century.tech/"&gt;https://www.century.tech/&lt;/a&gt;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6"/>
              </a:rPr>
              <a:t>&lt;a href="https://www.revolut.com/"&gt;https://www.revolut.com/&lt;/a&gt;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27"/>
              </a:rPr>
              <a:t>&lt;a href="https://bernardmarr.com/the-amazing-ways-ocado-uses-artificial-intelligence-and-tech-to-transform-the-grocery-industry/"&gt;The Amazing Ways Ocado Uses Artificial Intelligence And Tech To Transform The Grocery Industry | Bernard Marr&lt;/a&gt;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B308C9-B187-9F32-110B-1A1B89D3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97955475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842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Opus One Solutions est une entreprise basée à Toronto qui utilise l'IA pour améliorer grandement</a:t>
            </a:r>
            <a:br/>
            <a:r>
              <a:t>la distribution d'énergie dans les réseaux électriques. Ils se sont spécialisés dans le</a:t>
            </a:r>
            <a:br/>
            <a:r>
              <a:t>développement d’une plateforme appelée GridOS¹⁰ qui utilise l'IA et l'analyse de données pour</a:t>
            </a:r>
            <a:br/>
            <a:r>
              <a:t>modéliser et simuler le flux d'électricité dans un réseau de distribution. Cette technologie</a:t>
            </a:r>
            <a:br/>
            <a:r>
              <a:t>offre aux fournisseurs d'énergie la possibilité de mieux comprendre comment l'énergie est</a:t>
            </a:r>
            <a:br/>
            <a:r>
              <a:t>utilisée dans le réseau, ce qui peut aider à identifier les inefficacités et à optimiser la</a:t>
            </a:r>
            <a:br/>
            <a:r>
              <a:t>distribution d'énergie. Ainsi, GridOS peut aider à intégrer les sources d'énergie renouvelables</a:t>
            </a:r>
            <a:br/>
            <a:r>
              <a:t>dans le réseau de manière plus efficace en prévoyant la production d'énergie en fonction des</a:t>
            </a:r>
            <a:br/>
            <a:r>
              <a:t>conditions météorologiques et de la demande en électricité. Cette utilisation de l'IA peut non</a:t>
            </a:r>
            <a:br/>
            <a:r>
              <a:t>seulement améliorer l'efficacité énergétique, mais aussi favoriser une transition plus fluide</a:t>
            </a:r>
            <a:br/>
            <a:r>
              <a:t>vers les sources d'énergie renouvelables, ce qui est crucial pour lutter contre le changement</a:t>
            </a:r>
            <a:br/>
            <a:r>
              <a:t>climatique.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184225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Les services financiers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16570"/>
            <a:ext cx="6858000" cy="9938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Avec des entreprises comme Wealthsimple qui utilisent l'IA pour fournir des conseils financiers</a:t>
            </a:r>
            <a:br/>
            <a:r>
              <a:t>personnalisés, le Canada propose des solutions innovantes d’intégration de cette technologie au</a:t>
            </a:r>
            <a:br/>
            <a:r>
              <a:t>monde de la finance. En effet, Wealthsimple¹¹ utilise l'IA pour fournir des conseils</a:t>
            </a:r>
            <a:br/>
            <a:r>
              <a:t>d'investissement automatisés. En utilisant des algorithmes, la plateforme peut analyser les</a:t>
            </a:r>
            <a:br/>
            <a:r>
              <a:t>données financières de l'utilisateur, comprendre ses objectifs financiers, évaluer sa tolérance</a:t>
            </a:r>
            <a:br/>
            <a:r>
              <a:t>au risque et créer un portefeuille d'investissement personnalisé.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11043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L’agriculture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384751"/>
            <a:ext cx="6858000" cy="12030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Blue River Technology, qui est une filiale de John Deere, s’impose encore en 2023 avec une</a:t>
            </a:r>
            <a:br/>
            <a:r>
              <a:t>technologie d'agriculture de précision qui utilise l'IA pour identifier et éliminer les mauvaises</a:t>
            </a:r>
            <a:br/>
            <a:r>
              <a:t>herbes. Leur technologie "See &amp; Spray"¹² utilise l'apprentissage automatique pour différencier</a:t>
            </a:r>
            <a:br/>
            <a:r>
              <a:t>les plantes des mauvaises herbes et appliquer les herbicides de manière plus précise, ce qui</a:t>
            </a:r>
            <a:br/>
            <a:r>
              <a:t>réduit l'utilisation de produits chimiques et améliore les rendements agricoles. Par ailleurs</a:t>
            </a:r>
            <a:br/>
            <a:r>
              <a:t>l’entreprise québécoise Vooban¹³, spécialisée dans l’agriculture de précision a développé une</a:t>
            </a:r>
            <a:br/>
            <a:r>
              <a:t>technologie fondée sur l’IA capable de trier et d’apprécier la qualité de pommes de terre.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45" y="458778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Les Initiatives gouvernementales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62101"/>
            <a:ext cx="6858000" cy="215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En 2017, le gouvernement canadien, par l'intermédiaire de l'Institut canadien de recherches</a:t>
            </a:r>
            <a:br/>
            <a:r>
              <a:t>avancées (CIFAR)¹⁴, a lancé la Stratégie pancanadienne en matière d'IA. C'est le premier</a:t>
            </a:r>
            <a:br/>
            <a:r>
              <a:t>programme national d'IA au monde, avec un investissement de 125 millions de dollars canadiens sur</a:t>
            </a:r>
            <a:br/>
            <a:r>
              <a:t>cinq ans. L'objectif de cette stratégie est de soutenir la recherche sur l'IA, de développer le</a:t>
            </a:r>
            <a:br/>
            <a:r>
              <a:t>talent en IA et de stimuler l'adoption de l'IA dans les secteurs public et privé. Dans le cadre</a:t>
            </a:r>
            <a:br/>
            <a:r>
              <a:t>de cette stratégie, trois nouveaux instituts d'IA ont été créés dans le pays : L'Institut d'IA</a:t>
            </a:r>
            <a:br/>
            <a:r>
              <a:t>Amii (Alberta Machine Intelligence Institute) à Edmonton, l'Institut Vector pour l'intelligence</a:t>
            </a:r>
            <a:br/>
            <a:r>
              <a:t>artificielle à Toronto et le MILA (Institut québécois d'intelligence artificielle) à Montréal.</a:t>
            </a:r>
            <a:br/>
            <a:r>
              <a:t>Ces instituts sont chargés de la recherche en IA, de la formation des futurs experts en IA et de</a:t>
            </a:r>
            <a:br/>
            <a:r>
              <a:t>la collaboration avec les entreprises pour aider à l'adoption de l'IA. Ils travaillent également</a:t>
            </a:r>
            <a:br/>
            <a:r>
              <a:t>avec le gouvernement et le public pour discuter des implications éthiques de l'IA. Encore en 2023</a:t>
            </a:r>
            <a:br/>
            <a:r>
              <a:t>plusieurs initiatives ont été prises sous la houlette de la Stratégie pancanadienne en matière</a:t>
            </a:r>
            <a:br/>
            <a:r>
              <a:t>d'IA, à l’instar de l’organisation de symposium sur l’énergie et l’environnement.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7018942"/>
            <a:ext cx="6858000" cy="714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Dans le même sens, la province de Québec s’est illustrée par la mise en place d’une stratégie</a:t>
            </a:r>
            <a:br/>
            <a:r>
              <a:t>d’intégration de l’IA au sein du dispositif de l’administration publique. Cette stratégie se</a:t>
            </a:r>
            <a:br/>
            <a:r>
              <a:t>déployant sur l’horizon 2021- 2026 développe l’intérêt de l’IA, ses potentialités dans un</a:t>
            </a:r>
            <a:br/>
            <a:r>
              <a:t>contexte d’intégration au secteur public mais aussi les enjeux d’une telle démarche.¹⁵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7748353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Etats-unis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545" y="8163353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L’innovation dans le domaine de la Santé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395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L'IA est utilisée pour analyser les images médicales et détecter des anomalies qui pourraient</a:t>
            </a:r>
            <a:br/>
            <a:r>
              <a:t>être invisibles ou difficiles à repérer pour l'œil humain. Aidoc, une firme américaine</a:t>
            </a:r>
            <a:br/>
            <a:r>
              <a:t>spécialisée dans l’incubation de solutions technologiques dans le domaine médical utilise l'IA</a:t>
            </a:r>
            <a:br/>
            <a:r>
              <a:t>pour identifier rapidement les accidents vasculaires cérébraux sur les scans de la tête¹⁶. Leur</a:t>
            </a:r>
            <a:br/>
            <a:r>
              <a:t>système peut envoyer des alertes aux médecins, ce qui peut aider à accélérer le traitement. De</a:t>
            </a:r>
            <a:br/>
            <a:r>
              <a:t>même, Deeper insights¹⁷ promeut l’utilisation de l'IA pour aider l’industrie pharmaceutique. Ils</a:t>
            </a:r>
            <a:br/>
            <a:r>
              <a:t>mènent des projets visant à améliorer les analyses de divers types d'images médicales, y compris</a:t>
            </a:r>
            <a:br/>
            <a:r>
              <a:t>les radiographies et les IRM, pour détecter une gamme de conditions, du cancer au maladies</a:t>
            </a:r>
            <a:br/>
            <a:r>
              <a:t>cardiovasculaires.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95465"/>
            <a:ext cx="6858000" cy="12565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Singulièrement en matière de soutien médical, l’analyse prédictive a le vent en poupe aux Etats</a:t>
            </a:r>
            <a:br/>
            <a:r>
              <a:t>Unis. L'IA y est utilisée pour analyser les données de santé à grande échelle afin de prédire les</a:t>
            </a:r>
            <a:br/>
            <a:r>
              <a:t>risques individuels de santé et d'informer les soins personnalisés. Une firme comme Tempus¹⁸,</a:t>
            </a:r>
            <a:br/>
            <a:r>
              <a:t>utilise l'IA pour analyser les données génomiques, cliniques et autres pour identifier des motifs</a:t>
            </a:r>
            <a:br/>
            <a:r>
              <a:t>qui peuvent prédire comment une maladie pourrait progresser chez un patient particulier ou</a:t>
            </a:r>
            <a:br/>
            <a:r>
              <a:t>comment ce patient pourrait répondre à un certain traitement. Subséquemment, ces informations</a:t>
            </a:r>
            <a:br/>
            <a:r>
              <a:t>peuvent ensuite être utilisées pour aider les médecins à choisir le meilleur plan de traitement</a:t>
            </a:r>
            <a:br/>
            <a:r>
              <a:t>pour chaque patient.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45" y="2652042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E-commerce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26362"/>
            <a:ext cx="6858000" cy="17385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 géant de la tech Amazon¹⁹ n’est pas en reste et s’illustre par son recours massif à</a:t>
            </a:r>
            <a:br/>
            <a:r>
              <a:t>l’intelligence artificielle. En effet, Amazon utilise l'IA pour analyser le comportement d'achat</a:t>
            </a:r>
            <a:br/>
            <a:r>
              <a:t>des clients et leur historique de navigation afin de recommander des produits susceptibles de les</a:t>
            </a:r>
            <a:br/>
            <a:r>
              <a:t>intéresser. Cette approche personnalisée a été l'une des clés de son succès dans le commerce</a:t>
            </a:r>
            <a:br/>
            <a:r>
              <a:t>électronique. En outre Alexa, le service vocal d'Amazon, est basé sur de l'intelligence</a:t>
            </a:r>
            <a:br/>
            <a:r>
              <a:t>artificielle. Alexa peut répondre aux questions, jouer de la musique, gérer des rappels</a:t>
            </a:r>
            <a:br/>
            <a:r>
              <a:t>intelligents et même contrôler d'autres appareils connectés à la maison, tout cela en utilisant</a:t>
            </a:r>
            <a:br/>
            <a:r>
              <a:t>le langage naturel, grâce à l'IA. Toujours sur la même lancée Amazon a même créé des magasins</a:t>
            </a:r>
            <a:br/>
            <a:r>
              <a:t>sans caisse, appelés Amazon Go, qui utilisent l'IA pour suivre les produits que les clients</a:t>
            </a:r>
            <a:br/>
            <a:r>
              <a:t>prennent des étagères. Une fois les achats terminés, les clients quittent simplement le magasin</a:t>
            </a:r>
            <a:br/>
            <a:r>
              <a:t>et Amazon facture automatiquement leur compte.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4664865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Travail et performances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39185"/>
            <a:ext cx="6858000" cy="17134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L'IA peut aider à personnaliser la formation en fonction des besoins spécifiques de chaque</a:t>
            </a:r>
            <a:br/>
            <a:r>
              <a:t>employé. C’est le cas avec l’entreprise Coursera qui utilise l'IA pour recommander des cours aux</a:t>
            </a:r>
            <a:br/>
            <a:r>
              <a:t>utilisateurs en fonction de leurs objectifs de carrière et de leurs compétences existantes. De</a:t>
            </a:r>
            <a:br/>
            <a:r>
              <a:t>plus, en amont de cette étape d’orientation, Il est possible de recourir à de l'IA pour analyser</a:t>
            </a:r>
            <a:br/>
            <a:r>
              <a:t>les données sur les performances des employés et identifier les moyens d'améliorer leur</a:t>
            </a:r>
            <a:br/>
            <a:r>
              <a:t>productivité et leur bien-être. Pour ce faire, Humanyze²⁰ notamment utilise l'IA pour analyser</a:t>
            </a:r>
            <a:br/>
            <a:r>
              <a:t>les données sur les interactions entre les employés, telles que les courriels et les réunions,</a:t>
            </a:r>
            <a:br/>
            <a:r>
              <a:t>afin d'identifier les modèles qui peuvent être utilisés pour améliorer la productivité. Ici,</a:t>
            </a:r>
            <a:br/>
            <a:r>
              <a:t>l’une des applications possibles se trouve être le soutien aux managers afin de leur permettre de</a:t>
            </a:r>
            <a:br/>
            <a:r>
              <a:t>comprendre comment les équipes travaillent ensemble et d’identifier les domaines qui pourraient</a:t>
            </a:r>
            <a:br/>
            <a:r>
              <a:t>être améliorés.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545" y="6652587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Finance et conseil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926907"/>
            <a:ext cx="6858000" cy="1957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Aux États-Unis l’un des exemples phares de l’union sacrée entre l’IA et la finance est Upstart,</a:t>
            </a:r>
            <a:br/>
            <a:r>
              <a:t>une plateforme de prêt en ligne qui utilise l'IA pour prédire la probabilité de remboursement</a:t>
            </a:r>
            <a:br/>
            <a:r>
              <a:t>d'un emprunteur en se basant sur un grand nombre de variables, au-delà de ce que les systèmes</a:t>
            </a:r>
            <a:br/>
            <a:r>
              <a:t>traditionnels de notation de crédit utilisent. Partant, il devient possible à Upstart de fournir</a:t>
            </a:r>
            <a:br/>
            <a:r>
              <a:t>des prêts à une plus grande variété d'emprunteurs. C’est une illustration de l’usage de l’IA par</a:t>
            </a:r>
            <a:br/>
            <a:r>
              <a:t>les institutions financières pour évaluer le risque de crédit, détecter les fraudes, automatiser</a:t>
            </a:r>
            <a:br/>
            <a:r>
              <a:t>les transactions et offrir des conseils financiers personnalisés. En outre, JP MORGAN s’est</a:t>
            </a:r>
            <a:br/>
            <a:r>
              <a:t>récemment illustré par la mise sur pied de Coin²¹, un programme basé sur l'intelligence</a:t>
            </a:r>
            <a:br/>
            <a:r>
              <a:t>artificielle. COIN utilise un réseau cloud privé pour analyser les contrats, réduisant ainsi le</a:t>
            </a:r>
            <a:br/>
            <a:r>
              <a:t>temps de traitement. Cette initiative a permis à JP Morgan de diminuer les erreurs de prêt</a:t>
            </a:r>
            <a:br/>
            <a:r>
              <a:t>causées par des erreurs d'interprétation humaine. Cette solution prétend même pouvoir réaliser</a:t>
            </a:r>
            <a:br/>
            <a:r>
              <a:t>360.000 tâches d’analyse financière en l’espace de quelques secondes.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45" y="43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Electricité et énergie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04320"/>
            <a:ext cx="6858000" cy="886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EDF, l'un des leaders mondiaux dans le domaine de l'énergie, utilise l'IA²² pour accroitre</a:t>
            </a:r>
            <a:br/>
            <a:r>
              <a:t>significativement la production et la maintenance de ses installations nucléaires. Au moyen de</a:t>
            </a:r>
            <a:br/>
            <a:r>
              <a:t>solutions basées sur l'IA, EDF a la capacité de surveiller en temps réel le fonctionnement des</a:t>
            </a:r>
            <a:br/>
            <a:r>
              <a:t>réacteurs nucléaires et de prédire les besoins de maintenance. Fort de cela, il devient ainsi</a:t>
            </a:r>
            <a:br/>
            <a:r>
              <a:t>possible d'améliorer la sûreté de ses installations et d'optimiser la production d'énergie.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45" y="159108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L'agriculture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65406"/>
            <a:ext cx="6858000" cy="1216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L'IA peut être utilisée pour améliorer l'efficacité et la durabilité de l'agriculture. Et c’est</a:t>
            </a:r>
            <a:br/>
            <a:r>
              <a:t>notamment le cas en France avec Dilepix, une start-up qui développe des outils d'IA pour</a:t>
            </a:r>
            <a:br/>
            <a:r>
              <a:t>l'agriculture de précision. En utilisant des images provenant de drones, de satellites ou de</a:t>
            </a:r>
            <a:br/>
            <a:r>
              <a:t>caméras installées sur le terrain, Dilepix²³ a la capacité de surveiller avec une précisions</a:t>
            </a:r>
            <a:br/>
            <a:r>
              <a:t>optimale les cultures et détecter rapidement les problèmes tels que les maladies ou les</a:t>
            </a:r>
            <a:br/>
            <a:r>
              <a:t>infestations de parasites. L’idée ici est de permettre aux agriculteurs d'intervenir plus</a:t>
            </a:r>
            <a:br/>
            <a:r>
              <a:t>rapidement et de manière plus ciblée, pour in fine améliorer les rendements et réduit</a:t>
            </a:r>
            <a:br/>
            <a:r>
              <a:t>l'utilisation de pesticides.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3096823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Grande-Bretagne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3511823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L’éducation et 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786143"/>
            <a:ext cx="6858000" cy="8683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L'IA est capable d’analyser les performances des élèves et d’ajuster le matériel pédagogique en</a:t>
            </a:r>
            <a:br/>
            <a:r>
              <a:t>fonction de leurs forces et de leurs faiblesses. Il devient dès lors possible de développer des</a:t>
            </a:r>
            <a:br/>
            <a:r>
              <a:t>plateformes d'apprentissage en ligne qui utilise l'IA pour adapter le contenu d'apprentissage aux</a:t>
            </a:r>
            <a:br/>
            <a:r>
              <a:t>besoins spécifiques de chaque étudiant. C’est en plein dans cette dynamique que Century Tech²⁴ </a:t>
            </a:r>
            <a:br/>
            <a:r>
              <a:t>utilise l'IA pour fournir un apprentissage personnalisé outre-manche.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545" y="4654502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finance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928822"/>
            <a:ext cx="6858000" cy="15661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 contexte du secteur financier au Royaume-Uni est un terreau fertile à l’implantation de l’IA.</a:t>
            </a:r>
            <a:br/>
            <a:r>
              <a:t>Très avancé avec un centre financier mondial et de nombreuses entreprises y utilisant l'IA pour</a:t>
            </a:r>
            <a:br/>
            <a:r>
              <a:t>améliorer leurs services, leur efficacité opérationnelle et les services aux clients, la</a:t>
            </a:r>
            <a:br/>
            <a:r>
              <a:t>Grande-Bretagne est un exemple de choix. L’un des cas d’école est l’entreprise Revolut, qui</a:t>
            </a:r>
            <a:br/>
            <a:r>
              <a:t>utilise l'IA pour offrir des services bancaires personnalisés.²⁵ Ils utilisent l'apprentissage</a:t>
            </a:r>
            <a:br/>
            <a:r>
              <a:t>automatique pour analyser les habitudes de dépenses des clients, ce qui leur permet de proposer</a:t>
            </a:r>
            <a:br/>
            <a:r>
              <a:t>des produits financiers adaptés aux besoins individuels. L'IA est également utilisée pour</a:t>
            </a:r>
            <a:br/>
            <a:r>
              <a:t>détecter les transactions frauduleuses et améliorer la sécurité des comptes clients. Ces</a:t>
            </a:r>
            <a:br/>
            <a:r>
              <a:t>améliorations contribuent à améliorer l'expérience utilisateur et à renforcer la confiance dans</a:t>
            </a:r>
            <a:br/>
            <a:r>
              <a:t>les services financiers en ligne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545" y="649496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Le commerce électronique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769289"/>
            <a:ext cx="6858000" cy="6524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Ocado,²⁶ l'une des plus grandes entreprises de commerce électronique du Royaume-Uni, utilise l'IA</a:t>
            </a:r>
            <a:br/>
            <a:r>
              <a:t>pour optimiser ses opérations de stockage et de livraison. Ils ont développé un système de</a:t>
            </a:r>
            <a:br/>
            <a:r>
              <a:t>gestion d'entrepôt intelligent qui utilise l'IA pour prédire les besoins en stock et optimiser le</a:t>
            </a:r>
            <a:br/>
            <a:r>
              <a:t>placement des produits dans l'entrepôt.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" id="{98E3EF8D-3AE1-4F3E-AD2C-1157F892F0CB}" vid="{FBFA307E-815D-455B-B929-8562E51AC0D1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5BB609-F779-4F94-8F0F-E58FEFAE2A71}">
  <ds:schemaRefs>
    <ds:schemaRef ds:uri="http://schemas.microsoft.com/office/2006/metadata/properties"/>
    <ds:schemaRef ds:uri="http://schemas.microsoft.com/office/infopath/2007/PartnerControls"/>
    <ds:schemaRef ds:uri="81c9f6d7-38be-4b6f-ac7a-53278e4778cd"/>
    <ds:schemaRef ds:uri="562370e7-b28b-48b8-b232-8034dde365ed"/>
  </ds:schemaRefs>
</ds:datastoreItem>
</file>

<file path=customXml/itemProps2.xml><?xml version="1.0" encoding="utf-8"?>
<ds:datastoreItem xmlns:ds="http://schemas.openxmlformats.org/officeDocument/2006/customXml" ds:itemID="{E7602958-60E1-487C-ACC9-EB76AC6FDB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8F2A6D-7532-4406-AC95-24F2E6432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</TotalTime>
  <Words>165</Words>
  <Application>Microsoft Macintosh PowerPoint</Application>
  <PresentationFormat>Format Lettre (8,5 x 11 po)</PresentationFormat>
  <Paragraphs>54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&lt;banner&gt;</vt:lpstr>
      <vt:lpstr>&lt;source_banner&gt;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&lt;banner&gt;</dc:title>
  <dc:creator>Arnaud Tremblay 01</dc:creator>
  <cp:lastModifiedBy>Arnaud Tremblay 01</cp:lastModifiedBy>
  <cp:revision>1</cp:revision>
  <dcterms:created xsi:type="dcterms:W3CDTF">2023-07-12T17:49:16Z</dcterms:created>
  <dcterms:modified xsi:type="dcterms:W3CDTF">2023-07-12T17:52:21Z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</Properties>
</file>