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1" r:id="rId11"/>
    <p:sldId id="262" r:id="rId12"/>
    <p:sldId id="260" r:id="rId6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929C"/>
    <a:srgbClr val="418998"/>
    <a:srgbClr val="49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ableStyles" Target="tableStyles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74B503-46EA-FEF2-54E4-B0BD96FD00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3195" y="182030"/>
            <a:ext cx="6531610" cy="27444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C037B1-0E01-E1A0-EEC2-E8C06C79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1265" y="2615892"/>
            <a:ext cx="1543050" cy="25795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2023-07-12</a:t>
            </a:fld>
            <a:endParaRPr lang="fr-CA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2" y="2999881"/>
            <a:ext cx="6530975" cy="3132557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pic>
        <p:nvPicPr>
          <p:cNvPr id="5" name="Image 4" descr="Une image contenant Police, symbole, logo, conception&#10;&#10;Description générée automatiquement">
            <a:extLst>
              <a:ext uri="{FF2B5EF4-FFF2-40B4-BE49-F238E27FC236}">
                <a16:creationId xmlns:a16="http://schemas.microsoft.com/office/drawing/2014/main" id="{BB70BBF6-B90C-C988-0DE8-D317656699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2" y="147910"/>
            <a:ext cx="1348248" cy="802927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03ED591-FDB4-DCE9-777A-2AE3EC79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" y="6205069"/>
            <a:ext cx="6567054" cy="546606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C685D41A-45F6-94BE-EAC3-736E0FA0D37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512" y="6850385"/>
            <a:ext cx="6530975" cy="2145705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4633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150408"/>
            <a:ext cx="6567054" cy="5437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22237-7A6E-5D8C-7271-0EE5832A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841138"/>
            <a:ext cx="6567054" cy="815245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4459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F3B6-C2B8-BFB8-F3FD-21152758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47155"/>
            <a:ext cx="6557819" cy="51672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574D0-EC9C-7FE4-5C1E-58F77CEC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090" y="752173"/>
            <a:ext cx="3168073" cy="7831315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01EA3-341C-7B18-221D-B03ADEE1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839" y="727122"/>
            <a:ext cx="3168072" cy="783131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595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01A1-1C9A-EC92-1A1A-2131FFFE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17654"/>
            <a:ext cx="6567054" cy="94788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95A78-E668-A702-DC72-A6995C7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6" y="1146219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07A842-0E69-2999-C27C-0BE5C1D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56" y="2232068"/>
            <a:ext cx="3230472" cy="6698990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0CF66-BFD9-82B3-0C61-5D8AF4A9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9555" y="1146217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9E314-DE1D-4A83-C9C6-0B2A8BD5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9555" y="2232068"/>
            <a:ext cx="3242972" cy="6698990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0979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201961"/>
            <a:ext cx="6557819" cy="62475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F1DFC-7B44-C991-9AA9-387C12187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5252" y="1203960"/>
            <a:ext cx="6507493" cy="7738079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4985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243426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6D119-AAD5-9D50-0741-FC7320B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78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23204-99D7-5A7E-47A7-4254E12D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97479"/>
            <a:ext cx="5915025" cy="683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FA335-E5A1-98CB-C7AB-53E15696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2023-07-12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959EB-6825-0DDF-5826-56198D4B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7B01E-879D-F0C9-950F-0C621E29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55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8" r:id="rId5"/>
    <p:sldLayoutId id="2147483660" r:id="rId6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Clr>
          <a:schemeClr val="accent2"/>
        </a:buClr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5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60000"/>
            <a:lumOff val="4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40000"/>
            <a:lumOff val="6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10" Type="http://schemas.openxmlformats.org/officeDocument/2006/relationships/hyperlink" Target="ori.co/multicloud-networking" TargetMode="External"/><Relationship Id="rId11" Type="http://schemas.openxmlformats.org/officeDocument/2006/relationships/hyperlink" Target="zededa.com/products/" TargetMode="External"/><Relationship Id="rId12" Type="http://schemas.openxmlformats.org/officeDocument/2006/relationships/hyperlink" Target="https://www.stengg.com/en/digital-tech/data-science-analytics-and-ai/video-analytics/" TargetMode="External"/><Relationship Id="rId13" Type="http://schemas.openxmlformats.org/officeDocument/2006/relationships/hyperlink" Target="https://www.stengg.com/en/digital-tech/data-science-analytics-and-ai/edge-analytics/" TargetMode="External"/><Relationship Id="rId2" Type="http://schemas.openxmlformats.org/officeDocument/2006/relationships/slideLayout" Target="../slideLayouts/slideLayout6.xml"/><Relationship Id="rId3" Type="http://schemas.openxmlformats.org/officeDocument/2006/relationships/hyperlink" Target="https://explodingtopics.com/blog/corporate-cloud-data" TargetMode="External"/><Relationship Id="rId4" Type="http://schemas.openxmlformats.org/officeDocument/2006/relationships/hyperlink" Target="www.cengn.ca/services/commercialization-services/smart-agriculture-program/" TargetMode="External"/><Relationship Id="rId5" Type="http://schemas.openxmlformats.org/officeDocument/2006/relationships/hyperlink" Target="www.cloudflare.com/application-services/" TargetMode="External"/><Relationship Id="rId6" Type="http://schemas.openxmlformats.org/officeDocument/2006/relationships/hyperlink" Target="vercel.com/docs/concepts/edge-network/overview" TargetMode="External"/><Relationship Id="rId7" Type="http://schemas.openxmlformats.org/officeDocument/2006/relationships/hyperlink" Target="www.iothub.com.au/news/chevron-scales-up-industrial-iot-pilot-513758" TargetMode="External"/><Relationship Id="rId8" Type="http://schemas.openxmlformats.org/officeDocument/2006/relationships/hyperlink" Target="https://www.datacenterknowledge.com/microsoft/how-microsoft-extending-its-cloud-chevron-s-oil-fields" TargetMode="External"/><Relationship Id="rId9" Type="http://schemas.openxmlformats.org/officeDocument/2006/relationships/hyperlink" Target="www.lepoint.fr/services/menta-le-leader-europeen-de-la-reprogrammation-hardware-embarquee-28-03-2022-2469874_4345.php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707F7AA5-6E3D-AD77-398A-BE53CDF6C3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Edge computing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D77B2D0-6F7A-4663-8C65-F7DDA05951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CA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3DE81AAE-15C9-CBC0-AB41-C5EEFD6E2D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À la merci de tous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8545" y="3000000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Qu’est-ce que l’informatique de périphérie 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3274320"/>
            <a:ext cx="6858000" cy="10323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L’informatique de périphérie, ou Edge Computing, est un paradigme informatique visant à rendre</a:t>
            </a:r>
            <a:br/>
            <a:r>
              <a:t>plus efficace les systèmes utilisant l’infonuagique. Alors que la tendance chez les grandes</a:t>
            </a:r>
            <a:br/>
            <a:r>
              <a:t>entreprises est généralement de centraliser les infrastructures informatiques sur un serveur dans</a:t>
            </a:r>
            <a:br/>
            <a:r>
              <a:t>le nuage¹, l’informatique de périphérie consiste plutôt à traiter les données à proximité de leur</a:t>
            </a:r>
            <a:br/>
            <a:r>
              <a:t>source. Cela a plusieurs avantages tels qu’un temps de réponse plus rapide, une moins grande</a:t>
            </a:r>
            <a:br/>
            <a:r>
              <a:t>dépendance au réseau et une utilisation plus économique de la bande passante.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545" y="4306668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Pourquoi est-ce nécessaire 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4580988"/>
            <a:ext cx="6858000" cy="19225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Malgré qu’Internet soit très rapide, car les données voyagent à la vitesse de la lumière, ce</a:t>
            </a:r>
            <a:br/>
            <a:r>
              <a:t>n’est pas instantané, et sur de longues distances, cela peut impacter la vitesse de traitement de</a:t>
            </a:r>
            <a:br/>
            <a:r>
              <a:t>l’information. Certains usages de l’informatique nécessitent un temps de réponse presque</a:t>
            </a:r>
            <a:br/>
            <a:r>
              <a:t>instantané et ne peuvent pas supporter qu’il y ait de la latence. Pour pallier cela, des</a:t>
            </a:r>
            <a:br/>
            <a:r>
              <a:t>entreprises vont installer des machines en périphérie. C’est-à-dire qu’au lieu d’utiliser un</a:t>
            </a:r>
            <a:br/>
            <a:r>
              <a:t>serveur central, il y a un serveur à proximité de chaque infrastructure. L’informatique de</a:t>
            </a:r>
            <a:br/>
            <a:r>
              <a:t>périphérie est utile dans différents cas, notamment pour les entreprises qui ont des services</a:t>
            </a:r>
            <a:br/>
            <a:r>
              <a:t>numériques éparpillés dans plusieurs endroits et qui veulent que leurs services soient</a:t>
            </a:r>
            <a:br/>
            <a:r>
              <a:t>extrêmement rapides peu importe l’emplacement de l’utilisateur. Au lieu que les données soient</a:t>
            </a:r>
            <a:br/>
            <a:r>
              <a:t>toujours envoyées sur un serveur central, qui est potentiellement éloigné géographiquement, les</a:t>
            </a:r>
            <a:br/>
            <a:r>
              <a:t>données sont traitées sur une machine à proximité, évitant de devoir traverser de longues</a:t>
            </a:r>
            <a:br/>
            <a:r>
              <a:t>distances et réduisant la latence dans le traitement de l’information.</a:t>
            </a: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BD9AAE16-B73A-D858-F17D-47FE778F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" y="6518559"/>
            <a:ext cx="6567054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Canada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6933559"/>
            <a:ext cx="6858000" cy="20597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CENGN, une organisation basée à Ottawa, possède une serre intelligente en Ontario qui utilise</a:t>
            </a:r>
            <a:br/>
            <a:r>
              <a:t>l’Internet des objets pour s’automatiser, servant de laboratoire pour que les compagnies œuvrant</a:t>
            </a:r>
            <a:br/>
            <a:r>
              <a:t>dans le domaine des technologies de l’agriculture puissent prototyper². L’infrastructure récolte</a:t>
            </a:r>
            <a:br/>
            <a:r>
              <a:t>constamment des données comme l’humidité, la température et des images provenant d’objets</a:t>
            </a:r>
            <a:br/>
            <a:r>
              <a:t>connectés. Le CENGN utilise l’informatique de périphérie pour traiter ces données sur des</a:t>
            </a:r>
            <a:br/>
            <a:r>
              <a:t>serveurs mis en place directement sur le site de la serre. Les serveurs utilisent ces données</a:t>
            </a:r>
            <a:br/>
            <a:r>
              <a:t>pour prendre une décision et renvoie une réponse aux objets connectés en conséquence. Malgré que</a:t>
            </a:r>
            <a:br/>
            <a:r>
              <a:t>ce ne soit qu’un prototype, l’organisation croit que les futures serres intelligentes utiliseront</a:t>
            </a:r>
            <a:br/>
            <a:r>
              <a:t>l’informatique de périphérie plutôt que d’utiliser un fournisseur infonuagique certainement situé</a:t>
            </a:r>
            <a:br/>
            <a:r>
              <a:t>plus loin géographiquement. Au lieu que les données fassent des aller-retours sur de longues</a:t>
            </a:r>
            <a:br/>
            <a:r>
              <a:t>distances, cela fait en sorte que les données provenant des capteurs de la serre ont une très</a:t>
            </a:r>
            <a:br/>
            <a:r>
              <a:t>petite distance à parcourir avant d’être analysés, donc une plus petite latence et une</a:t>
            </a:r>
            <a:br/>
            <a:r>
              <a:t>utilisation moins gourmande du réseau.</a:t>
            </a:r>
          </a:p>
        </p:txBody>
      </p:sp>
    </p:spTree>
    <p:extLst>
      <p:ext uri="{BB962C8B-B14F-4D97-AF65-F5344CB8AC3E}">
        <p14:creationId xmlns:p14="http://schemas.microsoft.com/office/powerpoint/2010/main" val="144584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17836FF2-443C-DD1C-FB6F-D9F998B642E4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0181" y="1452518"/>
            <a:ext cx="6557819" cy="5232169"/>
          </a:xfrm>
          <a:prstGeom prst="rect">
            <a:avLst/>
          </a:prstGeom>
        </p:spPr>
        <p:txBody>
          <a:bodyPr lIns="91440" tIns="45720" rIns="91440" bIns="45720" numCol="2" anchor="t">
            <a:noAutofit/>
          </a:bodyPr>
          <a:lstStyle>
            <a:lvl1pPr marL="128585" indent="-128585" algn="l" defTabSz="514337" rtl="0" eaLnBrk="1" latinLnBrk="0" hangingPunct="1">
              <a:lnSpc>
                <a:spcPct val="90000"/>
              </a:lnSpc>
              <a:spcBef>
                <a:spcPts val="563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5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22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91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59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28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  <a:defRPr sz="800"/>
            </a:pPr>
            <a:r>
              <a:rPr>
                <a:hlinkClick r:id="rId3"/>
              </a:rPr>
              <a:t>https://explodingtopics.com/blog/corporate-cloud-data</a:t>
            </a: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4"/>
              </a:rPr>
              <a:t>www.cengn.ca/services/commercialization-services/smart-agriculture-program/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  <a:defRPr sz="800"/>
            </a:pPr>
            <a:r>
              <a:rPr>
                <a:hlinkClick r:id="rId5"/>
              </a:rPr>
              <a:t>www.cloudflare.com/application-services/</a:t>
            </a: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6"/>
              </a:rPr>
              <a:t>vercel.com/docs/concepts/edge-network/overview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  <a:defRPr sz="800"/>
            </a:pPr>
            <a:r>
              <a:rPr>
                <a:hlinkClick r:id="rId7"/>
              </a:rPr>
              <a:t>www.iothub.com.au/news/chevron-scales-up-industrial-iot-pilot-513758</a:t>
            </a:r>
            <a:endParaRPr lang="fr-FR" sz="8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8"/>
              </a:rPr>
              <a:t>https://www.datacenterknowledge.com/microsoft/how-microsoft-extending-its-cloud-chevron-s-oil-fields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9"/>
              </a:rPr>
              <a:t>www.lepoint.fr/services/menta-le-leader-europeen-de-la-reprogrammation-hardware-embarquee-28-03-2022-2469874_4345.php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0"/>
              </a:rPr>
              <a:t>ori.co/multicloud-networking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1"/>
              </a:rPr>
              <a:t>zededa.com/products/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2"/>
              </a:rPr>
              <a:t>https://www.stengg.com/en/digital-tech/data-science-analytics-and-ai/video-analytics/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3"/>
              </a:rPr>
              <a:t>https://www.stengg.com/en/digital-tech/data-science-analytics-and-ai/edge-analytics/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 &lt;source&gt;</a:t>
            </a: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endParaRPr lang="en-US" sz="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B308C9-B187-9F32-110B-1A1B89D3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3979554754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15000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États-Unis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545" y="430000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Technologies Web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04320"/>
            <a:ext cx="6858000" cy="17100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Cloudflare est une entreprise américaine qui offre des services de sécurité pour les sites web³.</a:t>
            </a:r>
            <a:br/>
            <a:r>
              <a:t>Les entreprises voulant un site web fiable et non-vulnérable, mais ne voulant pas s’occuper de</a:t>
            </a:r>
            <a:br/>
            <a:r>
              <a:t>toute la maintenance, utilisent Cloudflare. Ce service se place entre les utilisateurs et le site</a:t>
            </a:r>
            <a:br/>
            <a:r>
              <a:t>web et peut répartir les requêtes, s’assurant de ne pas surcharger le site en question. Si un</a:t>
            </a:r>
            <a:br/>
            <a:r>
              <a:t>utilisateur est au Québec et que le site web est hébergé à Londres, l’utilisateur va en premier</a:t>
            </a:r>
            <a:br/>
            <a:r>
              <a:t>devoir passer par le serveur de Cloudflare avant d’accéder au site web. Cela offre une protection</a:t>
            </a:r>
            <a:br/>
            <a:r>
              <a:t>au site, mais ajoute aussi une étape intermédiaire qui augmente la distance que doit parcourir</a:t>
            </a:r>
            <a:br/>
            <a:r>
              <a:t>les données et peut faire doubler le temps de chargement. Pour remédier à cela, Cloudflare a un</a:t>
            </a:r>
            <a:br/>
            <a:r>
              <a:t>réseau de serveurs périphériques à plusieurs endroits dans le monde, ce qui veut dire qu’il y a</a:t>
            </a:r>
            <a:br/>
            <a:r>
              <a:t>toujours un serveur à proximité de l’utilisateur. De cette manière, la latence est minimisée.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414376"/>
            <a:ext cx="6858000" cy="13787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L’informatique de périphérie est aussi utilisée par des solutions d’hébergement de sites web.</a:t>
            </a:r>
            <a:br/>
            <a:r>
              <a:t>Vercel est un hébergeur de sites web qui offre la possibilité de déployer son site sur plusieurs</a:t>
            </a:r>
            <a:br/>
            <a:r>
              <a:t>lieux géographiques en même temps. En effet, grâce à son “Edge Network”⁴, Vercel déploie les</a:t>
            </a:r>
            <a:br/>
            <a:r>
              <a:t>sites web de ses clients sur différents serveurs dans le monde. L’avantage est que si un</a:t>
            </a:r>
            <a:br/>
            <a:r>
              <a:t>utilisateur veut se connecter au site, il va se connecter au serveur le plus rapproché.</a:t>
            </a:r>
            <a:br/>
            <a:r>
              <a:t>Traditionnellement, un site web hébergé à un seul endroit ne pouvait pas offrir le même temps de</a:t>
            </a:r>
            <a:br/>
            <a:r>
              <a:t>chargement à tout le monde dépendamment de la position géographique des utilisateurs, mais avec</a:t>
            </a:r>
            <a:br/>
            <a:r>
              <a:t>l’informatique de périphérie, Vercel peut garantir un court temps de chargement peu importe</a:t>
            </a:r>
            <a:br/>
            <a:r>
              <a:t>l’emplacement.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545" y="3793108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Industriel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067428"/>
            <a:ext cx="6858000" cy="22170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Chevron, une compagnie dans l’industrie du pétrole, utilise l’informatique de périphérie pour</a:t>
            </a:r>
            <a:br/>
            <a:r>
              <a:t>plusieurs tâches. En effet, dû à ses opérations dans plusieurs endroits dans le monde, l’Internet</a:t>
            </a:r>
            <a:br/>
            <a:r>
              <a:t>n’est pas toujours facile d’accès. Par exemple, la compagnie possède des installations au large</a:t>
            </a:r>
            <a:br/>
            <a:r>
              <a:t>de la mer, les rendant très éloignées. Il est donc très approprié que les installations éloignées</a:t>
            </a:r>
            <a:br/>
            <a:r>
              <a:t>aient leurs propres serveurs sur place. Effectivement, leurs plateformes pétrolières collectent</a:t>
            </a:r>
            <a:br/>
            <a:r>
              <a:t>beaucoup de données provenant de capteurs qui surveillent la qualité de la machinerie⁵. Certains</a:t>
            </a:r>
            <a:br/>
            <a:r>
              <a:t>capteurs surveillent du matériel critique afin notamment d’assurer que la pression dans les</a:t>
            </a:r>
            <a:br/>
            <a:r>
              <a:t>tuyaux n’est pas trop élevée. Si ces capteurs détectent quelque chose d’anormal, il faut qu’ils</a:t>
            </a:r>
            <a:br/>
            <a:r>
              <a:t>agissent rapidement. Avoir des serveurs sur place leur permet de réduire la latence au maximum.</a:t>
            </a:r>
            <a:br/>
            <a:r>
              <a:t>En plus, ils sauvent beaucoup de bande passante, donc aussi de l’argent. Comme la compagnie opère</a:t>
            </a:r>
            <a:br/>
            <a:r>
              <a:t>dans différents pays, cela facilite aussi la conformité avec les lois sur la résidence des</a:t>
            </a:r>
            <a:br/>
            <a:r>
              <a:t>données de chaque pays⁶. Les données peuvent être traitées sur place de manière conforme aux lois</a:t>
            </a:r>
            <a:br/>
            <a:r>
              <a:t>du pays dans lequel les données sont collectées, avant d’être envoyées aux serveurs du siège</a:t>
            </a:r>
            <a:br/>
            <a:r>
              <a:t>social de Chevron.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6299509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France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714509"/>
            <a:ext cx="6858000" cy="13519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Menta est une compagnie qui se spécialise dans les puces reprogrammables. C’est-à-dire des</a:t>
            </a:r>
            <a:br/>
            <a:r>
              <a:t>microprocesseurs avec une circuiterie modifiable même après la fabrication. La compagnie croit</a:t>
            </a:r>
            <a:br/>
            <a:r>
              <a:t>que l’informatique de périphérie nécessitera des machines avec microprocesseurs personnalisés⁷.</a:t>
            </a:r>
            <a:br/>
            <a:r>
              <a:t>En effet, les serveurs qui analysent les données à proximité de leur source, ont souvent une</a:t>
            </a:r>
            <a:br/>
            <a:r>
              <a:t>tâche très spécifique et traitent les données de manière différente en fonction de ce que veut la</a:t>
            </a:r>
            <a:br/>
            <a:r>
              <a:t>compagnie. Comme les microprocesseurs traditionnels tout usage ne sont pas nécessairement</a:t>
            </a:r>
            <a:br/>
            <a:r>
              <a:t>optimisés pour cette tâche, Menta offre la possibilité de programmer une puce pour qu’elle soit</a:t>
            </a:r>
            <a:br/>
            <a:r>
              <a:t>le plus adaptée pour la tâche qu’elle exécute et que le processus soit plus efficace.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8081467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Royaume-Uni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545" y="8496467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Infonuagique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0" y="0"/>
            <a:ext cx="6858000" cy="7679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Ori Industries est une compagnie qui se spécialise dans les services infonuagiques. La compagnie</a:t>
            </a:r>
            <a:br/>
            <a:r>
              <a:t>propose une solution pour déployer une application sur différent fournisseur infonuagique</a:t>
            </a:r>
            <a:br/>
            <a:r>
              <a:t>(Google, Amazon, Azure), en même temps⁸. Cela leur permet d’offrir un réseau périphérique encore</a:t>
            </a:r>
            <a:br/>
            <a:r>
              <a:t>plus vaste, car ils ne dépendent pas de la localisation des centres de données d’un fournisseur</a:t>
            </a:r>
            <a:br/>
            <a:r>
              <a:t>en particulier.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545" y="767958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Internet des objets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42278"/>
            <a:ext cx="6858000" cy="13737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Une autre compagnie britannique se spécialisant dans l’informatique de périphérie est Zededa.</a:t>
            </a:r>
            <a:br/>
            <a:r>
              <a:t>C'est une plateforme SaaS pour gérer un réseau de machines périphériques à grande échelle⁹. Par</a:t>
            </a:r>
            <a:br/>
            <a:r>
              <a:t>exemple, une compagnie qui possède plusieurs infrastructures et qui a un serveur dans chacune de</a:t>
            </a:r>
            <a:br/>
            <a:r>
              <a:t>celles-ci, peut facilement surveiller ses serveurs à partir de l’interface de Zededa. Le logiciel</a:t>
            </a:r>
            <a:br/>
            <a:r>
              <a:t>permet de facilement détecter s’il y a des problèmes avec une des infrastructures, de s’assurer</a:t>
            </a:r>
            <a:br/>
            <a:r>
              <a:t>que tous les points d’accès sont sécurisés, et même de pouvoir mettre à jour les logiciels</a:t>
            </a:r>
            <a:br/>
            <a:r>
              <a:t>exécutés sur les machines périphériques. Zededa évite ainsi de devoir aller physiquement</a:t>
            </a:r>
            <a:br/>
            <a:r>
              <a:t>maintenir les serveurs, qui peuvent parfois être localisés dans des endroits difficiles d’accès.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2430990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Singapour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845990"/>
            <a:ext cx="6858000" cy="16280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ST Engineering, une compagnie de Singapour offrant des services dans le domaine de la sécurité</a:t>
            </a:r>
            <a:br/>
            <a:r>
              <a:t>pour les agences et les gouvernements, notamment des modèles d’intelligence artificielle pour de</a:t>
            </a:r>
            <a:br/>
            <a:r>
              <a:t>la reconnaissance faciale, de la détection de comportements anormales, et plus encore¹⁰. Leur</a:t>
            </a:r>
            <a:br/>
            <a:r>
              <a:t>service inclut la possibilité d’intégrer l’informatique de périphérie et de faire tourner leur</a:t>
            </a:r>
            <a:br/>
            <a:r>
              <a:t>logiciel d’intelligence artificielle sur des systèmes embarquées (appareil électronique</a:t>
            </a:r>
            <a:br/>
            <a:r>
              <a:t>spécialisé pour effectuer une tâche)¹¹. Cela permet par exemple de récupérer le flux d’une caméra</a:t>
            </a:r>
            <a:br/>
            <a:r>
              <a:t>de surveillance et de l’envoyé sur un ordinateur, et c’est ce même ordinateur qui exécutera le</a:t>
            </a:r>
            <a:br/>
            <a:r>
              <a:t>modèle d’IA de reconnaissance faciale. Les données de la caméra n’ont donc même pas besoin de</a:t>
            </a:r>
            <a:br/>
            <a:r>
              <a:t>passer par Internet, elles sont directement traitées sur place. Ce système a l’avantage de</a:t>
            </a:r>
            <a:br/>
            <a:r>
              <a:t>fonctionner sans connexion à un réseau, et n’a aucune latence.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Palette CIN">
      <a:dk1>
        <a:sysClr val="windowText" lastClr="000000"/>
      </a:dk1>
      <a:lt1>
        <a:sysClr val="window" lastClr="FFFFFF"/>
      </a:lt1>
      <a:dk2>
        <a:srgbClr val="5A5B5B"/>
      </a:dk2>
      <a:lt2>
        <a:srgbClr val="E7E6E6"/>
      </a:lt2>
      <a:accent1>
        <a:srgbClr val="265C84"/>
      </a:accent1>
      <a:accent2>
        <a:srgbClr val="F7D777"/>
      </a:accent2>
      <a:accent3>
        <a:srgbClr val="A5A5A5"/>
      </a:accent3>
      <a:accent4>
        <a:srgbClr val="F4C34C"/>
      </a:accent4>
      <a:accent5>
        <a:srgbClr val="3D80AA"/>
      </a:accent5>
      <a:accent6>
        <a:srgbClr val="67C5B4"/>
      </a:accent6>
      <a:hlink>
        <a:srgbClr val="30AA93"/>
      </a:hlink>
      <a:folHlink>
        <a:srgbClr val="DA8F8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>
        <a:normAutofit lnSpcReduction="10000"/>
      </a:bodyPr>
      <a:lstStyle>
        <a:defPPr algn="l">
          <a:defRPr sz="2000" dirty="0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2" id="{98E3EF8D-3AE1-4F3E-AD2C-1157F892F0CB}" vid="{FBFA307E-815D-455B-B929-8562E51AC0D1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c9f6d7-38be-4b6f-ac7a-53278e4778cd">
      <Terms xmlns="http://schemas.microsoft.com/office/infopath/2007/PartnerControls"/>
    </lcf76f155ced4ddcb4097134ff3c332f>
    <TaxCatchAll xmlns="562370e7-b28b-48b8-b232-8034dde365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947A9A1BFB64E940A6360D3C2E9FF" ma:contentTypeVersion="15" ma:contentTypeDescription="Crée un document." ma:contentTypeScope="" ma:versionID="ab003bcfa122b52dea7dac2dc4c56070">
  <xsd:schema xmlns:xsd="http://www.w3.org/2001/XMLSchema" xmlns:xs="http://www.w3.org/2001/XMLSchema" xmlns:p="http://schemas.microsoft.com/office/2006/metadata/properties" xmlns:ns2="81c9f6d7-38be-4b6f-ac7a-53278e4778cd" xmlns:ns3="562370e7-b28b-48b8-b232-8034dde365ed" targetNamespace="http://schemas.microsoft.com/office/2006/metadata/properties" ma:root="true" ma:fieldsID="55310cbb28621703c25a0ab43cf87825" ns2:_="" ns3:_="">
    <xsd:import namespace="81c9f6d7-38be-4b6f-ac7a-53278e4778cd"/>
    <xsd:import namespace="562370e7-b28b-48b8-b232-8034dde36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9f6d7-38be-4b6f-ac7a-53278e477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d77086a-2531-4352-ad34-78fda1dd9b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70e7-b28b-48b8-b232-8034dde36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814df3c-ecd8-48a0-baf1-1e2ca48c24eb}" ma:internalName="TaxCatchAll" ma:showField="CatchAllData" ma:web="562370e7-b28b-48b8-b232-8034dde365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5BB609-F779-4F94-8F0F-E58FEFAE2A71}">
  <ds:schemaRefs>
    <ds:schemaRef ds:uri="http://schemas.microsoft.com/office/2006/metadata/properties"/>
    <ds:schemaRef ds:uri="http://schemas.microsoft.com/office/infopath/2007/PartnerControls"/>
    <ds:schemaRef ds:uri="81c9f6d7-38be-4b6f-ac7a-53278e4778cd"/>
    <ds:schemaRef ds:uri="562370e7-b28b-48b8-b232-8034dde365ed"/>
  </ds:schemaRefs>
</ds:datastoreItem>
</file>

<file path=customXml/itemProps2.xml><?xml version="1.0" encoding="utf-8"?>
<ds:datastoreItem xmlns:ds="http://schemas.openxmlformats.org/officeDocument/2006/customXml" ds:itemID="{E7602958-60E1-487C-ACC9-EB76AC6FDB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8F2A6D-7532-4406-AC95-24F2E64325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9f6d7-38be-4b6f-ac7a-53278e4778cd"/>
    <ds:schemaRef ds:uri="562370e7-b28b-48b8-b232-8034dde36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3</TotalTime>
  <Words>165</Words>
  <Application>Microsoft Macintosh PowerPoint</Application>
  <PresentationFormat>Format Lettre (8,5 x 11 po)</PresentationFormat>
  <Paragraphs>54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Thème Office</vt:lpstr>
      <vt:lpstr>&lt;banner&gt;</vt:lpstr>
      <vt:lpstr>&lt;source_banner&gt;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&lt;banner&gt;</dc:title>
  <dc:creator>Arnaud Tremblay 01</dc:creator>
  <cp:lastModifiedBy>Arnaud Tremblay 01</cp:lastModifiedBy>
  <cp:revision>1</cp:revision>
  <dcterms:created xsi:type="dcterms:W3CDTF">2023-07-12T17:49:16Z</dcterms:created>
  <dcterms:modified xsi:type="dcterms:W3CDTF">2023-07-12T17:52:21Z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0x010100502947A9A1BFB64E940A6360D3C2E9FF</vt:lpwstr>
  </property>
</Properties>
</file>