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1" r:id="rId5"/>
    <p:sldId id="262" r:id="rId13"/>
    <p:sldId id="263" r:id="rId14"/>
    <p:sldId id="264" r:id="rId15"/>
    <p:sldId id="265" r:id="rId16"/>
    <p:sldId id="260" r:id="rId6"/>
    <p:sldId id="257" r:id="rId7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0E6A-3DDB-480D-939A-6ADEF566873F}" type="datetimeFigureOut">
              <a:rPr lang="fr-CA" smtClean="0"/>
              <a:t>2023-08-02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5DC4-E4F8-4F32-BBDB-43C8E31E0F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3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FBCFE885-3C02-FA69-7FA3-0C7F61E94A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51314"/>
            <a:ext cx="6530975" cy="282164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19211" cy="276206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5976009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592413"/>
            <a:ext cx="6530975" cy="228147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512" y="2978332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6385636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452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13745571-E581-A0B7-8D82-482C6CA657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51314"/>
            <a:ext cx="6530975" cy="282164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27094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63170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mière page avec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5AFD32F2-DDDC-43E9-B742-C476C0CA63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51314"/>
            <a:ext cx="6530975" cy="282164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3669348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44BA02FF-7280-1377-86FA-D4A995E5774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65349" y="3185667"/>
            <a:ext cx="2819614" cy="2062973"/>
          </a:xfrm>
        </p:spPr>
        <p:txBody>
          <a:bodyPr/>
          <a:lstStyle/>
          <a:p>
            <a:r>
              <a:rPr lang="fr-CA"/>
              <a:t>Cliquez sur l'icône pour ajouter une image</a:t>
            </a:r>
            <a:endParaRPr lang="fr-CA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618A1D5-06C0-8932-A388-99AECC03EC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65349" y="5274229"/>
            <a:ext cx="2819400" cy="70747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05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762946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F983F70D-619F-49BF-4DCC-5E2E6DA43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7202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4133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782" y="736876"/>
            <a:ext cx="3168073" cy="820564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7" y="746125"/>
            <a:ext cx="3168072" cy="819639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361EEFDD-F36E-6E98-40B9-BA1725E83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4935"/>
            <a:ext cx="3168073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248448E-2619-5A99-AE11-987D4D1FD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5357" y="557186"/>
            <a:ext cx="3174862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D64B5B-280C-0FCA-DE99-079844BAA46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A8CDE33-5AA8-40AB-8A82-BEB59CF3E86D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8E5DBE-DA6A-C56D-3E48-26470815CD2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BD524E-EEEB-2FA0-7C77-ECCD18DA266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4252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1265326"/>
            <a:ext cx="32304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1265326"/>
            <a:ext cx="32429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35DA69F0-3BFC-B853-79A5-74808EF392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2498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BE23829-EE8E-3FB8-EDED-B59BFA19F21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4D11766-5DC9-4CE7-8F44-002006F20037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61476B1-2594-1645-5675-A7DFAE23E71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4ED9B49-CCBF-E0DE-1848-D2A903E67EC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31081"/>
            <a:ext cx="6557819" cy="41716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8164" y="749530"/>
            <a:ext cx="6507493" cy="819250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9C9ED2FB-1FA7-BF46-BDA4-2AC88343DD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870" y="55829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5FBFD-F442-44D9-ACC3-87F4FA4D76E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75A6DE2-8C31-4155-ADD2-B285B1BEB75C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0CBF5-29DD-8673-E913-B082785E13E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611CC-633A-E9C3-3895-F05CE4D4E6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6E55AA2A-1E16-F2EA-C774-211641E3ED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r="1642"/>
          <a:stretch/>
        </p:blipFill>
        <p:spPr>
          <a:xfrm>
            <a:off x="0" y="-8377"/>
            <a:ext cx="6858000" cy="9160754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48144D2-5861-3661-D17D-AA8A7DB70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1356" y="4101230"/>
            <a:ext cx="2555287" cy="275507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Insérer le nom d’auteur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F927AD-7FFA-B45A-1FB4-3A58D7E358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8995F1-5802-4966-863C-9107BD2D3D1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627C2E-5D89-7524-9664-1DE577541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BEC0D-4E3F-0E50-87D1-17AF6636EB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298C9D-C79B-4F39-BDC2-AA426541C3E9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93322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D33AA6-31E2-C534-947C-9111394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E849-CDAE-4CB7-BDCD-8A94B458D42C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A8114A-5E8A-0A66-4617-E273DA6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67D673-1422-0270-ED93-F9C293A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173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85413"/>
            <a:ext cx="6557819" cy="41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6" y="951979"/>
            <a:ext cx="6557818" cy="79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35DB687-F8FF-43B4-86F3-FF1DEDBEE3F1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950267"/>
            <a:ext cx="2314575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Centre d’innovation numérique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50" r:id="rId4"/>
    <p:sldLayoutId id="2147483652" r:id="rId5"/>
    <p:sldLayoutId id="2147483653" r:id="rId6"/>
    <p:sldLayoutId id="2147483658" r:id="rId7"/>
    <p:sldLayoutId id="2147483660" r:id="rId8"/>
    <p:sldLayoutId id="2147483661" r:id="rId9"/>
    <p:sldLayoutId id="2147483664" r:id="rId10"/>
  </p:sldLayoutIdLst>
  <p:hf hdr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10" Type="http://schemas.openxmlformats.org/officeDocument/2006/relationships/hyperlink" Target="https://www.huratips.com/shopify-services/shopify-app-installation.php?app=shopflex" TargetMode="External"/><Relationship Id="rId11" Type="http://schemas.openxmlformats.org/officeDocument/2006/relationships/hyperlink" Target="https://blog.hettshow.co.uk/cleveland-clinic-cutting-waiting-times-with-robotic-process-automation" TargetMode="External"/><Relationship Id="rId12" Type="http://schemas.openxmlformats.org/officeDocument/2006/relationships/hyperlink" Target="https://www.ibm.com/products/robotic-process-automation?utm_content=SRCWW&amp;p1=Search&amp;p4=43700074488263025&amp;p5=p&amp;gclid=Cj0KCQjwzdOlBhCNARIsAPMwjbygX1wd3nUB1kWH3peypGOq6ak-7kPGZffSHI9I4dFEQuVS1cMZOzEaAuvnEALw_wcB&amp;gclsrc=aw.ds" TargetMode="External"/><Relationship Id="rId13" Type="http://schemas.openxmlformats.org/officeDocument/2006/relationships/hyperlink" Target="https://retailminded.com/how-robotic-process-automation-can-contribute-to-retail-growth/" TargetMode="External"/><Relationship Id="rId14" Type="http://schemas.openxmlformats.org/officeDocument/2006/relationships/hyperlink" Target="https://www.aphp.fr/connaitre-lap-hp/recherche-innovation/linnovation-lap-hp" TargetMode="External"/><Relationship Id="rId15" Type="http://schemas.openxmlformats.org/officeDocument/2006/relationships/hyperlink" Target="https://techhq.com/2019/02/axa-saves-182k-in-six-months-with-rpa/" TargetMode="External"/><Relationship Id="rId16" Type="http://schemas.openxmlformats.org/officeDocument/2006/relationships/hyperlink" Target="https://www.bearingpoint.com/fr-fr/publications-evenements/cas-clients/rpa-%C3%A0-la-dgfip-du-poc-%C3%A0-lindustrialisation/" TargetMode="External"/><Relationship Id="rId17" Type="http://schemas.openxmlformats.org/officeDocument/2006/relationships/hyperlink" Target="https://www.blueprism.com/fr/" TargetMode="External"/><Relationship Id="rId18" Type="http://schemas.openxmlformats.org/officeDocument/2006/relationships/hyperlink" Target="https://www.blueprism.com/fr/solutions/industry/" TargetMode="External"/><Relationship Id="rId19" Type="http://schemas.openxmlformats.org/officeDocument/2006/relationships/hyperlink" Target="https://www.uipath.com/" TargetMode="External"/><Relationship Id="rId2" Type="http://schemas.openxmlformats.org/officeDocument/2006/relationships/slideLayout" Target="../slideLayouts/slideLayout10.xml"/><Relationship Id="rId20" Type="http://schemas.openxmlformats.org/officeDocument/2006/relationships/hyperlink" Target="https://www.uipath.com/solutions/industry/public-sector-automation" TargetMode="External"/><Relationship Id="rId21" Type="http://schemas.openxmlformats.org/officeDocument/2006/relationships/hyperlink" Target="https://cio.economictimes.indiatimes.com/news/next-gen-technologies/max-healthcare-optimizes-automation-to-reimagine-healthcare-delivery/98288816" TargetMode="External"/><Relationship Id="rId22" Type="http://schemas.openxmlformats.org/officeDocument/2006/relationships/hyperlink" Target="https://blog.hettshow.co.uk/rpa-saving-data-processing-time-by-up-to-75-percent" TargetMode="External"/><Relationship Id="rId3" Type="http://schemas.openxmlformats.org/officeDocument/2006/relationships/hyperlink" Target="Aguirre, S., Rodriguez, A. Automation of a business process using robotic process automation (RPA): A case study. link.springer.com/chapter/10.1007/978-3-319-66963-2_7" TargetMode="External"/><Relationship Id="rId4" Type="http://schemas.openxmlformats.org/officeDocument/2006/relationships/hyperlink" Target="https://www.scielo.br/j/jistm/a/8BnnjHkvFGrmBFdtnXmhNtC/?lang=en" TargetMode="External"/><Relationship Id="rId5" Type="http://schemas.openxmlformats.org/officeDocument/2006/relationships/hyperlink" Target="https://ieeexplore.ieee.org/abstract/document/9676222" TargetMode="External"/><Relationship Id="rId6" Type="http://schemas.openxmlformats.org/officeDocument/2006/relationships/hyperlink" Target="Balasundaram, S., Venkatagiri, S.&#160;A structured approach to implementing Robotic Process Automation in HR. &lt;a href=&quot;https://iopscience.iop.org/article/10.1088/1742-6596/1427/1/012008/meta&quot;&gt;iopscience.iop.org&lt;/a&gt;" TargetMode="External"/><Relationship Id="rId7" Type="http://schemas.openxmlformats.org/officeDocument/2006/relationships/hyperlink" Target="https://www.ey.com/en_ca/consulting/digital-identity/can-transforming-your-digital-identity-system-fuel-your-bottom-line?WT.mc_id=10815001&amp;AA.tsrc=paidsearch&amp;gad=1&amp;gclid=Cj0KCQjwzdOlBhCNARIsAPMwjbx-oSsdw6QIyIutQuWSswQq31SRX2mFb__dz0pmyrY8QT4zm4kuUjIaAjjlEALw_wcB&amp;gclsrc=aw.ds" TargetMode="External"/><Relationship Id="rId8" Type="http://schemas.openxmlformats.org/officeDocument/2006/relationships/hyperlink" Target="https://www.rbcits.com/fr/insights/2018/12/rpa_leveraging_automation_while_managing_risk?utm_source=home&amp;utm_medium=carousel" TargetMode="External"/><Relationship Id="rId9" Type="http://schemas.openxmlformats.org/officeDocument/2006/relationships/hyperlink" Target="https://www.telusinternational.com/solutions/back-office/robotic-process-automation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0FCF268-F232-DC93-53DE-E2F0F3FD2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t>Article de veille sur l’automatisation robotisée des processus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58467-315D-5A0A-008C-7FDC628915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91B899-3FC2-E77D-0C06-ECEDF2B18B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Le savoir faire par et pour la robotique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1738D709-7FD6-0F8E-AC42-0E0FAC11427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25927CDC-6437-1502-B981-0AA0AECAF8B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1276361-7920-6DF5-62B7-99514E750CF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1</a:t>
            </a:fld>
            <a:endParaRPr lang="fr-CA"/>
          </a:p>
        </p:txBody>
      </p:sp>
      <p:sp>
        <p:nvSpPr>
          <p:cNvPr id="13" name="TextBox 12"/>
          <p:cNvSpPr txBox="1"/>
          <p:nvPr/>
        </p:nvSpPr>
        <p:spPr>
          <a:xfrm>
            <a:off x="138545" y="300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 ce que la RPA?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274320"/>
            <a:ext cx="6858000" cy="11126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Robotic Process Automation (RPA), ou automatisation robotisée des processus, représente une</a:t>
            </a:r>
            <a:br/>
            <a:r>
              <a:t>forme d'automatisation utilisant des technologies spécifiques pour reproduire les tâches</a:t>
            </a:r>
            <a:br/>
            <a:r>
              <a:t>administratives généralement effectuées par les humains. L'automatisation obtenue par RPA repose</a:t>
            </a:r>
            <a:br/>
            <a:r>
              <a:t>sur des logiciels régis par des règles pour accomplir des activités de processus métier à grande</a:t>
            </a:r>
            <a:br/>
            <a:r>
              <a:t>échelle. Ces tâches peuvent comprendre l'extraction de données, le remplissage de formulaire ou</a:t>
            </a:r>
            <a:br/>
            <a:r>
              <a:t>encore le transfert de fichiers¹.  Ces exemples ne sont que la pointe de l’iceberg de tout le</a:t>
            </a:r>
            <a:br/>
            <a:r>
              <a:t>potentiel que représente les RPA.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545" y="438698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 ce qui ne peut pas être considéré comme de la RPA?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661309"/>
            <a:ext cx="6858000" cy="11360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RPA s’insère généralement dans des processus plus vastes d’hyperautomatisation qui, eux,</a:t>
            </a:r>
            <a:br/>
            <a:r>
              <a:t>couvrent un spectre beaucoup plus large sur lequel nous ne nous appesantirons pas longtemps. En</a:t>
            </a:r>
            <a:br/>
            <a:r>
              <a:t>effet, l’hyperautomatisation² se réfère à l’utilisation de technologies diverses et variées, au</a:t>
            </a:r>
            <a:br/>
            <a:r>
              <a:t>nombre desquelles l’intelligence artificielle, l’apprentissage automatique ou encore la RPA, pour</a:t>
            </a:r>
            <a:br/>
            <a:r>
              <a:t>automatiser les tâches et processus de métiers exercés communément par des humains. L’on comprend</a:t>
            </a:r>
            <a:br/>
            <a:r>
              <a:t>que la RPA se positionne uniquement comme un maillon, là où l’hyperautomatisation représente une</a:t>
            </a:r>
            <a:br/>
            <a:r>
              <a:t>chaîne plus globale de transformation.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797405"/>
            <a:ext cx="6858000" cy="1686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C’est en cela que, bien souvent, cette technologie est confondue à tort avec des technologies qui</a:t>
            </a:r>
            <a:br/>
            <a:r>
              <a:t>lui sont voisines. Il est ainsi courant de constater un amalgame entre la RPA et l'Intelligence</a:t>
            </a:r>
            <a:br/>
            <a:r>
              <a:t>Artificielle (IA) ou encore entre la RPA et l’automatisation intelligente de processus³, alors</a:t>
            </a:r>
            <a:br/>
            <a:r>
              <a:t>qu’il s’agit deux notions pourtant distinctes. L'IA embrasse des concepts tels que</a:t>
            </a:r>
            <a:br/>
            <a:r>
              <a:t>l'automatisation cognitive, l'apprentissage automatique (ou Machine Learning), le traitement du</a:t>
            </a:r>
            <a:br/>
            <a:r>
              <a:t>langage naturel, la réflexion, ainsi que la génération et l'analyse d'hypothèses. La distinction</a:t>
            </a:r>
            <a:br/>
            <a:r>
              <a:t>fondamentale réside dans l'orientation respective de la RPA et de l'IA : la première est axée sur</a:t>
            </a:r>
            <a:br/>
            <a:r>
              <a:t>les processus, la seconde sur les données. Les robots opérant par RPA se conforment exclusivement</a:t>
            </a:r>
            <a:br/>
            <a:r>
              <a:t>aux processus préétablis par un utilisateurlà où l'IA aspire à imiter ou à émuler l'intelligence</a:t>
            </a:r>
            <a:br/>
            <a:r>
              <a:t>humaine, la RPA elle a pour objectif de reproduire les tâches prescrites par l’humain.</a:t>
            </a:r>
          </a:p>
        </p:txBody>
      </p:sp>
    </p:spTree>
    <p:extLst>
      <p:ext uri="{BB962C8B-B14F-4D97-AF65-F5344CB8AC3E}">
        <p14:creationId xmlns:p14="http://schemas.microsoft.com/office/powerpoint/2010/main" val="296384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8618D2-AAA6-44DC-A336-8F423BCFF26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3A1AF6-8483-0435-088A-BECE8FF808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FFA64-5DF2-0534-E8BC-90CE426DDFB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2</a:t>
            </a:fld>
            <a:endParaRPr lang="fr-CA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789A136-6E6E-876A-070A-CAD60CA16AF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5473" y="120867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Aguirre, S., Rodriguez, A. Automation of a business process using robotic process automation (RPA): A case study. link.springer.com/chapter/10.1007/978-3-319-66963-2_7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https://www.scielo.br/j/jistm/a/8BnnjHkvFGrmBFdtnXmhNtC/?lang=en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https://ieeexplore.ieee.org/abstract/document/9676222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Balasundaram, S., Venkatagiri, S. A structured approach to implementing Robotic Process Automation in HR. &lt;a href="https://iopscience.iop.org/article/10.1088/1742-6596/1427/1/012008/meta"&gt;iopscience.iop.org&lt;/a&gt;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https://www.ey.com/en_ca/consulting/digital-identity/can-transforming-your-digital-identity-system-fuel-your-bottom-line?WT.mc_id=10815001&amp;AA.tsrc=paidsearch&amp;gad=1&amp;gclid=Cj0KCQjwzdOlBhCNARIsAPMwjbx-oSsdw6QIyIutQuWSswQq31SRX2mFb__dz0pmyrY8QT4zm4kuUjIaAjjlEALw_wcB&amp;gclsrc=aw.ds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https://www.rbcits.com/fr/insights/2018/12/rpa_leveraging_automation_while_managing_risk?utm_source=home&amp;utm_medium=carousel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https://www.telusinternational.com/solutions/back-office/robotic-process-automation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https://www.huratips.com/shopify-services/shopify-app-installation.php?app=shopflex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https://blog.hettshow.co.uk/cleveland-clinic-cutting-waiting-times-with-robotic-process-automation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https://www.ibm.com/products/robotic-process-automation?utm_content=SRCWW&amp;p1=Search&amp;p4=43700074488263025&amp;p5=p&amp;gclid=Cj0KCQjwzdOlBhCNARIsAPMwjbygX1wd3nUB1kWH3peypGOq6ak-7kPGZffSHI9I4dFEQuVS1cMZOzEaAuvnEALw_wcB&amp;gclsrc=aw.ds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https://retailminded.com/how-robotic-process-automation-can-contribute-to-retail-growth/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4"/>
              </a:rPr>
              <a:t>https://www.aphp.fr/connaitre-lap-hp/recherche-innovation/linnovation-lap-hp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5"/>
              </a:rPr>
              <a:t>https://techhq.com/2019/02/axa-saves-182k-in-six-months-with-rpa/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6"/>
              </a:rPr>
              <a:t>https://www.bearingpoint.com/fr-fr/publications-evenements/cas-clients/rpa-%C3%A0-la-dgfip-du-poc-%C3%A0-lindustrialisation/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7"/>
              </a:rPr>
              <a:t>https://www.blueprism.com/fr/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8"/>
              </a:rPr>
              <a:t>https://www.blueprism.com/fr/solutions/industry/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9"/>
              </a:rPr>
              <a:t>https://www.uipath.com/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0"/>
              </a:rPr>
              <a:t>https://www.uipath.com/solutions/industry/public-sector-automation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1"/>
              </a:rPr>
              <a:t>https://cio.economictimes.indiatimes.com/news/next-gen-technologies/max-healthcare-optimizes-automation-to-reimagine-healthcare-delivery/98288816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2"/>
              </a:rPr>
              <a:t>https://blog.hettshow.co.uk/rpa-saving-data-processing-time-by-up-to-75-percent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AD53BE-6644-1E4C-E07B-4C06F2ED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259080"/>
            <a:ext cx="6567054" cy="600000"/>
          </a:xfrm>
        </p:spPr>
        <p:txBody>
          <a:bodyPr>
            <a:normAutofit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3394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8C8E00-8695-69C8-E170-08760492F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t>Philippe Gueu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92162A-35B9-348A-2FF2-75B0E2F465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995F1-5802-4966-863C-9107BD2D3D18}" type="datetime1">
              <a:rPr lang="fr-CA" smtClean="0"/>
              <a:t>2023-08-02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BF26F5-3CE3-2597-666E-45D7DB3A8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8E7E1-EC73-70F3-88CB-F8807CF79C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pPr/>
              <a:t>3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639FF7-0354-C6F0-F897-060FAF876AC4}"/>
              </a:ext>
            </a:extLst>
          </p:cNvPr>
          <p:cNvSpPr txBox="1"/>
          <p:nvPr/>
        </p:nvSpPr>
        <p:spPr>
          <a:xfrm>
            <a:off x="3032760" y="8321040"/>
            <a:ext cx="0" cy="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0189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7351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Il est essentiel de comprendre les nombreux avantages⁴ que la RPA peut apporter à toute</a:t>
            </a:r>
            <a:br/>
            <a:r>
              <a:t>entreprise. En premier lieu, nous devons considérer les gains en efficacité opérationnelle. En</a:t>
            </a:r>
            <a:br/>
            <a:r>
              <a:t>confiant les tâches répétitives et laborieuses aux robots, les entreprises peuvent</a:t>
            </a:r>
            <a:br/>
            <a:r>
              <a:t>significativement réduire le temps passé à ces activités, permettant ainsi à leurs employés de se</a:t>
            </a:r>
            <a:br/>
            <a:r>
              <a:t>concentrer sur des tâches plus stratégiques et créatives. En plus de ces gains, la RPA permet</a:t>
            </a:r>
            <a:br/>
            <a:r>
              <a:t>d’accéder à des niveaux de précision et de fiabilité accessible uniquement à l’expérience</a:t>
            </a:r>
            <a:br/>
            <a:r>
              <a:t>machine. Cela induit une réduction notable des erreurs potentielles au niveau des tâches</a:t>
            </a:r>
            <a:br/>
            <a:r>
              <a:t>manuelles qui sont souvent sujettes à des erreurs humaines. Mais encore, la RPA détient un</a:t>
            </a:r>
            <a:br/>
            <a:r>
              <a:t>potentiel contributif majeur dans les processus de conformité⁵. Ce potentiel se révèle notamment</a:t>
            </a:r>
            <a:br/>
            <a:r>
              <a:t>grâce au fait que les robots suivent des règles et réglementations prédéfinies, assurant ainsi</a:t>
            </a:r>
            <a:br/>
            <a:r>
              <a:t>une conformité totale aux réglementations en vigueur.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73515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État des lieux et niveau d’adoption de la technologie dans le monde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09476"/>
            <a:ext cx="6858000" cy="5654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Centre d'Innovation Numérique (CIN) a initié une analyse détaillée sur la progression et le</a:t>
            </a:r>
            <a:br/>
            <a:r>
              <a:t>degré d'adoption des solutions fondées sur la RPA à travers certains pays membres de l'OCDE. Ce</a:t>
            </a:r>
            <a:br/>
            <a:r>
              <a:t>document synthétise les points clés découverts au cours de cette étude approfondie.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2589959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Amérique du nord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00495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Trouver une place pour la RPA dans le système bancaire et financier canadien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79279"/>
            <a:ext cx="6858000" cy="1833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L'automatisation des processus robotiques (RPA) a la capacité d’impacter durablement le secteur</a:t>
            </a:r>
            <a:br/>
            <a:r>
              <a:t>bancaire et financier canadien. Cette emprunte est déjà visible notamment à travers l'exemple</a:t>
            </a:r>
            <a:br/>
            <a:r>
              <a:t>emblématique de la Royal Bank of Canada⁶ (RBC). Confrontée à des processus opérationnels</a:t>
            </a:r>
            <a:br/>
            <a:r>
              <a:t>complexes et répétitifs, la RBC a fait appel à la RPA pour optimiser ses performances et répondre</a:t>
            </a:r>
            <a:br/>
            <a:r>
              <a:t>efficacement aux attentes de ses clients. En automatisant des tâches telles que la vérification</a:t>
            </a:r>
            <a:br/>
            <a:r>
              <a:t>des données, l'établissement des relevés de compte ou la gestion des demandes clients, la RBC a</a:t>
            </a:r>
            <a:br/>
            <a:r>
              <a:t>pu non seulement réduire considérablement le temps de traitement, mais également minimiser le</a:t>
            </a:r>
            <a:br/>
            <a:r>
              <a:t>risque d'erreurs humaines et améliorer la précision des données. De plus, la RPA a permis à la</a:t>
            </a:r>
            <a:br/>
            <a:r>
              <a:t>banque de réaliser des économies significatives, tant en termes de main-d'œuvre que de coûts</a:t>
            </a:r>
            <a:br/>
            <a:r>
              <a:t>opérationnels. Cette transformation numérique, bien qu'encore en cours, positionne déjà la RBC</a:t>
            </a:r>
            <a:br/>
            <a:r>
              <a:t>comme une référence en matière d'adoption de la RPA dans le paysage bancaire canadien.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511316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au service de l'expérience client dans les télécommunications : l'exemple de telus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387483"/>
            <a:ext cx="6858000" cy="1857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L'industrie canadienne des télécommunications, toujours à la recherche d'innovations pour</a:t>
            </a:r>
            <a:br/>
            <a:r>
              <a:t>améliorer l'expérience client, trouve dans la RPA un allié de poids. Telus⁷, l'un des plus grands</a:t>
            </a:r>
            <a:br/>
            <a:r>
              <a:t>opérateurs télécom du pays, offre un exemple concret de cette intégration. Grâce à la RPA, Telus</a:t>
            </a:r>
            <a:br/>
            <a:r>
              <a:t>a optimisé ses opérations internes, en automatisant des processus répétitifs et laborieux tels</a:t>
            </a:r>
            <a:br/>
            <a:r>
              <a:t>que la gestion des abonnements, l'administration des services ou encore le traitement des</a:t>
            </a:r>
            <a:br/>
            <a:r>
              <a:t>réclamations. En libérant ses employés de ces tâches chronophages, l'entreprise a pu recentrer</a:t>
            </a:r>
            <a:br/>
            <a:r>
              <a:t>ses efforts sur des activités à plus forte valeur ajoutée, améliorant ainsi la qualité du service</a:t>
            </a:r>
            <a:br/>
            <a:r>
              <a:t>client. De plus, la RPA a permis d'accélérer les réponses aux demandes des clients et d'assurer</a:t>
            </a:r>
            <a:br/>
            <a:r>
              <a:t>une plus grande précision dans le traitement des données, augmentant ainsi la satisfaction de la</a:t>
            </a:r>
            <a:br/>
            <a:r>
              <a:t>clientèle. Cette illustration démontre bien la capacité de la RPA d’amorcer un processus de</a:t>
            </a:r>
            <a:br/>
            <a:r>
              <a:t>transformation et d’automatisation de l’interaction client dans le secteur des</a:t>
            </a:r>
            <a:br/>
            <a:r>
              <a:t>télécommunications.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5" y="724479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au secours des commerçants en ligne 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8271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Il est important de tenir compte du fait que l'essor fulgurant du commerce en ligne a révélé le</a:t>
            </a:r>
            <a:br/>
            <a:r>
              <a:t>besoin crucial d'automatiser les processus de vente pour garantir une gestion optimale des</a:t>
            </a:r>
            <a:br/>
            <a:r>
              <a:t>transactions. C'est précisément ici que la RPA trouve une place de choix. En ce sens, il est</a:t>
            </a:r>
            <a:br/>
            <a:r>
              <a:t>possible pour les revendeurs inscrits sur la plateforme canadienne de commerce en ligne Shopify</a:t>
            </a:r>
            <a:br/>
            <a:r>
              <a:t>de procéder à l'intégration de l'application « Autopilot Your Shop with RPA »⁸. Cette application</a:t>
            </a:r>
            <a:br/>
            <a:r>
              <a:t>se sert de robots logiciels pour automatiser les tâches récurrentes liées à la vente en ligne.</a:t>
            </a:r>
            <a:br/>
            <a:r>
              <a:t>Que ce soit la gestion des stocks, le suivi des commandes, l'envoi des factures, ou encore</a:t>
            </a:r>
            <a:br/>
            <a:r>
              <a:t>l'interaction avec les clients, tout peut être pris en charge par ces robots. Le recours à la RPA</a:t>
            </a:r>
            <a:br/>
            <a:r>
              <a:t>permet ainsi aux marchands de se libérer d'un fardeau opérationnel considérable, leur permettant</a:t>
            </a:r>
            <a:br/>
            <a:r>
              <a:t>de se concentrer sur des tâches plus stratégiques. En outre, l'efficacité de ces robots garantit</a:t>
            </a:r>
            <a:br/>
            <a:r>
              <a:t>un service rapide, ce qui contribue à l'amélioration de l'expérience client.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827190"/>
            <a:ext cx="6858000" cy="282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solution pour une meilleure gestion des dossiers patients et une réduction de l’inertie</a:t>
            </a:r>
            <a:br/>
            <a:r>
              <a:t>administrative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09876"/>
            <a:ext cx="6858000" cy="1994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Aux États-Unis, l'industrie de la santé a commencé à adopter la RPA pour automatiser en</a:t>
            </a:r>
            <a:br/>
            <a:r>
              <a:t>profondeur la gestion des dossiers patients. Cela comprend le traitement des admissions et des</a:t>
            </a:r>
            <a:br/>
            <a:r>
              <a:t>congés, la coordination des rendez-vous, et la facturation. Un cas concret serait celui du</a:t>
            </a:r>
            <a:br/>
            <a:r>
              <a:t>prestigieux hôpital Cleveland Clinic⁹ qui a mis en place une plateforme de RPA pour automatiser</a:t>
            </a:r>
            <a:br/>
            <a:r>
              <a:t>certains processus administratifs, conduisant à une réduction significative des erreurs humaines</a:t>
            </a:r>
            <a:br/>
            <a:r>
              <a:t>et à une amélioration de l'efficacité. Avant la pandémie de la COVID-19, la clinique avait déjà</a:t>
            </a:r>
            <a:br/>
            <a:r>
              <a:t>mis en place la RPA pour la vérification des assurances et l'audit des réclamations. Cependant,</a:t>
            </a:r>
            <a:br/>
            <a:r>
              <a:t>l'impact significatif de la RPA est devenu particulièrement apparent lors de l'apparition de la</a:t>
            </a:r>
            <a:br/>
            <a:r>
              <a:t>COVID-19. L'équipe de la Cleveland Clinic a alors décidé d'implémenter des robots assistés pour</a:t>
            </a:r>
            <a:br/>
            <a:r>
              <a:t>automatiser le processus d'inscription et d'impression une fois que l'identité du patient a été</a:t>
            </a:r>
            <a:br/>
            <a:r>
              <a:t>vérifiée par un humain. Ce système a permis de réduire le temps d'exécution de ces tâches de</a:t>
            </a:r>
            <a:br/>
            <a:r>
              <a:t>plusieurs minutes à une quinzaine de secondes, tout en évitant les erreurs d'impression.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410440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Optimiser la gestion des ressources humaines, vers la fin des requêtes sans réponse 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378721"/>
            <a:ext cx="6858000" cy="2381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En mettant en place une solution RPA, le géant américain IBM a su automatiser divers aspects du</a:t>
            </a:r>
            <a:br/>
            <a:r>
              <a:t>processus de recrutement, dont la recherche et la présélection des candidats, ainsi que la</a:t>
            </a:r>
            <a:br/>
            <a:r>
              <a:t>planification des entretiens. Avec l'aide de la RPA, IBM ¹⁰a pu réduire le temps consacré à ces</a:t>
            </a:r>
            <a:br/>
            <a:r>
              <a:t>tâches, permettant aux professionnels des ressources humaines de se concentrer sur des aspects</a:t>
            </a:r>
            <a:br/>
            <a:r>
              <a:t>plus nuancés du recrutement tels que l'évaluation de la culture d'entreprise et l'engagement des</a:t>
            </a:r>
            <a:br/>
            <a:r>
              <a:t>candidats. De plus, l'automatisation a permis d'éliminer les erreurs humaines inhérentes au</a:t>
            </a:r>
            <a:br/>
            <a:r>
              <a:t>processus de recrutement, ce qui a amélioré l'efficacité globale et l'expérience des candidats.</a:t>
            </a:r>
            <a:br/>
            <a:r>
              <a:t>En outre, IBM a utilisé la RPA pour améliorer l'interaction avec les candidats. Cela se</a:t>
            </a:r>
            <a:br/>
            <a:r>
              <a:t>matérialise notamment par le fait que les candidats peuvent maintenant recevoir des mises à jour</a:t>
            </a:r>
            <a:br/>
            <a:r>
              <a:t>automatiques sur le statut de leur candidature, ce qui améliore la communication et la</a:t>
            </a:r>
            <a:br/>
            <a:r>
              <a:t>transparence. De même, la RPA a également permis d'améliorer le processus d'intégration en</a:t>
            </a:r>
            <a:br/>
            <a:r>
              <a:t>automatisant les tâches administratives associées à l'embauche de nouveaux employés. De fait, en</a:t>
            </a:r>
            <a:br/>
            <a:r>
              <a:t>tirant parti de l'automatisation, IBM a pu transformer son processus de recrutement en une</a:t>
            </a:r>
            <a:br/>
            <a:r>
              <a:t>machine bien huilée, capable de gérer efficacement un grand nombre de candidatures tout en</a:t>
            </a:r>
            <a:br/>
            <a:r>
              <a:t>maintenant une expérience positive pour les candidats.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675979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Commerce et 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034111"/>
            <a:ext cx="6858000" cy="20631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gestion de stock peut s’avérer être un véritable casse-tête surtout dès lors que l’on atteint</a:t>
            </a:r>
            <a:br/>
            <a:r>
              <a:t>des échelles de marché telles que celles couvertes par Wallmart¹¹, la célèbre chaine de commerce</a:t>
            </a:r>
            <a:br/>
            <a:r>
              <a:t>américaine. Face à ce défi logistique et en recourant à la RPA pour automatiser le suivi des</a:t>
            </a:r>
            <a:br/>
            <a:r>
              <a:t>stocks, Walmart a su améliorer l'exactitude de la gestion des stocks, évitant ainsi des</a:t>
            </a:r>
            <a:br/>
            <a:r>
              <a:t>situations problématiques comme les surstocks ou les ruptures de stock. La RPA permet</a:t>
            </a:r>
            <a:br/>
            <a:r>
              <a:t>d'automatiser un ensemble de tâches critiques pour le suivi des stocks, allant du</a:t>
            </a:r>
            <a:br/>
            <a:r>
              <a:t>réapprovisionnement automatique des articles au suivi des tendances de vente pour prévoir les</a:t>
            </a:r>
            <a:br/>
            <a:r>
              <a:t>besoins futurs en stock en passant par le signalement rapide des anomalies. En résulte une</a:t>
            </a:r>
            <a:br/>
            <a:r>
              <a:t>gestion plus précise et efficace de l'inventaire qui a un impact direct sur la satisfaction du</a:t>
            </a:r>
            <a:br/>
            <a:r>
              <a:t>client. Par ailleurs, l'introduction de la RPA a permis à Walmart de réduire les coûts associés</a:t>
            </a:r>
            <a:br/>
            <a:r>
              <a:t>au surstockage et aux ruptures de stock, améliorant ainsi sa rentabilité. Cette amélioration est</a:t>
            </a:r>
            <a:br/>
            <a:r>
              <a:t>due au fait que la RPA permet une meilleure synchronisation entre la demande des clients et le</a:t>
            </a:r>
            <a:br/>
            <a:r>
              <a:t>stock disponible, optimisant ainsi les coûts d'inventaire.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5000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Europe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43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santé publique un domaine propice à l’expansion de la RPA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04320"/>
            <a:ext cx="6858000" cy="1691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L'AP-HP (Assistance Publique - Hôpitaux de Paris)¹², en tant que réseau hospitalier de premier</a:t>
            </a:r>
            <a:br/>
            <a:r>
              <a:t>plan en France, s'est engagée à exploiter les avantages de la RPA, particulièrement dans la</a:t>
            </a:r>
            <a:br/>
            <a:r>
              <a:t>gestion des dossiers patients. Les robots peuvent non seulement numériser et classer des</a:t>
            </a:r>
            <a:br/>
            <a:r>
              <a:t>documents, mais aussi vérifier l'exactitude des informations, une tâche qui serait fastidieuse et</a:t>
            </a:r>
            <a:br/>
            <a:r>
              <a:t>sujette à erreurs si elle était effectuée manuellement. Cela permet une consolidation efficace</a:t>
            </a:r>
            <a:br/>
            <a:r>
              <a:t>des données, facilitant leur accès pour les professionnels de la santé et améliorant l'exactitude</a:t>
            </a:r>
            <a:br/>
            <a:r>
              <a:t>du diagnostic et du traitement. De plus, la possibilité de rechercher rapidement les dossiers des</a:t>
            </a:r>
            <a:br/>
            <a:r>
              <a:t>patients réduit le temps d'attente pour les patients et augmente leur satisfaction. À long terme,</a:t>
            </a:r>
            <a:br/>
            <a:r>
              <a:t>l'AP-HP envisage une application plus large de la RPA, y compris la surveillance des médicaments,</a:t>
            </a:r>
            <a:br/>
            <a:r>
              <a:t>l'aide à la planification des rendez-vous, et même le soutien à la recherche clinique.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45" y="239596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Vers une automatisation de la gestion des réclamations en assurance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70289"/>
            <a:ext cx="6858000" cy="1681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L'assureur français AXA¹³ a intégré une utilisation pertinente de la RPA dans le processus de</a:t>
            </a:r>
            <a:br/>
            <a:r>
              <a:t>gestion des réclamations. Non seulement les outils d’automatisation ici peuvent optimiser le</a:t>
            </a:r>
            <a:br/>
            <a:r>
              <a:t>processus d'évaluation des réclamations, mais ils peuvent également détecter les réclamations</a:t>
            </a:r>
            <a:br/>
            <a:r>
              <a:t>frauduleuses en analysant les schémas de données, une tâche qui serait difficile à accomplir pour</a:t>
            </a:r>
            <a:br/>
            <a:r>
              <a:t>un humain. Par ailleurs, l'efficacité accrue de la RPA a également un impact positif sur le</a:t>
            </a:r>
            <a:br/>
            <a:r>
              <a:t>service à la clientèle : avec des délais de traitement plus courts, les clients peuvent recevoir</a:t>
            </a:r>
            <a:br/>
            <a:r>
              <a:t>leurs paiements plus rapidement, ce qui améliore leur satisfaction et renforce leur confiance</a:t>
            </a:r>
            <a:br/>
            <a:r>
              <a:t>envers l'assureur. AXA envisage également l'utilisation de la RPA pour automatiser d'autres</a:t>
            </a:r>
            <a:br/>
            <a:r>
              <a:t>processus internes, tels que la gestion des polices d'assurance et la préparation des rapports</a:t>
            </a:r>
            <a:br/>
            <a:r>
              <a:t>financiers, ouvrant ainsi la voie à une transformation numérique plus large de l'entreprise.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435189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Pour une plus large couverture des services public : Automatisation des services aux citoyens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26218"/>
            <a:ext cx="6858000" cy="1525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Direction Générale des Finances Publiques française¹⁴ (DGFiP) illustre comment le secteur</a:t>
            </a:r>
            <a:br/>
            <a:r>
              <a:t>public en France peut bénéficier de l'utilisation de la RPA. En automatisant la collecte et le</a:t>
            </a:r>
            <a:br/>
            <a:r>
              <a:t>traitement des informations fiscales, la DGFiP a non seulement réduit le risque d'erreurs, mais a</a:t>
            </a:r>
            <a:br/>
            <a:r>
              <a:t>également accéléré les processus décisionnels. Cela se traduit par une amélioration du service</a:t>
            </a:r>
            <a:br/>
            <a:r>
              <a:t>pour les citoyens, car ils peuvent obtenir des réponses plus rapidement et plus précisément. En</a:t>
            </a:r>
            <a:br/>
            <a:r>
              <a:t>outre, la RPA pourrait également être utilisée pour améliorer l'efficacité de l'audit interne et</a:t>
            </a:r>
            <a:br/>
            <a:r>
              <a:t>du contrôle fiscal, contribuant ainsi à une meilleure gestion des finances publiques. A l'avenir,</a:t>
            </a:r>
            <a:br/>
            <a:r>
              <a:t>la DGFiP envisage d'étendre l'utilisation de la RPA à d'autres domaines, tels que le contrôle de</a:t>
            </a:r>
            <a:br/>
            <a:r>
              <a:t>l'exactitude des déclarations de revenus ou la prévention de la fraude fiscale.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6152205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 entreprises britanniques spécialisées dans la mise à disposition de solutions de RPA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31340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L'entreprise SS&amp;C BLUE PRISM¹⁵ se positionne comme un acteur majeur dans le développement et la</a:t>
            </a:r>
            <a:br/>
            <a:r>
              <a:t>diffusion de la RPA dans le monde. Elle s'est distinguée en proposant à de nombreuses sociétés</a:t>
            </a:r>
            <a:br/>
            <a:r>
              <a:t>ses outils innovants tels que Blue Prism Cloud SaaS, une solution entièrement gérée et hébergée</a:t>
            </a:r>
            <a:br/>
            <a:r>
              <a:t>offrant un ensemble d'avantages sans inconvénients, et Robotic Operating Model (ROM), un modèle</a:t>
            </a:r>
            <a:br/>
            <a:r>
              <a:t>opérationnel éprouvé permettant de déployer, gérer et développer efficacement leur programme</a:t>
            </a:r>
            <a:br/>
            <a:r>
              <a:t>d'automatisation intelligente. Considérant la variété et la polyvalence des solutions proposées</a:t>
            </a:r>
            <a:br/>
            <a:r>
              <a:t>par cette entreprise, elle dessert une large gamme de clients¹⁶, englobant les secteurs</a:t>
            </a:r>
            <a:br/>
            <a:r>
              <a:t>bancaires, financiers, industriels, publics et des télécommunications. Pour preuve, l'une de ses</a:t>
            </a:r>
            <a:br/>
            <a:r>
              <a:t>ambitions majeures est de stimuler la transformation digitale des institutions bancaires et</a:t>
            </a:r>
            <a:br/>
            <a:r>
              <a:t>financières grâce à l'automatisation. Dans le secteur des télécommunications, elle envisage</a:t>
            </a:r>
            <a:br/>
            <a:r>
              <a:t>d'utiliser l'automatisation pour moderniser des modèles opérationnels parfois obsolètes, afin de</a:t>
            </a:r>
            <a:br/>
            <a:r>
              <a:t>fournir de nouveaux services omnicanals qui accompagneront l'avènement de la 5G et de l'Internet</a:t>
            </a:r>
            <a:br/>
            <a:r>
              <a:t>des Objets (IoT). Cette stratégie lui permettra de répondre aux attentes grandissantes des</a:t>
            </a:r>
            <a:br/>
            <a:r>
              <a:t>clients. Pour le secteur industriel, confronté à des défis tels que les conditions changeantes du</a:t>
            </a:r>
            <a:br/>
            <a:r>
              <a:t>marché, les pénuries de compétences et l'apparition de nouveaux concurrents, il apparait évident</a:t>
            </a:r>
            <a:br/>
            <a:r>
              <a:t>que l'heure est résolument au changement. C'est dans ce contexte que SS&amp;C BLUE PRISM envisage</a:t>
            </a:r>
            <a:br/>
            <a:r>
              <a:t>d'apporter sa contribution grâce à la RPA, permettant une transformation numérique soutenue et</a:t>
            </a:r>
            <a:br/>
            <a:r>
              <a:t>efficace. La jonction de cette vision aux capacités techniques reconnues de cette entreprise lui</a:t>
            </a:r>
            <a:br/>
            <a:r>
              <a:t>a ainsi permis de tisser un vaste réseau de partenaires à l’instar de microsoft, IBM ou encore</a:t>
            </a:r>
            <a:br/>
            <a:r>
              <a:t>google.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13407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construction de solutions RPA, l’exemple du géant Roumain UI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08398"/>
            <a:ext cx="6858000" cy="2881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UIPath¹⁷, une société roumaine émergente, s'est taillé une place enviable sur le marché mondial</a:t>
            </a:r>
            <a:br/>
            <a:r>
              <a:t>des solutions RPA (Robotic Process Automation) et a ouvert une nouvelle voie pour l'Europe de</a:t>
            </a:r>
            <a:br/>
            <a:r>
              <a:t>l'Est en matière d'innovation technologique. Forte de sa plateforme avancée d'automatisation des</a:t>
            </a:r>
            <a:br/>
            <a:r>
              <a:t>processus, UIPath a fait preuve d'une audace créatrice qui a changé la donne dans le domaine de</a:t>
            </a:r>
            <a:br/>
            <a:r>
              <a:t>la RPA. Un des cas notables de l'application de la technologie de UIPath repose sur l’intégration</a:t>
            </a:r>
            <a:br/>
            <a:r>
              <a:t>par plus de 28 états américains¹⁸ de leurs solutions numériques. En effet, ces entités</a:t>
            </a:r>
            <a:br/>
            <a:r>
              <a:t>gouvernementales ont utilisé le logiciel de UIPath pour automatiser plusieurs de ses processus</a:t>
            </a:r>
            <a:br/>
            <a:r>
              <a:t>internes, résultant en une réduction significative du temps de travail et une amélioration de la</a:t>
            </a:r>
            <a:br/>
            <a:r>
              <a:t>précision dans l'exécution des tâches. De plus, la flexibilité de la solution de UIPath permet à</a:t>
            </a:r>
            <a:br/>
            <a:r>
              <a:t>ses utilisateurs de construire des robots personnalisés pour répondre à leurs besoins</a:t>
            </a:r>
            <a:br/>
            <a:r>
              <a:t>spécifiques, offrant ainsi une grande adaptabilité. Par exemple, la solution RPA de UIPath a été</a:t>
            </a:r>
            <a:br/>
            <a:r>
              <a:t>utilisée par la Deutsche Bank pour automatiser le traitement des factures, permettant à la banque</a:t>
            </a:r>
            <a:br/>
            <a:r>
              <a:t>de gagner en efficacité et de réduire les coûts. UIPath ne se repose cependant pas sur ses</a:t>
            </a:r>
            <a:br/>
            <a:r>
              <a:t>lauriers. En veillant à rester à la pointe des avancées technologiques, cette entreprise tend</a:t>
            </a:r>
            <a:br/>
            <a:r>
              <a:t>constamment à améliorer sa plateforme. Comme une preuve de l’innovation permanente de cette</a:t>
            </a:r>
            <a:br/>
            <a:r>
              <a:t>entreprise, elle a récemment introduit des capacités d'intelligence artificielle dans sa</a:t>
            </a:r>
            <a:br/>
            <a:r>
              <a:t>plateforme, permettant aux robots d'apprendre et de s'adapter en fonction des tâches qu'ils</a:t>
            </a:r>
            <a:br/>
            <a:r>
              <a:t>exécutent, offrant ainsi un niveau supérieur d'automatisation.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6304800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Asie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67198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un optimiser la mise à disposition des services de santé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994120"/>
            <a:ext cx="6858000" cy="19091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Max Healthcare¹⁹, l'un des principaux réseaux hospitaliers du nord de l'Inde, a adopté</a:t>
            </a:r>
            <a:br/>
            <a:r>
              <a:t>l'Automatisation des Processus Robotiques (RPA) pour gérer efficacement les vastes volumes de</a:t>
            </a:r>
            <a:br/>
            <a:r>
              <a:t>données des patients. Face à l'immensité des données à traiter et à la nécessité d'une précision</a:t>
            </a:r>
            <a:br/>
            <a:r>
              <a:t>maximale, cette entreprise a choisi d'implémenter la RPA, ce qui a conduit à une amélioration</a:t>
            </a:r>
            <a:br/>
            <a:r>
              <a:t>notable de son efficacité²⁰. Elle a d'abord procédé à l’automatisation du processus de</a:t>
            </a:r>
            <a:br/>
            <a:r>
              <a:t>réclamation manuel en utilisant un robot pour extraire les informations des clients et les</a:t>
            </a:r>
            <a:br/>
            <a:r>
              <a:t>intégrer dans une base de données. Ainsi, dans une première étape, un robot a été mis en place</a:t>
            </a:r>
            <a:br/>
            <a:r>
              <a:t>pour automatiser le processus de réclamation manuel. Ce robot extrait les informations relatives</a:t>
            </a:r>
            <a:br/>
            <a:r>
              <a:t>aux clients à partir de fichiers Outlook et PDF, puis ces données sont organisées au format CSV,</a:t>
            </a:r>
            <a:br/>
            <a:r>
              <a:t>pour justement être intégrées à une base de données. Grâce à cette stratégie, Max Healthcare a pu</a:t>
            </a:r>
            <a:br/>
            <a:r>
              <a:t>réduire de 75% le temps consacré au traitement des données, témoignant du potentiel</a:t>
            </a:r>
            <a:br/>
            <a:r>
              <a:t>transformationnel de la RPA dans le secteur de la santé.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75A7A339-3863-4E52-B886-778307865A48}" vid="{B4ABE19C-1BB2-4A03-B36D-0B8FB80EBF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6" ma:contentTypeDescription="Crée un document." ma:contentTypeScope="" ma:versionID="63f10948afebe2c19e1d5f9d6c0695c5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848ccefc6004bdd7a1303b98009d3f92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Props1.xml><?xml version="1.0" encoding="utf-8"?>
<ds:datastoreItem xmlns:ds="http://schemas.openxmlformats.org/officeDocument/2006/customXml" ds:itemID="{7B13120E-3BEC-4ADD-BF9F-D3DD53921D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36F442-C4E4-4293-817C-29353ACCF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0B862-BB89-4A9A-8D09-09C6AFC504EC}">
  <ds:schemaRefs>
    <ds:schemaRef ds:uri="http://schemas.microsoft.com/office/2006/metadata/properties"/>
    <ds:schemaRef ds:uri="http://schemas.microsoft.com/office/infopath/2007/PartnerControls"/>
    <ds:schemaRef ds:uri="81c9f6d7-38be-4b6f-ac7a-53278e4778cd"/>
    <ds:schemaRef ds:uri="562370e7-b28b-48b8-b232-8034dde365e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8</TotalTime>
  <Words>183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Thème Office</vt:lpstr>
      <vt:lpstr>&lt;banner&gt;</vt:lpstr>
      <vt:lpstr>&lt;source_banner&gt;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1</cp:revision>
  <dcterms:created xsi:type="dcterms:W3CDTF">2023-08-02T12:47:53Z</dcterms:created>
  <dcterms:modified xsi:type="dcterms:W3CDTF">2023-08-02T12:56:34Z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</Properties>
</file>