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4" r:id="rId2"/>
    <p:sldId id="299" r:id="rId3"/>
    <p:sldId id="332" r:id="rId4"/>
    <p:sldId id="305" r:id="rId5"/>
    <p:sldId id="311" r:id="rId6"/>
    <p:sldId id="342" r:id="rId7"/>
    <p:sldId id="316" r:id="rId8"/>
    <p:sldId id="335" r:id="rId9"/>
    <p:sldId id="336" r:id="rId10"/>
    <p:sldId id="337" r:id="rId11"/>
  </p:sldIdLst>
  <p:sldSz cx="9144000" cy="6858000" type="screen4x3"/>
  <p:notesSz cx="70104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108" d="100"/>
          <a:sy n="108" d="100"/>
        </p:scale>
        <p:origin x="130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Dupont" userId="576e20ea-d005-4244-acbe-c951b4c1786d" providerId="ADAL" clId="{AE836F9B-FE67-4141-9757-4812AEEFB3BA}"/>
    <pc:docChg chg="custSel addSld delSld modSld sldOrd">
      <pc:chgData name="Caroline Dupont" userId="576e20ea-d005-4244-acbe-c951b4c1786d" providerId="ADAL" clId="{AE836F9B-FE67-4141-9757-4812AEEFB3BA}" dt="2022-02-24T14:44:47.637" v="120" actId="1076"/>
      <pc:docMkLst>
        <pc:docMk/>
      </pc:docMkLst>
      <pc:sldChg chg="addSp delSp modSp mod">
        <pc:chgData name="Caroline Dupont" userId="576e20ea-d005-4244-acbe-c951b4c1786d" providerId="ADAL" clId="{AE836F9B-FE67-4141-9757-4812AEEFB3BA}" dt="2022-02-24T14:42:29.533" v="66" actId="207"/>
        <pc:sldMkLst>
          <pc:docMk/>
          <pc:sldMk cId="1588481139" sldId="299"/>
        </pc:sldMkLst>
        <pc:spChg chg="add del mod">
          <ac:chgData name="Caroline Dupont" userId="576e20ea-d005-4244-acbe-c951b4c1786d" providerId="ADAL" clId="{AE836F9B-FE67-4141-9757-4812AEEFB3BA}" dt="2022-02-24T14:41:50.978" v="30" actId="478"/>
          <ac:spMkLst>
            <pc:docMk/>
            <pc:sldMk cId="1588481139" sldId="299"/>
            <ac:spMk id="6" creationId="{65064737-FEFB-4C1E-ACBB-C3EB420F6FC1}"/>
          </ac:spMkLst>
        </pc:spChg>
        <pc:spChg chg="mod">
          <ac:chgData name="Caroline Dupont" userId="576e20ea-d005-4244-acbe-c951b4c1786d" providerId="ADAL" clId="{AE836F9B-FE67-4141-9757-4812AEEFB3BA}" dt="2022-02-24T14:42:29.533" v="66" actId="207"/>
          <ac:spMkLst>
            <pc:docMk/>
            <pc:sldMk cId="1588481139" sldId="299"/>
            <ac:spMk id="7" creationId="{00000000-0000-0000-0000-000000000000}"/>
          </ac:spMkLst>
        </pc:spChg>
      </pc:sldChg>
      <pc:sldChg chg="add">
        <pc:chgData name="Caroline Dupont" userId="576e20ea-d005-4244-acbe-c951b4c1786d" providerId="ADAL" clId="{AE836F9B-FE67-4141-9757-4812AEEFB3BA}" dt="2022-02-23T18:54:08.279" v="1"/>
        <pc:sldMkLst>
          <pc:docMk/>
          <pc:sldMk cId="3025648419" sldId="305"/>
        </pc:sldMkLst>
      </pc:sldChg>
      <pc:sldChg chg="del">
        <pc:chgData name="Caroline Dupont" userId="576e20ea-d005-4244-acbe-c951b4c1786d" providerId="ADAL" clId="{AE836F9B-FE67-4141-9757-4812AEEFB3BA}" dt="2022-02-23T18:54:03.970" v="0" actId="2696"/>
        <pc:sldMkLst>
          <pc:docMk/>
          <pc:sldMk cId="3406199650" sldId="305"/>
        </pc:sldMkLst>
      </pc:sldChg>
      <pc:sldChg chg="del">
        <pc:chgData name="Caroline Dupont" userId="576e20ea-d005-4244-acbe-c951b4c1786d" providerId="ADAL" clId="{AE836F9B-FE67-4141-9757-4812AEEFB3BA}" dt="2022-02-23T18:54:03.970" v="0" actId="2696"/>
        <pc:sldMkLst>
          <pc:docMk/>
          <pc:sldMk cId="252096892" sldId="311"/>
        </pc:sldMkLst>
      </pc:sldChg>
      <pc:sldChg chg="add">
        <pc:chgData name="Caroline Dupont" userId="576e20ea-d005-4244-acbe-c951b4c1786d" providerId="ADAL" clId="{AE836F9B-FE67-4141-9757-4812AEEFB3BA}" dt="2022-02-23T18:54:08.279" v="1"/>
        <pc:sldMkLst>
          <pc:docMk/>
          <pc:sldMk cId="4214589686" sldId="311"/>
        </pc:sldMkLst>
      </pc:sldChg>
      <pc:sldChg chg="add">
        <pc:chgData name="Caroline Dupont" userId="576e20ea-d005-4244-acbe-c951b4c1786d" providerId="ADAL" clId="{AE836F9B-FE67-4141-9757-4812AEEFB3BA}" dt="2022-02-23T18:54:08.279" v="1"/>
        <pc:sldMkLst>
          <pc:docMk/>
          <pc:sldMk cId="1301580100" sldId="316"/>
        </pc:sldMkLst>
      </pc:sldChg>
      <pc:sldChg chg="del">
        <pc:chgData name="Caroline Dupont" userId="576e20ea-d005-4244-acbe-c951b4c1786d" providerId="ADAL" clId="{AE836F9B-FE67-4141-9757-4812AEEFB3BA}" dt="2022-02-23T18:54:03.970" v="0" actId="2696"/>
        <pc:sldMkLst>
          <pc:docMk/>
          <pc:sldMk cId="3431561567" sldId="316"/>
        </pc:sldMkLst>
      </pc:sldChg>
      <pc:sldChg chg="modSp mod">
        <pc:chgData name="Caroline Dupont" userId="576e20ea-d005-4244-acbe-c951b4c1786d" providerId="ADAL" clId="{AE836F9B-FE67-4141-9757-4812AEEFB3BA}" dt="2022-02-24T14:42:24.669" v="65" actId="207"/>
        <pc:sldMkLst>
          <pc:docMk/>
          <pc:sldMk cId="3495715466" sldId="332"/>
        </pc:sldMkLst>
        <pc:spChg chg="mod">
          <ac:chgData name="Caroline Dupont" userId="576e20ea-d005-4244-acbe-c951b4c1786d" providerId="ADAL" clId="{AE836F9B-FE67-4141-9757-4812AEEFB3BA}" dt="2022-02-24T14:42:24.669" v="65" actId="207"/>
          <ac:spMkLst>
            <pc:docMk/>
            <pc:sldMk cId="3495715466" sldId="332"/>
            <ac:spMk id="7" creationId="{00000000-0000-0000-0000-000000000000}"/>
          </ac:spMkLst>
        </pc:spChg>
      </pc:sldChg>
      <pc:sldChg chg="addSp delSp modSp new mod">
        <pc:chgData name="Caroline Dupont" userId="576e20ea-d005-4244-acbe-c951b4c1786d" providerId="ADAL" clId="{AE836F9B-FE67-4141-9757-4812AEEFB3BA}" dt="2022-02-24T14:42:40.422" v="81" actId="20577"/>
        <pc:sldMkLst>
          <pc:docMk/>
          <pc:sldMk cId="358142559" sldId="339"/>
        </pc:sldMkLst>
        <pc:spChg chg="add del mod">
          <ac:chgData name="Caroline Dupont" userId="576e20ea-d005-4244-acbe-c951b4c1786d" providerId="ADAL" clId="{AE836F9B-FE67-4141-9757-4812AEEFB3BA}" dt="2022-02-24T14:42:11.646" v="58" actId="478"/>
          <ac:spMkLst>
            <pc:docMk/>
            <pc:sldMk cId="358142559" sldId="339"/>
            <ac:spMk id="4" creationId="{B75D4B6B-3975-4DD6-AD4E-96C64CFD5262}"/>
          </ac:spMkLst>
        </pc:spChg>
        <pc:spChg chg="add mod">
          <ac:chgData name="Caroline Dupont" userId="576e20ea-d005-4244-acbe-c951b4c1786d" providerId="ADAL" clId="{AE836F9B-FE67-4141-9757-4812AEEFB3BA}" dt="2022-02-24T14:42:40.422" v="81" actId="20577"/>
          <ac:spMkLst>
            <pc:docMk/>
            <pc:sldMk cId="358142559" sldId="339"/>
            <ac:spMk id="5" creationId="{D7C5BF9E-6062-4E89-BC20-61211DAE4748}"/>
          </ac:spMkLst>
        </pc:spChg>
        <pc:picChg chg="add mod">
          <ac:chgData name="Caroline Dupont" userId="576e20ea-d005-4244-acbe-c951b4c1786d" providerId="ADAL" clId="{AE836F9B-FE67-4141-9757-4812AEEFB3BA}" dt="2022-02-24T14:42:13.694" v="62" actId="1036"/>
          <ac:picMkLst>
            <pc:docMk/>
            <pc:sldMk cId="358142559" sldId="339"/>
            <ac:picMk id="3" creationId="{F977E879-7106-4748-BA46-D7B6C4371629}"/>
          </ac:picMkLst>
        </pc:picChg>
      </pc:sldChg>
      <pc:sldChg chg="addSp delSp modSp new mod">
        <pc:chgData name="Caroline Dupont" userId="576e20ea-d005-4244-acbe-c951b4c1786d" providerId="ADAL" clId="{AE836F9B-FE67-4141-9757-4812AEEFB3BA}" dt="2022-02-24T14:42:54.990" v="108" actId="20577"/>
        <pc:sldMkLst>
          <pc:docMk/>
          <pc:sldMk cId="1252591459" sldId="340"/>
        </pc:sldMkLst>
        <pc:spChg chg="add del mod">
          <ac:chgData name="Caroline Dupont" userId="576e20ea-d005-4244-acbe-c951b4c1786d" providerId="ADAL" clId="{AE836F9B-FE67-4141-9757-4812AEEFB3BA}" dt="2022-02-24T14:42:34.398" v="67" actId="478"/>
          <ac:spMkLst>
            <pc:docMk/>
            <pc:sldMk cId="1252591459" sldId="340"/>
            <ac:spMk id="6" creationId="{57C928F6-5FC5-4A1B-83F6-8EC9CE7EB04E}"/>
          </ac:spMkLst>
        </pc:spChg>
        <pc:spChg chg="add mod">
          <ac:chgData name="Caroline Dupont" userId="576e20ea-d005-4244-acbe-c951b4c1786d" providerId="ADAL" clId="{AE836F9B-FE67-4141-9757-4812AEEFB3BA}" dt="2022-02-24T14:42:54.990" v="108" actId="20577"/>
          <ac:spMkLst>
            <pc:docMk/>
            <pc:sldMk cId="1252591459" sldId="340"/>
            <ac:spMk id="7" creationId="{A4AE69C2-0734-4088-9442-B4D4FCAAB3F2}"/>
          </ac:spMkLst>
        </pc:spChg>
        <pc:picChg chg="add mod">
          <ac:chgData name="Caroline Dupont" userId="576e20ea-d005-4244-acbe-c951b4c1786d" providerId="ADAL" clId="{AE836F9B-FE67-4141-9757-4812AEEFB3BA}" dt="2022-02-24T14:40:14.526" v="9" actId="1076"/>
          <ac:picMkLst>
            <pc:docMk/>
            <pc:sldMk cId="1252591459" sldId="340"/>
            <ac:picMk id="3" creationId="{1B8C1B82-78EC-47BE-B3BE-CCA4045BF732}"/>
          </ac:picMkLst>
        </pc:picChg>
        <pc:picChg chg="add mod">
          <ac:chgData name="Caroline Dupont" userId="576e20ea-d005-4244-acbe-c951b4c1786d" providerId="ADAL" clId="{AE836F9B-FE67-4141-9757-4812AEEFB3BA}" dt="2022-02-24T14:40:31.702" v="11" actId="1076"/>
          <ac:picMkLst>
            <pc:docMk/>
            <pc:sldMk cId="1252591459" sldId="340"/>
            <ac:picMk id="5" creationId="{C73FA23B-913D-4DC2-B111-04D090512385}"/>
          </ac:picMkLst>
        </pc:picChg>
      </pc:sldChg>
      <pc:sldChg chg="addSp modSp new mod ord">
        <pc:chgData name="Caroline Dupont" userId="576e20ea-d005-4244-acbe-c951b4c1786d" providerId="ADAL" clId="{AE836F9B-FE67-4141-9757-4812AEEFB3BA}" dt="2022-02-24T14:43:56.511" v="115"/>
        <pc:sldMkLst>
          <pc:docMk/>
          <pc:sldMk cId="2825958627" sldId="341"/>
        </pc:sldMkLst>
        <pc:picChg chg="add mod">
          <ac:chgData name="Caroline Dupont" userId="576e20ea-d005-4244-acbe-c951b4c1786d" providerId="ADAL" clId="{AE836F9B-FE67-4141-9757-4812AEEFB3BA}" dt="2022-02-24T14:43:50.637" v="113" actId="1076"/>
          <ac:picMkLst>
            <pc:docMk/>
            <pc:sldMk cId="2825958627" sldId="341"/>
            <ac:picMk id="3" creationId="{063873F4-6557-4165-85BA-C8F3D4DBC861}"/>
          </ac:picMkLst>
        </pc:picChg>
      </pc:sldChg>
      <pc:sldChg chg="addSp modSp new mod">
        <pc:chgData name="Caroline Dupont" userId="576e20ea-d005-4244-acbe-c951b4c1786d" providerId="ADAL" clId="{AE836F9B-FE67-4141-9757-4812AEEFB3BA}" dt="2022-02-24T14:44:47.637" v="120" actId="1076"/>
        <pc:sldMkLst>
          <pc:docMk/>
          <pc:sldMk cId="1125783970" sldId="342"/>
        </pc:sldMkLst>
        <pc:picChg chg="add mod">
          <ac:chgData name="Caroline Dupont" userId="576e20ea-d005-4244-acbe-c951b4c1786d" providerId="ADAL" clId="{AE836F9B-FE67-4141-9757-4812AEEFB3BA}" dt="2022-02-24T14:44:47.637" v="120" actId="1076"/>
          <ac:picMkLst>
            <pc:docMk/>
            <pc:sldMk cId="1125783970" sldId="342"/>
            <ac:picMk id="3" creationId="{0B01B7D9-F7F4-44BE-8F2F-BF328E7BD672}"/>
          </ac:picMkLst>
        </pc:picChg>
      </pc:sldChg>
    </pc:docChg>
  </pc:docChgLst>
  <pc:docChgLst>
    <pc:chgData name="Romain Martiny" userId="c457d231-db27-43ab-894c-436aa8bdaf47" providerId="ADAL" clId="{929ADEB2-4189-4B2F-9B01-29E01CD70477}"/>
    <pc:docChg chg="undo custSel modSld">
      <pc:chgData name="Romain Martiny" userId="c457d231-db27-43ab-894c-436aa8bdaf47" providerId="ADAL" clId="{929ADEB2-4189-4B2F-9B01-29E01CD70477}" dt="2022-03-01T15:36:30.544" v="170" actId="20577"/>
      <pc:docMkLst>
        <pc:docMk/>
      </pc:docMkLst>
      <pc:sldChg chg="modSp mod">
        <pc:chgData name="Romain Martiny" userId="c457d231-db27-43ab-894c-436aa8bdaf47" providerId="ADAL" clId="{929ADEB2-4189-4B2F-9B01-29E01CD70477}" dt="2022-03-01T15:36:30.544" v="170" actId="20577"/>
        <pc:sldMkLst>
          <pc:docMk/>
          <pc:sldMk cId="215697480" sldId="294"/>
        </pc:sldMkLst>
        <pc:spChg chg="mod">
          <ac:chgData name="Romain Martiny" userId="c457d231-db27-43ab-894c-436aa8bdaf47" providerId="ADAL" clId="{929ADEB2-4189-4B2F-9B01-29E01CD70477}" dt="2022-03-01T15:35:53.606" v="87" actId="20577"/>
          <ac:spMkLst>
            <pc:docMk/>
            <pc:sldMk cId="215697480" sldId="294"/>
            <ac:spMk id="2" creationId="{00000000-0000-0000-0000-000000000000}"/>
          </ac:spMkLst>
        </pc:spChg>
        <pc:spChg chg="mod">
          <ac:chgData name="Romain Martiny" userId="c457d231-db27-43ab-894c-436aa8bdaf47" providerId="ADAL" clId="{929ADEB2-4189-4B2F-9B01-29E01CD70477}" dt="2022-03-01T15:36:30.544" v="170" actId="20577"/>
          <ac:spMkLst>
            <pc:docMk/>
            <pc:sldMk cId="215697480" sldId="294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BB2BAE-85CE-4CFE-9A45-F04EFB275EF8}" type="datetimeFigureOut">
              <a:rPr lang="fr-CA" smtClean="0"/>
              <a:t>2022-03-01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AD8C60-56E9-4300-96B0-EF51EC3E53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1985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3B436-1295-4838-94CC-720DCED1F9A6}" type="datetimeFigureOut">
              <a:rPr lang="fr-CA" smtClean="0"/>
              <a:t>2022-03-01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5968B-A4BC-4C1F-8CE4-B444D29166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037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82E2-DB35-4EC0-9E89-A7EBA7AA2C0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468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CA74-CD19-402B-8F24-10974A037C06}" type="datetimeFigureOut">
              <a:rPr lang="fr-CA" smtClean="0"/>
              <a:t>2022-03-01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BC3-A26F-43F4-875F-FA8E3B7530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182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CA74-CD19-402B-8F24-10974A037C06}" type="datetimeFigureOut">
              <a:rPr lang="fr-CA" smtClean="0"/>
              <a:t>2022-03-01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BC3-A26F-43F4-875F-FA8E3B7530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192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CA74-CD19-402B-8F24-10974A037C06}" type="datetimeFigureOut">
              <a:rPr lang="fr-CA" smtClean="0"/>
              <a:t>2022-03-01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BC3-A26F-43F4-875F-FA8E3B7530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968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CA74-CD19-402B-8F24-10974A037C06}" type="datetimeFigureOut">
              <a:rPr lang="fr-CA" smtClean="0"/>
              <a:t>2022-03-01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BC3-A26F-43F4-875F-FA8E3B7530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509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CA74-CD19-402B-8F24-10974A037C06}" type="datetimeFigureOut">
              <a:rPr lang="fr-CA" smtClean="0"/>
              <a:t>2022-03-01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BC3-A26F-43F4-875F-FA8E3B7530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90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CA74-CD19-402B-8F24-10974A037C06}" type="datetimeFigureOut">
              <a:rPr lang="fr-CA" smtClean="0"/>
              <a:t>2022-03-01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BC3-A26F-43F4-875F-FA8E3B7530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085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CA74-CD19-402B-8F24-10974A037C06}" type="datetimeFigureOut">
              <a:rPr lang="fr-CA" smtClean="0"/>
              <a:t>2022-03-01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BC3-A26F-43F4-875F-FA8E3B7530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28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CA74-CD19-402B-8F24-10974A037C06}" type="datetimeFigureOut">
              <a:rPr lang="fr-CA" smtClean="0"/>
              <a:t>2022-03-01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BC3-A26F-43F4-875F-FA8E3B7530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559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CA74-CD19-402B-8F24-10974A037C06}" type="datetimeFigureOut">
              <a:rPr lang="fr-CA" smtClean="0"/>
              <a:t>2022-03-01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BC3-A26F-43F4-875F-FA8E3B7530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338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CA74-CD19-402B-8F24-10974A037C06}" type="datetimeFigureOut">
              <a:rPr lang="fr-CA" smtClean="0"/>
              <a:t>2022-03-01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BC3-A26F-43F4-875F-FA8E3B7530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717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CA74-CD19-402B-8F24-10974A037C06}" type="datetimeFigureOut">
              <a:rPr lang="fr-CA" smtClean="0"/>
              <a:t>2022-03-01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BC3-A26F-43F4-875F-FA8E3B7530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614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CA74-CD19-402B-8F24-10974A037C06}" type="datetimeFigureOut">
              <a:rPr lang="fr-CA" smtClean="0"/>
              <a:t>2022-03-01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8BC3-A26F-43F4-875F-FA8E3B7530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725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url?sa=i&amp;rct=j&amp;q=correction&amp;source=images&amp;cd=&amp;cad=rja&amp;docid=zE2yOaDhGOPHdM&amp;tbnid=-kIUFTt4xb8RkM:&amp;ved=0CAUQjRw&amp;url=http://www.fra.automatictrans.es/index.php/servicios/correccion/&amp;ei=xTUmUrKCLZer4AOM0oCADA&amp;bvm=bv.51495398,d.cWc&amp;psig=AFQjCNHyHFp8QfqE_cc8GB3VRrShJTmT_Q&amp;ust=137832223526320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google.ca/url?sa=i&amp;rct=j&amp;q=correction&amp;source=images&amp;cd=&amp;cad=rja&amp;docid=zE2yOaDhGOPHdM&amp;tbnid=-kIUFTt4xb8RkM:&amp;ved=0CAUQjRw&amp;url=http://www.fra.automatictrans.es/index.php/servicios/correccion/&amp;ei=xTUmUrKCLZer4AOM0oCADA&amp;bvm=bv.51495398,d.cWc&amp;psig=AFQjCNHyHFp8QfqE_cc8GB3VRrShJTmT_Q&amp;ust=1378322235263203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url?sa=i&amp;rct=j&amp;q=correction&amp;source=images&amp;cd=&amp;cad=rja&amp;docid=zE2yOaDhGOPHdM&amp;tbnid=-kIUFTt4xb8RkM:&amp;ved=0CAUQjRw&amp;url=http://www.fra.automatictrans.es/index.php/servicios/correccion/&amp;ei=xTUmUrKCLZer4AOM0oCADA&amp;bvm=bv.51495398,d.cWc&amp;psig=AFQjCNHyHFp8QfqE_cc8GB3VRrShJTmT_Q&amp;ust=137832223526320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google.ca/url?sa=i&amp;rct=j&amp;q=correction&amp;source=images&amp;cd=&amp;cad=rja&amp;docid=zE2yOaDhGOPHdM&amp;tbnid=-kIUFTt4xb8RkM:&amp;ved=0CAUQjRw&amp;url=http://www.fra.automatictrans.es/index.php/servicios/correccion/&amp;ei=xTUmUrKCLZer4AOM0oCADA&amp;bvm=bv.51495398,d.cWc&amp;psig=AFQjCNHyHFp8QfqE_cc8GB3VRrShJTmT_Q&amp;ust=1378322235263203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-1" y="2863399"/>
            <a:ext cx="9144001" cy="3893070"/>
          </a:xfrm>
          <a:prstGeom prst="roundRect">
            <a:avLst>
              <a:gd name="adj" fmla="val 11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116632"/>
            <a:ext cx="727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/>
              <a:t>Atelier</a:t>
            </a:r>
          </a:p>
          <a:p>
            <a:r>
              <a:rPr lang="fr-CA" sz="4400" dirty="0"/>
              <a:t>Expériences n°1 à 4</a:t>
            </a:r>
          </a:p>
          <a:p>
            <a:endParaRPr lang="fr-CA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CA" sz="3600" dirty="0">
                <a:solidFill>
                  <a:schemeClr val="bg1">
                    <a:lumMod val="75000"/>
                  </a:schemeClr>
                </a:solidFill>
              </a:rPr>
              <a:t>Chimie des solutions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95536" y="2906389"/>
            <a:ext cx="7788094" cy="4365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fr-CA" sz="2800" dirty="0"/>
              <a:t>La tenue du cahier de laboratoire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fr-CA" sz="2800" dirty="0"/>
              <a:t>Le traitement des données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fr-CA" sz="2800" dirty="0"/>
              <a:t>Les techniques apprises</a:t>
            </a:r>
          </a:p>
          <a:p>
            <a:pPr>
              <a:lnSpc>
                <a:spcPct val="150000"/>
              </a:lnSpc>
            </a:pPr>
            <a:endParaRPr lang="fr-CA" sz="2800" dirty="0"/>
          </a:p>
          <a:p>
            <a:pPr>
              <a:lnSpc>
                <a:spcPct val="150000"/>
              </a:lnSpc>
            </a:pPr>
            <a:endParaRPr lang="fr-CA" sz="2800" dirty="0"/>
          </a:p>
          <a:p>
            <a:pPr>
              <a:lnSpc>
                <a:spcPct val="150000"/>
              </a:lnSpc>
            </a:pPr>
            <a:r>
              <a:rPr lang="fr-CA" sz="2000" dirty="0"/>
              <a:t>Document inspiré de Caroline Dupont – Cégep de Sainte-Foy - Hiver 2022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endParaRPr lang="fr-CA" sz="2800" dirty="0"/>
          </a:p>
        </p:txBody>
      </p:sp>
      <p:pic>
        <p:nvPicPr>
          <p:cNvPr id="7" name="Image 6" descr="Une image contenant personne, vin, verres, femme&#10;&#10;Description générée automatiquement">
            <a:extLst>
              <a:ext uri="{FF2B5EF4-FFF2-40B4-BE49-F238E27FC236}">
                <a16:creationId xmlns:a16="http://schemas.microsoft.com/office/drawing/2014/main" id="{8940A687-1F24-41D7-BD53-BD9625E9C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007" y="573267"/>
            <a:ext cx="2705100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69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8C5B745-3680-4BD7-848B-6418CC7AB6AC}"/>
              </a:ext>
            </a:extLst>
          </p:cNvPr>
          <p:cNvSpPr txBox="1"/>
          <p:nvPr/>
        </p:nvSpPr>
        <p:spPr>
          <a:xfrm>
            <a:off x="107504" y="117150"/>
            <a:ext cx="6212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800" b="1" dirty="0"/>
              <a:t>Les techniques apprises</a:t>
            </a:r>
            <a:endParaRPr lang="fr-CA" sz="4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0B2CE2-2F91-423B-9A1F-7BCD0DF62F10}"/>
              </a:ext>
            </a:extLst>
          </p:cNvPr>
          <p:cNvSpPr txBox="1"/>
          <p:nvPr/>
        </p:nvSpPr>
        <p:spPr>
          <a:xfrm>
            <a:off x="755576" y="1268760"/>
            <a:ext cx="8082725" cy="4549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800" dirty="0"/>
              <a:t>Manipulations sécuritaires </a:t>
            </a:r>
            <a:r>
              <a:rPr lang="fr-CA" sz="2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CA" sz="2800" dirty="0" err="1">
                <a:solidFill>
                  <a:schemeClr val="bg1">
                    <a:lumMod val="65000"/>
                  </a:schemeClr>
                </a:solidFill>
              </a:rPr>
              <a:t>exp</a:t>
            </a:r>
            <a:r>
              <a:rPr lang="fr-CA" sz="2800" dirty="0">
                <a:solidFill>
                  <a:schemeClr val="bg1">
                    <a:lumMod val="65000"/>
                  </a:schemeClr>
                </a:solidFill>
              </a:rPr>
              <a:t>. n°1)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800" dirty="0"/>
              <a:t>Préparation d’une solution par dissolution </a:t>
            </a:r>
            <a:r>
              <a:rPr lang="fr-CA" sz="2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CA" sz="2800" dirty="0" err="1">
                <a:solidFill>
                  <a:schemeClr val="bg1">
                    <a:lumMod val="65000"/>
                  </a:schemeClr>
                </a:solidFill>
              </a:rPr>
              <a:t>exp</a:t>
            </a:r>
            <a:r>
              <a:rPr lang="fr-CA" sz="2800" dirty="0">
                <a:solidFill>
                  <a:schemeClr val="bg1">
                    <a:lumMod val="65000"/>
                  </a:schemeClr>
                </a:solidFill>
              </a:rPr>
              <a:t>. n°2)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800" dirty="0"/>
              <a:t>Préparation d’une solution par dilution </a:t>
            </a:r>
            <a:r>
              <a:rPr lang="fr-CA" sz="2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CA" sz="2800" dirty="0" err="1">
                <a:solidFill>
                  <a:schemeClr val="bg1">
                    <a:lumMod val="65000"/>
                  </a:schemeClr>
                </a:solidFill>
              </a:rPr>
              <a:t>exp</a:t>
            </a:r>
            <a:r>
              <a:rPr lang="fr-CA" sz="2800" dirty="0">
                <a:solidFill>
                  <a:schemeClr val="bg1">
                    <a:lumMod val="65000"/>
                  </a:schemeClr>
                </a:solidFill>
              </a:rPr>
              <a:t>. n°2)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800" dirty="0"/>
              <a:t>Titrimétrie </a:t>
            </a:r>
            <a:r>
              <a:rPr lang="fr-CA" sz="2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CA" sz="2800" dirty="0" err="1">
                <a:solidFill>
                  <a:schemeClr val="bg1">
                    <a:lumMod val="65000"/>
                  </a:schemeClr>
                </a:solidFill>
              </a:rPr>
              <a:t>exp</a:t>
            </a:r>
            <a:r>
              <a:rPr lang="fr-CA" sz="2800" dirty="0">
                <a:solidFill>
                  <a:schemeClr val="bg1">
                    <a:lumMod val="65000"/>
                  </a:schemeClr>
                </a:solidFill>
              </a:rPr>
              <a:t>. n°3)</a:t>
            </a:r>
            <a:endParaRPr lang="fr-CA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800" dirty="0"/>
              <a:t>Spectrophotométrie </a:t>
            </a:r>
            <a:r>
              <a:rPr lang="fr-CA" sz="2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CA" sz="2800" dirty="0" err="1">
                <a:solidFill>
                  <a:schemeClr val="bg1">
                    <a:lumMod val="65000"/>
                  </a:schemeClr>
                </a:solidFill>
              </a:rPr>
              <a:t>exp</a:t>
            </a:r>
            <a:r>
              <a:rPr lang="fr-CA" sz="2800" dirty="0">
                <a:solidFill>
                  <a:schemeClr val="bg1">
                    <a:lumMod val="65000"/>
                  </a:schemeClr>
                </a:solidFill>
              </a:rPr>
              <a:t>. n°4)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A" sz="2800" dirty="0"/>
          </a:p>
          <a:p>
            <a:pPr>
              <a:lnSpc>
                <a:spcPct val="150000"/>
              </a:lnSpc>
            </a:pPr>
            <a:r>
              <a:rPr lang="fr-CA" sz="2800" b="1" dirty="0">
                <a:solidFill>
                  <a:srgbClr val="FF0000"/>
                </a:solidFill>
              </a:rPr>
              <a:t>Textes des expériences n°1 à 4 = RÉFÉRENCES !</a:t>
            </a:r>
          </a:p>
        </p:txBody>
      </p:sp>
    </p:spTree>
    <p:extLst>
      <p:ext uri="{BB962C8B-B14F-4D97-AF65-F5344CB8AC3E}">
        <p14:creationId xmlns:p14="http://schemas.microsoft.com/office/powerpoint/2010/main" val="262573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0668" y="768426"/>
            <a:ext cx="748121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sz="2800" b="1" dirty="0">
                <a:solidFill>
                  <a:srgbClr val="FF0000"/>
                </a:solidFill>
              </a:rPr>
              <a:t>Consignes fournies (document papier ou sur LÉA)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07504" y="117150"/>
            <a:ext cx="8630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800" b="1" dirty="0"/>
              <a:t>La tenue du cahier de laboratoire</a:t>
            </a:r>
            <a:endParaRPr lang="fr-CA" sz="4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DD581B-0F0C-41FC-B175-E4267B7D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65988"/>
            <a:ext cx="4234297" cy="52827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CC0ED19-8F84-4122-842A-9510D799D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07" y="1465988"/>
            <a:ext cx="4234297" cy="49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0668" y="768426"/>
            <a:ext cx="748121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sz="2800" b="1" dirty="0">
                <a:solidFill>
                  <a:srgbClr val="FF0000"/>
                </a:solidFill>
              </a:rPr>
              <a:t>Consignes fournies (document papier ou sur LÉA)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07504" y="117150"/>
            <a:ext cx="8630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800" b="1" dirty="0"/>
              <a:t>La tenue du cahier de laboratoire</a:t>
            </a:r>
            <a:endParaRPr lang="fr-CA" sz="4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8E9965-42DB-4E4E-9BCF-A93D4584C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33" y="1574498"/>
            <a:ext cx="7481215" cy="5094862"/>
          </a:xfrm>
          <a:prstGeom prst="rect">
            <a:avLst/>
          </a:prstGeom>
        </p:spPr>
      </p:pic>
      <p:pic>
        <p:nvPicPr>
          <p:cNvPr id="13" name="Picture 2" descr="http://www.fra.automatictrans.es/wp-content/uploads/2010/06/correcion.gif">
            <a:hlinkClick r:id="rId3"/>
            <a:extLst>
              <a:ext uri="{FF2B5EF4-FFF2-40B4-BE49-F238E27FC236}">
                <a16:creationId xmlns:a16="http://schemas.microsoft.com/office/drawing/2014/main" id="{D1182FAA-4CC6-4056-B7F9-DFF70078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1100"/>
            <a:ext cx="900545" cy="55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43178B-FDC1-403C-8CAE-9F446C6652D0}"/>
              </a:ext>
            </a:extLst>
          </p:cNvPr>
          <p:cNvSpPr txBox="1"/>
          <p:nvPr/>
        </p:nvSpPr>
        <p:spPr>
          <a:xfrm>
            <a:off x="6012160" y="2276872"/>
            <a:ext cx="20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+ Style scientifique !</a:t>
            </a:r>
          </a:p>
        </p:txBody>
      </p:sp>
    </p:spTree>
    <p:extLst>
      <p:ext uri="{BB962C8B-B14F-4D97-AF65-F5344CB8AC3E}">
        <p14:creationId xmlns:p14="http://schemas.microsoft.com/office/powerpoint/2010/main" val="349571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92204" y="1196752"/>
            <a:ext cx="5883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des travaux pratiques … p. 29 à 32</a:t>
            </a:r>
          </a:p>
          <a:p>
            <a:endParaRPr lang="fr-CA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764704"/>
            <a:ext cx="379963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sz="2800" b="1" dirty="0">
                <a:solidFill>
                  <a:schemeClr val="bg1">
                    <a:lumMod val="65000"/>
                  </a:schemeClr>
                </a:solidFill>
              </a:rPr>
              <a:t>Normes de présentation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07504" y="117150"/>
            <a:ext cx="2816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800" b="1" dirty="0"/>
              <a:t>TABLEAUX</a:t>
            </a:r>
            <a:endParaRPr lang="fr-CA" sz="4800" dirty="0"/>
          </a:p>
        </p:txBody>
      </p:sp>
      <p:sp>
        <p:nvSpPr>
          <p:cNvPr id="8" name="ZoneTexte 7"/>
          <p:cNvSpPr txBox="1"/>
          <p:nvPr/>
        </p:nvSpPr>
        <p:spPr>
          <a:xfrm>
            <a:off x="1183372" y="2060848"/>
            <a:ext cx="6757684" cy="830997"/>
          </a:xfrm>
          <a:prstGeom prst="rect">
            <a:avLst/>
          </a:prstGeom>
          <a:solidFill>
            <a:srgbClr val="FFFFE5"/>
          </a:solidFill>
        </p:spPr>
        <p:txBody>
          <a:bodyPr wrap="none" rtlCol="0">
            <a:spAutoFit/>
          </a:bodyPr>
          <a:lstStyle/>
          <a:p>
            <a:pPr algn="ctr"/>
            <a:r>
              <a:rPr lang="fr-CA" sz="2400" b="1" dirty="0"/>
              <a:t>Présentation logique des </a:t>
            </a:r>
          </a:p>
          <a:p>
            <a:pPr algn="ctr"/>
            <a:r>
              <a:rPr lang="fr-CA" sz="2400" b="1" dirty="0"/>
              <a:t>mesures, données, résultats et valeurs de référence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71896" y="3219355"/>
            <a:ext cx="282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Critères d’évaluation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99592" y="3147347"/>
            <a:ext cx="7560840" cy="618630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endParaRPr lang="fr-CA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fr-CA" dirty="0"/>
              <a:t>Numéroté</a:t>
            </a:r>
          </a:p>
          <a:p>
            <a:pPr marL="285750" indent="-285750" defTabSz="682625">
              <a:lnSpc>
                <a:spcPct val="200000"/>
              </a:lnSpc>
              <a:buFont typeface="Wingdings" pitchFamily="2" charset="2"/>
              <a:buChar char="§"/>
            </a:pPr>
            <a:r>
              <a:rPr lang="fr-CA" dirty="0"/>
              <a:t>Titre significatif et descriptif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fr-CA" dirty="0"/>
              <a:t>Symboles cohérents utilisés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fr-CA" dirty="0"/>
              <a:t>Unités et incertitudes présentes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fr-CA" dirty="0"/>
              <a:t>Légende présente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endParaRPr lang="fr-CA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endParaRPr lang="fr-CA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endParaRPr lang="fr-CA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endParaRPr lang="fr-CA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endParaRPr lang="fr-CA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endParaRPr lang="fr-CA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fr-CA" dirty="0"/>
              <a:t>Exactitude des incertitudes</a:t>
            </a:r>
          </a:p>
          <a:p>
            <a:pPr marL="285750" indent="-285750">
              <a:lnSpc>
                <a:spcPct val="20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fr-CA" dirty="0"/>
              <a:t>Précision des mesures correcte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CA" dirty="0"/>
              <a:t>Structure adéquate, efficace, </a:t>
            </a:r>
          </a:p>
          <a:p>
            <a:r>
              <a:rPr lang="fr-CA" dirty="0"/>
              <a:t>      facile à consulter</a:t>
            </a:r>
          </a:p>
          <a:p>
            <a:pPr marL="285750" indent="-285750">
              <a:buFont typeface="Wingdings" pitchFamily="2" charset="2"/>
              <a:buChar char="§"/>
            </a:pPr>
            <a:endParaRPr lang="fr-CA" sz="1400" dirty="0"/>
          </a:p>
          <a:p>
            <a:pPr marL="285750" indent="-285750">
              <a:buFont typeface="Wingdings" pitchFamily="2" charset="2"/>
              <a:buChar char="§"/>
            </a:pPr>
            <a:r>
              <a:rPr lang="fr-CA" dirty="0"/>
              <a:t>Toutes les valeurs  des calculs </a:t>
            </a:r>
          </a:p>
          <a:p>
            <a:r>
              <a:rPr lang="fr-CA" dirty="0"/>
              <a:t>      sont présentes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endParaRPr lang="fr-CA" dirty="0"/>
          </a:p>
        </p:txBody>
      </p:sp>
      <p:pic>
        <p:nvPicPr>
          <p:cNvPr id="11" name="Picture 2" descr="http://www.fra.automatictrans.es/wp-content/uploads/2010/06/correcion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96537"/>
            <a:ext cx="900545" cy="55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4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92204" y="1196752"/>
            <a:ext cx="5968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des travaux pratiques … p. 37 et 39</a:t>
            </a:r>
          </a:p>
          <a:p>
            <a:endParaRPr lang="fr-CA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764704"/>
            <a:ext cx="379963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sz="2800" b="1" dirty="0">
                <a:solidFill>
                  <a:schemeClr val="bg1">
                    <a:lumMod val="65000"/>
                  </a:schemeClr>
                </a:solidFill>
              </a:rPr>
              <a:t>Normes de présentation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07504" y="117150"/>
            <a:ext cx="2414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800" b="1" dirty="0"/>
              <a:t>CALCULS</a:t>
            </a:r>
            <a:endParaRPr lang="fr-CA" sz="4800" dirty="0"/>
          </a:p>
        </p:txBody>
      </p:sp>
      <p:sp>
        <p:nvSpPr>
          <p:cNvPr id="8" name="ZoneTexte 7"/>
          <p:cNvSpPr txBox="1"/>
          <p:nvPr/>
        </p:nvSpPr>
        <p:spPr>
          <a:xfrm>
            <a:off x="251520" y="2060848"/>
            <a:ext cx="5252272" cy="830997"/>
          </a:xfrm>
          <a:prstGeom prst="rect">
            <a:avLst/>
          </a:prstGeom>
          <a:solidFill>
            <a:srgbClr val="FFFFE5"/>
          </a:solidFill>
        </p:spPr>
        <p:txBody>
          <a:bodyPr wrap="none" rtlCol="0">
            <a:spAutoFit/>
          </a:bodyPr>
          <a:lstStyle/>
          <a:p>
            <a:pPr algn="ctr"/>
            <a:r>
              <a:rPr lang="fr-CA" sz="2400" b="1" dirty="0"/>
              <a:t>Traitement des mesures et des données</a:t>
            </a:r>
          </a:p>
          <a:p>
            <a:pPr algn="ctr"/>
            <a:r>
              <a:rPr lang="fr-CA" sz="2400" b="1" dirty="0">
                <a:solidFill>
                  <a:schemeClr val="bg1">
                    <a:lumMod val="50000"/>
                  </a:schemeClr>
                </a:solidFill>
              </a:rPr>
              <a:t>(calculs ordonnés)</a:t>
            </a:r>
            <a:endParaRPr lang="fr-CA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656272" y="3253040"/>
            <a:ext cx="43489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fr-CA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CA" dirty="0"/>
              <a:t>Porte un titre (avec symbole)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CA" dirty="0"/>
              <a:t>Équation mathématique (avec symboles)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CA" dirty="0"/>
              <a:t>Symboles / idem tableaux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CA" dirty="0"/>
              <a:t>Variable isolée à gauche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CA" dirty="0"/>
              <a:t>Valeurs insérées / CS corrects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CA" dirty="0"/>
              <a:t>Unités présentes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CA" dirty="0"/>
              <a:t>Réponse complète et exacte / CS corrects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160328" y="3203850"/>
            <a:ext cx="282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Critères d’évaluation</a:t>
            </a:r>
          </a:p>
        </p:txBody>
      </p:sp>
      <p:pic>
        <p:nvPicPr>
          <p:cNvPr id="12" name="Picture 2" descr="http://www.fra.automatictrans.es/wp-content/uploads/2010/06/correcion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81032"/>
            <a:ext cx="900545" cy="55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027674" y="3337419"/>
            <a:ext cx="3290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CA" sz="2000" u="sng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CA" sz="2000" u="sng" dirty="0">
                <a:solidFill>
                  <a:schemeClr val="bg1">
                    <a:lumMod val="50000"/>
                  </a:schemeClr>
                </a:solidFill>
              </a:rPr>
              <a:t>Toutes</a:t>
            </a:r>
            <a:r>
              <a:rPr lang="fr-CA" sz="2000" dirty="0">
                <a:solidFill>
                  <a:schemeClr val="bg1">
                    <a:lumMod val="50000"/>
                  </a:schemeClr>
                </a:solidFill>
              </a:rPr>
              <a:t> les valeurs utilisées dans les calculs devraient être présentes dans les tableaux !</a:t>
            </a:r>
          </a:p>
          <a:p>
            <a:pPr algn="ctr"/>
            <a:endParaRPr lang="fr-CA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CA" sz="2000" dirty="0">
                <a:solidFill>
                  <a:schemeClr val="bg1">
                    <a:lumMod val="50000"/>
                  </a:schemeClr>
                </a:solidFill>
              </a:rPr>
              <a:t>Les </a:t>
            </a:r>
            <a:r>
              <a:rPr lang="fr-CA" sz="2000" u="sng" dirty="0">
                <a:solidFill>
                  <a:schemeClr val="bg1">
                    <a:lumMod val="50000"/>
                  </a:schemeClr>
                </a:solidFill>
              </a:rPr>
              <a:t>mêmes</a:t>
            </a:r>
            <a:r>
              <a:rPr lang="fr-CA" sz="2000" dirty="0">
                <a:solidFill>
                  <a:schemeClr val="bg1">
                    <a:lumMod val="50000"/>
                  </a:schemeClr>
                </a:solidFill>
              </a:rPr>
              <a:t> symboles devraient être utilisés dans les tableaux et les calculs !</a:t>
            </a:r>
          </a:p>
        </p:txBody>
      </p:sp>
    </p:spTree>
    <p:extLst>
      <p:ext uri="{BB962C8B-B14F-4D97-AF65-F5344CB8AC3E}">
        <p14:creationId xmlns:p14="http://schemas.microsoft.com/office/powerpoint/2010/main" val="421458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52EBC82-EE52-4D2F-8B6F-A7154A46451A}"/>
                  </a:ext>
                </a:extLst>
              </p:cNvPr>
              <p:cNvSpPr txBox="1"/>
              <p:nvPr/>
            </p:nvSpPr>
            <p:spPr>
              <a:xfrm>
                <a:off x="1403648" y="548680"/>
                <a:ext cx="4572000" cy="6238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45720" algn="just">
                  <a:spcAft>
                    <a:spcPts val="1200"/>
                  </a:spcAft>
                </a:pPr>
                <a:r>
                  <a:rPr lang="fr-CA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1</a:t>
                </a:r>
                <a:r>
                  <a:rPr lang="fr-CA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 – Calcul de la masse volumique de la solution</a:t>
                </a:r>
                <a:endParaRPr lang="fr-CA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R="45720" algn="just">
                  <a:spcAft>
                    <a:spcPts val="1200"/>
                  </a:spcAft>
                </a:pPr>
                <a:r>
                  <a:rPr lang="fr-CA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 </a:t>
                </a:r>
                <a:r>
                  <a:rPr lang="fr-CA" sz="1800" dirty="0" err="1"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" panose="02020603050405020304" pitchFamily="18" charset="0"/>
                  </a:rPr>
                  <a:t>r</a:t>
                </a:r>
                <a:r>
                  <a:rPr lang="fr-CA" sz="1800" baseline="-250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solution</a:t>
                </a:r>
                <a:r>
                  <a:rPr lang="fr-CA" sz="1800" dirty="0"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fr-CA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CA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CA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  <m:t>𝑠𝑜𝑙𝑢𝑡𝑖𝑜𝑛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CA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CA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  <m:t>𝑠𝑜𝑙𝑢𝑡𝑖𝑜𝑛</m:t>
                            </m:r>
                          </m:sub>
                        </m:sSub>
                      </m:den>
                    </m:f>
                  </m:oMath>
                </a14:m>
                <a:endParaRPr lang="fr-CA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R="45720" algn="just">
                  <a:spcAft>
                    <a:spcPts val="1200"/>
                  </a:spcAft>
                </a:pPr>
                <a:endParaRPr lang="fr-CA" sz="1800" dirty="0">
                  <a:solidFill>
                    <a:schemeClr val="tx1"/>
                  </a:solidFill>
                  <a:effectLst/>
                  <a:latin typeface="Symbol" panose="05050102010706020507" pitchFamily="18" charset="2"/>
                  <a:ea typeface="Times New Roman" panose="02020603050405020304" pitchFamily="18" charset="0"/>
                  <a:cs typeface="Times" panose="02020603050405020304" pitchFamily="18" charset="0"/>
                </a:endParaRPr>
              </a:p>
              <a:p>
                <a:pPr marR="45720" algn="just">
                  <a:spcAft>
                    <a:spcPts val="1200"/>
                  </a:spcAft>
                </a:pPr>
                <a:r>
                  <a:rPr lang="fr-CA" sz="1800" dirty="0" err="1"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" panose="02020603050405020304" pitchFamily="18" charset="0"/>
                  </a:rPr>
                  <a:t>r</a:t>
                </a:r>
                <a:r>
                  <a:rPr lang="fr-CA" sz="1800" baseline="-250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solution</a:t>
                </a:r>
                <a:r>
                  <a:rPr lang="fr-CA" sz="1800" dirty="0"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fr-CA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fr-CA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10,2536 </m:t>
                        </m:r>
                        <m:r>
                          <a:rPr lang="fr-CA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num>
                      <m:den>
                        <m:r>
                          <a:rPr lang="fr-CA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9,4 </m:t>
                        </m:r>
                        <m:r>
                          <a:rPr lang="fr-CA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𝑚𝐿</m:t>
                        </m:r>
                      </m:den>
                    </m:f>
                  </m:oMath>
                </a14:m>
                <a:endParaRPr lang="fr-CA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R="45720" algn="just">
                  <a:spcAft>
                    <a:spcPts val="1200"/>
                  </a:spcAft>
                </a:pPr>
                <a:endParaRPr lang="fr-CA" sz="1600" dirty="0">
                  <a:solidFill>
                    <a:schemeClr val="tx1"/>
                  </a:solidFill>
                  <a:effectLst/>
                  <a:latin typeface="Symbol" panose="05050102010706020507" pitchFamily="18" charset="2"/>
                  <a:ea typeface="Times New Roman" panose="02020603050405020304" pitchFamily="18" charset="0"/>
                  <a:cs typeface="Times" panose="02020603050405020304" pitchFamily="18" charset="0"/>
                </a:endParaRPr>
              </a:p>
              <a:p>
                <a:pPr marR="45720" algn="just">
                  <a:spcAft>
                    <a:spcPts val="1200"/>
                  </a:spcAft>
                </a:pPr>
                <a:r>
                  <a:rPr lang="fr-CA" sz="1600" dirty="0" err="1"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" panose="02020603050405020304" pitchFamily="18" charset="0"/>
                  </a:rPr>
                  <a:t>r</a:t>
                </a:r>
                <a:r>
                  <a:rPr lang="fr-CA" sz="1600" baseline="-250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solution</a:t>
                </a:r>
                <a:r>
                  <a:rPr lang="fr-CA" sz="1600" dirty="0"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fr-CA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= 1,0908 g/</a:t>
                </a:r>
                <a:r>
                  <a:rPr lang="fr-CA" sz="16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mL</a:t>
                </a:r>
                <a:r>
                  <a:rPr lang="fr-CA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   </a:t>
                </a:r>
              </a:p>
              <a:p>
                <a:pPr marR="45720" algn="just">
                  <a:spcAft>
                    <a:spcPts val="1200"/>
                  </a:spcAft>
                </a:pPr>
                <a:endParaRPr lang="fr-CA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" panose="02020603050405020304" pitchFamily="18" charset="0"/>
                </a:endParaRPr>
              </a:p>
              <a:p>
                <a:pPr marR="45720" algn="just">
                  <a:spcAft>
                    <a:spcPts val="1200"/>
                  </a:spcAft>
                </a:pPr>
                <a:r>
                  <a:rPr lang="fr-CA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2 </a:t>
                </a:r>
                <a:r>
                  <a:rPr lang="fr-CA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– Calcul de l’incertitude sur la masse volumique de la solution</a:t>
                </a:r>
                <a:endParaRPr lang="fr-CA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R="45720" algn="just">
                  <a:spcAft>
                    <a:spcPts val="1200"/>
                  </a:spcAft>
                </a:pPr>
                <a:r>
                  <a:rPr lang="fr-CA" sz="1600" dirty="0"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" panose="02020603050405020304" pitchFamily="18" charset="0"/>
                  </a:rPr>
                  <a:t>Dr</a:t>
                </a:r>
                <a:r>
                  <a:rPr lang="fr-CA" sz="1600" baseline="-250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solution</a:t>
                </a:r>
                <a:r>
                  <a:rPr lang="fr-CA" sz="1600" dirty="0"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fr-CA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=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CA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  <m:t>∆</m:t>
                            </m:r>
                            <m:r>
                              <a:rPr lang="fr-CA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CA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  <m:t>𝑠𝑜𝑙𝑢𝑡𝑖𝑜𝑛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CA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CA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  <m:t>𝑠𝑜𝑙𝑢𝑡𝑖𝑜𝑛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A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CA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  <m:t>∆</m:t>
                            </m:r>
                            <m:r>
                              <a:rPr lang="fr-CA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CA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  <m:t>𝑠𝑜𝑙𝑢𝑡𝑖𝑜𝑛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CA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CA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" panose="02020603050405020304" pitchFamily="18" charset="0"/>
                              </a:rPr>
                              <m:t>𝑠𝑜𝑙𝑢𝑡𝑖𝑜𝑛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A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 ) x </a:t>
                </a:r>
                <a:r>
                  <a:rPr lang="fr-CA" sz="1600" dirty="0" err="1"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" panose="02020603050405020304" pitchFamily="18" charset="0"/>
                  </a:rPr>
                  <a:t>r</a:t>
                </a:r>
                <a:r>
                  <a:rPr lang="fr-CA" sz="1600" baseline="-250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solution</a:t>
                </a:r>
                <a:endParaRPr lang="fr-CA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fr-CA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R="45720" algn="just">
                  <a:spcAft>
                    <a:spcPts val="1200"/>
                  </a:spcAft>
                </a:pPr>
                <a:r>
                  <a:rPr lang="fr-CA" sz="1600" dirty="0" err="1"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" panose="02020603050405020304" pitchFamily="18" charset="0"/>
                  </a:rPr>
                  <a:t>Dr</a:t>
                </a:r>
                <a:r>
                  <a:rPr lang="fr-CA" sz="1600" baseline="-250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solution</a:t>
                </a:r>
                <a:r>
                  <a:rPr lang="fr-CA" sz="1600" dirty="0"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fr-CA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=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fr-CA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0,0004 </m:t>
                        </m:r>
                        <m:r>
                          <a:rPr lang="fr-CA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num>
                      <m:den>
                        <m:r>
                          <a:rPr lang="fr-CA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10,2536 </m:t>
                        </m:r>
                        <m:r>
                          <a:rPr lang="fr-CA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fr-CA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fr-CA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0,1 </m:t>
                        </m:r>
                        <m:r>
                          <a:rPr lang="fr-CA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𝑚𝐿</m:t>
                        </m:r>
                      </m:num>
                      <m:den>
                        <m:r>
                          <a:rPr lang="fr-CA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9,4 </m:t>
                        </m:r>
                        <m:r>
                          <a:rPr lang="fr-CA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𝑚𝐿</m:t>
                        </m:r>
                      </m:den>
                    </m:f>
                  </m:oMath>
                </a14:m>
                <a:r>
                  <a:rPr lang="fr-CA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 ) x 1,0908 g/</a:t>
                </a:r>
                <a:r>
                  <a:rPr lang="fr-CA" sz="16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mL</a:t>
                </a:r>
                <a:r>
                  <a:rPr lang="fr-CA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   </a:t>
                </a:r>
                <a:endParaRPr lang="fr-CA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fr-CA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r>
                  <a:rPr lang="fr-CA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 </a:t>
                </a:r>
                <a:endParaRPr lang="fr-CA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fr-CA" sz="1600" dirty="0" err="1"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" panose="02020603050405020304" pitchFamily="18" charset="0"/>
                  </a:rPr>
                  <a:t>Dr</a:t>
                </a:r>
                <a:r>
                  <a:rPr lang="fr-CA" sz="1600" baseline="-250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solution</a:t>
                </a:r>
                <a:r>
                  <a:rPr lang="fr-CA" sz="1600" dirty="0"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fr-CA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= 0,01 g/</a:t>
                </a:r>
                <a:r>
                  <a:rPr lang="fr-CA" sz="16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mL</a:t>
                </a:r>
                <a:r>
                  <a:rPr lang="fr-CA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  <a:p>
                <a:endParaRPr lang="fr-CA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fr-CA" sz="1600" b="1" dirty="0" err="1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" panose="02020603050405020304" pitchFamily="18" charset="0"/>
                  </a:rPr>
                  <a:t>r</a:t>
                </a:r>
                <a:r>
                  <a:rPr lang="fr-CA" sz="1600" b="1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solution</a:t>
                </a:r>
                <a:r>
                  <a:rPr lang="fr-CA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 = (1,09 ± 0,01) g/</a:t>
                </a:r>
                <a:r>
                  <a:rPr lang="fr-CA" sz="1600" b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mL</a:t>
                </a:r>
                <a:r>
                  <a:rPr lang="fr-CA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 </a:t>
                </a:r>
                <a:endParaRPr lang="fr-CA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52EBC82-EE52-4D2F-8B6F-A7154A464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48680"/>
                <a:ext cx="4572000" cy="6238054"/>
              </a:xfrm>
              <a:prstGeom prst="rect">
                <a:avLst/>
              </a:prstGeom>
              <a:blipFill>
                <a:blip r:embed="rId2"/>
                <a:stretch>
                  <a:fillRect l="-1067" t="-29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78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92204" y="1196752"/>
            <a:ext cx="5883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des travaux pratiques … p. 42 à 46</a:t>
            </a:r>
          </a:p>
          <a:p>
            <a:endParaRPr lang="fr-CA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764704"/>
            <a:ext cx="379963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sz="2800" b="1" dirty="0">
                <a:solidFill>
                  <a:schemeClr val="bg1">
                    <a:lumMod val="65000"/>
                  </a:schemeClr>
                </a:solidFill>
              </a:rPr>
              <a:t>Normes de présentation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07504" y="117150"/>
            <a:ext cx="8525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800" b="1" dirty="0"/>
              <a:t>INTERPRÉTATION DES RÉSULTATS</a:t>
            </a:r>
            <a:endParaRPr lang="fr-CA" sz="4800" dirty="0"/>
          </a:p>
        </p:txBody>
      </p:sp>
      <p:sp>
        <p:nvSpPr>
          <p:cNvPr id="9" name="ZoneTexte 8"/>
          <p:cNvSpPr txBox="1"/>
          <p:nvPr/>
        </p:nvSpPr>
        <p:spPr>
          <a:xfrm>
            <a:off x="4323996" y="2505539"/>
            <a:ext cx="6296676" cy="396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fr-CA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CA" b="1" dirty="0">
                <a:solidFill>
                  <a:srgbClr val="00B050"/>
                </a:solidFill>
              </a:rPr>
              <a:t>Précision du vocabulaire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CA" b="1" dirty="0">
                <a:solidFill>
                  <a:srgbClr val="00B050"/>
                </a:solidFill>
              </a:rPr>
              <a:t>Complet, clair, pertinent, précis et concis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CA" dirty="0"/>
              <a:t>Résultats comparés</a:t>
            </a:r>
          </a:p>
          <a:p>
            <a:pPr>
              <a:lnSpc>
                <a:spcPct val="150000"/>
              </a:lnSpc>
            </a:pPr>
            <a:r>
              <a:rPr lang="fr-CA" dirty="0"/>
              <a:t>        - entre eux: «égalité»</a:t>
            </a:r>
          </a:p>
          <a:p>
            <a:pPr>
              <a:lnSpc>
                <a:spcPct val="150000"/>
              </a:lnSpc>
            </a:pPr>
            <a:r>
              <a:rPr lang="fr-CA" dirty="0"/>
              <a:t>        - avec une référence: «exactitude»</a:t>
            </a:r>
          </a:p>
          <a:p>
            <a:pPr>
              <a:lnSpc>
                <a:spcPct val="150000"/>
              </a:lnSpc>
            </a:pPr>
            <a:endParaRPr lang="fr-CA" sz="7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CA" dirty="0"/>
              <a:t>Causes d’erreurs discutées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CA" dirty="0"/>
              <a:t>Causes d’incertitudes discutées</a:t>
            </a:r>
          </a:p>
          <a:p>
            <a:endParaRPr lang="fr-CA" sz="700" dirty="0"/>
          </a:p>
          <a:p>
            <a:endParaRPr lang="fr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871650" y="2299690"/>
            <a:ext cx="282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400" b="1" dirty="0">
                <a:solidFill>
                  <a:srgbClr val="FF0000"/>
                </a:solidFill>
              </a:rPr>
              <a:t>Critères d’évaluation</a:t>
            </a:r>
          </a:p>
        </p:txBody>
      </p:sp>
      <p:pic>
        <p:nvPicPr>
          <p:cNvPr id="11" name="Picture 2" descr="http://www.fra.automatictrans.es/wp-content/uploads/2010/06/correcion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06" y="2276872"/>
            <a:ext cx="900545" cy="55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562641" y="2682510"/>
            <a:ext cx="3302838" cy="3046988"/>
          </a:xfrm>
          <a:prstGeom prst="rect">
            <a:avLst/>
          </a:prstGeom>
          <a:solidFill>
            <a:srgbClr val="FFFFE5"/>
          </a:solidFill>
        </p:spPr>
        <p:txBody>
          <a:bodyPr wrap="square" rtlCol="0">
            <a:spAutoFit/>
          </a:bodyPr>
          <a:lstStyle/>
          <a:p>
            <a:r>
              <a:rPr lang="fr-CA" sz="2400" b="1" dirty="0"/>
              <a:t>Comparaison </a:t>
            </a:r>
          </a:p>
          <a:p>
            <a:r>
              <a:rPr lang="fr-CA" sz="2400" b="1" dirty="0"/>
              <a:t>des résultats</a:t>
            </a:r>
          </a:p>
          <a:p>
            <a:endParaRPr lang="fr-CA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CA" sz="2400" b="1" dirty="0"/>
              <a:t>Causes d’erreurs</a:t>
            </a:r>
          </a:p>
          <a:p>
            <a:endParaRPr lang="fr-CA" sz="2400" b="1" dirty="0"/>
          </a:p>
          <a:p>
            <a:r>
              <a:rPr lang="fr-CA" sz="2400" b="1" dirty="0"/>
              <a:t>Causes d’incertitudes</a:t>
            </a:r>
          </a:p>
          <a:p>
            <a:endParaRPr lang="fr-CA" sz="2400" b="1" dirty="0"/>
          </a:p>
          <a:p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130158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69D8ADE-8279-4906-8A56-497D59EC2DA6}"/>
              </a:ext>
            </a:extLst>
          </p:cNvPr>
          <p:cNvSpPr txBox="1"/>
          <p:nvPr/>
        </p:nvSpPr>
        <p:spPr>
          <a:xfrm>
            <a:off x="107504" y="117150"/>
            <a:ext cx="6978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800" b="1" dirty="0"/>
              <a:t>Le traitement des données</a:t>
            </a:r>
            <a:endParaRPr lang="fr-CA" sz="4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816063-9616-4687-9B73-37DD54CB7736}"/>
              </a:ext>
            </a:extLst>
          </p:cNvPr>
          <p:cNvSpPr txBox="1"/>
          <p:nvPr/>
        </p:nvSpPr>
        <p:spPr>
          <a:xfrm>
            <a:off x="395536" y="1412776"/>
            <a:ext cx="877695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3200" u="sng" dirty="0"/>
              <a:t>Exactitude</a:t>
            </a:r>
          </a:p>
          <a:p>
            <a:r>
              <a:rPr lang="fr-CA" sz="3200" dirty="0"/>
              <a:t>	résultat comparé à une référence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CA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3200" u="sng" dirty="0"/>
              <a:t>Précision</a:t>
            </a:r>
          </a:p>
          <a:p>
            <a:r>
              <a:rPr lang="fr-CA" sz="3200" dirty="0"/>
              <a:t>	grandeur de l’incertitude relative d’une valeur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CA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3200" u="sng" dirty="0"/>
              <a:t>Reproductibilité</a:t>
            </a:r>
          </a:p>
          <a:p>
            <a:r>
              <a:rPr lang="fr-CA" sz="3200" dirty="0"/>
              <a:t>	égalité de plusieurs mesures/résultats</a:t>
            </a:r>
          </a:p>
        </p:txBody>
      </p:sp>
    </p:spTree>
    <p:extLst>
      <p:ext uri="{BB962C8B-B14F-4D97-AF65-F5344CB8AC3E}">
        <p14:creationId xmlns:p14="http://schemas.microsoft.com/office/powerpoint/2010/main" val="230468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78DAFF-44A0-4F52-B5D9-116540E55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38" y="116632"/>
            <a:ext cx="7042323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55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9196</TotalTime>
  <Words>451</Words>
  <Application>Microsoft Office PowerPoint</Application>
  <PresentationFormat>Affichage à l'écran (4:3)</PresentationFormat>
  <Paragraphs>110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Caroline</dc:creator>
  <cp:lastModifiedBy>Romain Martiny</cp:lastModifiedBy>
  <cp:revision>122</cp:revision>
  <cp:lastPrinted>2017-09-22T13:09:15Z</cp:lastPrinted>
  <dcterms:created xsi:type="dcterms:W3CDTF">2013-09-02T14:55:22Z</dcterms:created>
  <dcterms:modified xsi:type="dcterms:W3CDTF">2022-03-01T15:36:34Z</dcterms:modified>
</cp:coreProperties>
</file>