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1" r:id="rId11"/>
    <p:sldId id="262" r:id="rId12"/>
    <p:sldId id="263" r:id="rId13"/>
    <p:sldId id="264" r:id="rId14"/>
    <p:sldId id="260" r:id="rId6"/>
  </p:sldIdLst>
  <p:sldSz cx="6858000" cy="9144000" type="letter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29C"/>
    <a:srgbClr val="418998"/>
    <a:srgbClr val="499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èr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4B503-46EA-FEF2-54E4-B0BD96FD00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63195" y="182030"/>
            <a:ext cx="6531610" cy="274446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C037B1-0E01-E1A0-EEC2-E8C06C79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41265" y="2615892"/>
            <a:ext cx="1543050" cy="25795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EAD9BD2-37D2-3693-705E-9A6B46B909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4497" y="1380242"/>
            <a:ext cx="3610852" cy="797759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CA" dirty="0"/>
              <a:t>Cliquer pour insérer le titre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1FB32FAB-4E92-9944-9E63-E89A459F71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195" y="1154867"/>
            <a:ext cx="2527995" cy="225375"/>
          </a:xfrm>
        </p:spPr>
        <p:txBody>
          <a:bodyPr>
            <a:normAutofit/>
          </a:bodyPr>
          <a:lstStyle>
            <a:lvl1pPr marL="0" indent="0" algn="l">
              <a:buNone/>
              <a:defRPr sz="1125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# de l’article</a:t>
            </a:r>
            <a:endParaRPr lang="fr-CA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47758C8-3AF0-5B34-23C4-61EBFFB4B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97" y="2243511"/>
            <a:ext cx="3610852" cy="319730"/>
          </a:xfrm>
          <a:solidFill>
            <a:srgbClr val="47929C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Insérer le sous-titre</a:t>
            </a:r>
            <a:endParaRPr lang="fr-CA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1EEF1EB-79BC-BB63-498D-4B8E8D7181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3512" y="2999881"/>
            <a:ext cx="6530975" cy="3132557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pic>
        <p:nvPicPr>
          <p:cNvPr id="5" name="Image 4" descr="Une image contenant Police, symbole, logo, conception&#10;&#10;Description générée automatiquement">
            <a:extLst>
              <a:ext uri="{FF2B5EF4-FFF2-40B4-BE49-F238E27FC236}">
                <a16:creationId xmlns:a16="http://schemas.microsoft.com/office/drawing/2014/main" id="{BB70BBF6-B90C-C988-0DE8-D317656699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2" y="147910"/>
            <a:ext cx="1348248" cy="802927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03ED591-FDB4-DCE9-777A-2AE3EC79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95" y="6205069"/>
            <a:ext cx="6567054" cy="546606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10" name="Espace réservé du contenu 7">
            <a:extLst>
              <a:ext uri="{FF2B5EF4-FFF2-40B4-BE49-F238E27FC236}">
                <a16:creationId xmlns:a16="http://schemas.microsoft.com/office/drawing/2014/main" id="{C685D41A-45F6-94BE-EAC3-736E0FA0D37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3512" y="6850385"/>
            <a:ext cx="6530975" cy="214570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463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3A25B-1B21-A004-9917-0606623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150408"/>
            <a:ext cx="6567054" cy="5437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722237-7A6E-5D8C-7271-0EE5832A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841138"/>
            <a:ext cx="6567054" cy="815245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4459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DF3B6-C2B8-BFB8-F3FD-21152758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147155"/>
            <a:ext cx="6557819" cy="516724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574D0-EC9C-7FE4-5C1E-58F77CECF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090" y="752173"/>
            <a:ext cx="3168073" cy="7831315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701EA3-341C-7B18-221D-B03ADEE1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9839" y="727122"/>
            <a:ext cx="3168072" cy="783131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59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7701A1-1C9A-EC92-1A1A-2131FFFE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7654"/>
            <a:ext cx="6567054" cy="94788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95A78-E668-A702-DC72-A6995C7F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6" y="1146219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07A842-0E69-2999-C27C-0BE5C1D22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856" y="2232068"/>
            <a:ext cx="32304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30CF66-BFD9-82B3-0C61-5D8AF4A9C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9555" y="1146217"/>
            <a:ext cx="3230472" cy="947881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5">
                    <a:lumMod val="75000"/>
                  </a:schemeClr>
                </a:solidFill>
              </a:defRPr>
            </a:lvl1pPr>
            <a:lvl2pPr marL="257168" indent="0">
              <a:buNone/>
              <a:defRPr sz="1125" b="1"/>
            </a:lvl2pPr>
            <a:lvl3pPr marL="514337" indent="0">
              <a:buNone/>
              <a:defRPr sz="1013" b="1"/>
            </a:lvl3pPr>
            <a:lvl4pPr marL="771506" indent="0">
              <a:buNone/>
              <a:defRPr sz="900" b="1"/>
            </a:lvl4pPr>
            <a:lvl5pPr marL="1028675" indent="0">
              <a:buNone/>
              <a:defRPr sz="900" b="1"/>
            </a:lvl5pPr>
            <a:lvl6pPr marL="1285843" indent="0">
              <a:buNone/>
              <a:defRPr sz="900" b="1"/>
            </a:lvl6pPr>
            <a:lvl7pPr marL="1543012" indent="0">
              <a:buNone/>
              <a:defRPr sz="900" b="1"/>
            </a:lvl7pPr>
            <a:lvl8pPr marL="1800180" indent="0">
              <a:buNone/>
              <a:defRPr sz="900" b="1"/>
            </a:lvl8pPr>
            <a:lvl9pPr marL="2057348" indent="0">
              <a:buNone/>
              <a:defRPr sz="9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F9E314-DE1D-4A83-C9C6-0B2A8BD53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9555" y="2232068"/>
            <a:ext cx="3242972" cy="6698990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0979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90" y="201961"/>
            <a:ext cx="6557819" cy="62475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F1DFC-7B44-C991-9AA9-387C12187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5252" y="1203960"/>
            <a:ext cx="6507493" cy="7738079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4985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56070-62B6-0967-2212-684FDA4BA1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434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E6D119-AAD5-9D50-0741-FC7320B4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789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23204-99D7-5A7E-47A7-4254E12DD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97479"/>
            <a:ext cx="5915025" cy="683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FA335-E5A1-98CB-C7AB-53E15696A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FDCA904F-AFE4-4F4A-AA13-CC2FD407ABB0}" type="datetimeFigureOut">
              <a:rPr lang="fr-CA" smtClean="0"/>
              <a:pPr/>
              <a:t>2023-07-12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959EB-6825-0DDF-5826-56198D4B7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7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F7B01E-879D-F0C9-950F-0C621E297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7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8C9D-C79B-4F39-BDC2-AA426541C3E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355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0" r:id="rId2"/>
    <p:sldLayoutId id="2147483652" r:id="rId3"/>
    <p:sldLayoutId id="2147483653" r:id="rId4"/>
    <p:sldLayoutId id="2147483658" r:id="rId5"/>
    <p:sldLayoutId id="2147483660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28585" indent="-128585" algn="l" defTabSz="514337" rtl="0" eaLnBrk="1" latinLnBrk="0" hangingPunct="1">
        <a:lnSpc>
          <a:spcPct val="90000"/>
        </a:lnSpc>
        <a:spcBef>
          <a:spcPts val="563"/>
        </a:spcBef>
        <a:buClr>
          <a:schemeClr val="accent2"/>
        </a:buClr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4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5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22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/>
        </a:buClr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91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60000"/>
            <a:lumOff val="4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5" algn="l" defTabSz="514337" rtl="0" eaLnBrk="1" latinLnBrk="0" hangingPunct="1">
        <a:lnSpc>
          <a:spcPct val="90000"/>
        </a:lnSpc>
        <a:spcBef>
          <a:spcPts val="281"/>
        </a:spcBef>
        <a:buClr>
          <a:schemeClr val="accent6">
            <a:lumMod val="40000"/>
            <a:lumOff val="60000"/>
          </a:schemeClr>
        </a:buClr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8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4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2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8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10" Type="http://schemas.openxmlformats.org/officeDocument/2006/relationships/hyperlink" Target="https://www.huratips.com/shopify-services/shopify-app-installation.php?app=shopflex" TargetMode="External"/><Relationship Id="rId11" Type="http://schemas.openxmlformats.org/officeDocument/2006/relationships/hyperlink" Target="https://blog.hettshow.co.uk/cleveland-clinic-cutting-waiting-times-with-robotic-process-automation" TargetMode="External"/><Relationship Id="rId12" Type="http://schemas.openxmlformats.org/officeDocument/2006/relationships/hyperlink" Target="https://www.ibm.com/products/robotic-process-automation?utm_content=SRCWW&amp;p1=Search&amp;p4=43700074488263025&amp;p5=p&amp;gclid=Cj0KCQjwzdOlBhCNARIsAPMwjbygX1wd3nUB1kWH3peypGOq6ak-7kPGZffSHI9I4dFEQuVS1cMZOzEaAuvnEALw_wcB&amp;gclsrc=aw.ds" TargetMode="External"/><Relationship Id="rId13" Type="http://schemas.openxmlformats.org/officeDocument/2006/relationships/hyperlink" Target="https://retailminded.com/how-robotic-process-automation-can-contribute-to-retail-growth/" TargetMode="External"/><Relationship Id="rId14" Type="http://schemas.openxmlformats.org/officeDocument/2006/relationships/hyperlink" Target="https://www.aphp.fr/connaitre-lap-hp/recherche-innovation/linnovation-lap-hp" TargetMode="External"/><Relationship Id="rId15" Type="http://schemas.openxmlformats.org/officeDocument/2006/relationships/hyperlink" Target="https://techhq.com/2019/02/axa-saves-182k-in-six-months-with-rpa/" TargetMode="External"/><Relationship Id="rId16" Type="http://schemas.openxmlformats.org/officeDocument/2006/relationships/hyperlink" Target="https://www.bearingpoint.com/fr-fr/publications-evenements/cas-clients/rpa-%C3%A0-la-dgfip-du-poc-%C3%A0-lindustrialisation/" TargetMode="External"/><Relationship Id="rId17" Type="http://schemas.openxmlformats.org/officeDocument/2006/relationships/hyperlink" Target="https://www.blueprism.com/fr/" TargetMode="External"/><Relationship Id="rId18" Type="http://schemas.openxmlformats.org/officeDocument/2006/relationships/hyperlink" Target="https://www.blueprism.com/fr/solutions/industry/" TargetMode="External"/><Relationship Id="rId19" Type="http://schemas.openxmlformats.org/officeDocument/2006/relationships/hyperlink" Target="https://www.uipath.com/" TargetMode="External"/><Relationship Id="rId2" Type="http://schemas.openxmlformats.org/officeDocument/2006/relationships/slideLayout" Target="../slideLayouts/slideLayout6.xml"/><Relationship Id="rId20" Type="http://schemas.openxmlformats.org/officeDocument/2006/relationships/hyperlink" Target="https://www.uipath.com/solutions/industry/public-sector-automation" TargetMode="External"/><Relationship Id="rId21" Type="http://schemas.openxmlformats.org/officeDocument/2006/relationships/hyperlink" Target="https://cio.economictimes.indiatimes.com/news/next-gen-technologies/max-healthcare-optimizes-automation-to-reimagine-healthcare-delivery/98288816" TargetMode="External"/><Relationship Id="rId22" Type="http://schemas.openxmlformats.org/officeDocument/2006/relationships/hyperlink" Target="https://blog.hettshow.co.uk/rpa-saving-data-processing-time-by-up-to-75-percent" TargetMode="External"/><Relationship Id="rId3" Type="http://schemas.openxmlformats.org/officeDocument/2006/relationships/hyperlink" Target="Aguirre, S., Rodriguez, A. Automation of a business process using robotic process automation (RPA): A case study. link.springer.com/chapter/10.1007/978-3-319-66963-2_7" TargetMode="External"/><Relationship Id="rId4" Type="http://schemas.openxmlformats.org/officeDocument/2006/relationships/hyperlink" Target="https://www.scielo.br/j/jistm/a/8BnnjHkvFGrmBFdtnXmhNtC/?lang=en" TargetMode="External"/><Relationship Id="rId5" Type="http://schemas.openxmlformats.org/officeDocument/2006/relationships/hyperlink" Target="https://ieeexplore.ieee.org/abstract/document/9676222" TargetMode="External"/><Relationship Id="rId6" Type="http://schemas.openxmlformats.org/officeDocument/2006/relationships/hyperlink" Target="Balasundaram, S., Venkatagiri, S.&#160;A structured approach to implementing Robotic Process Automation in HR. &lt;a href=&quot;https://iopscience.iop.org/article/10.1088/1742-6596/1427/1/012008/meta&quot;&gt;iopscience.iop.org&lt;/a&gt;" TargetMode="External"/><Relationship Id="rId7" Type="http://schemas.openxmlformats.org/officeDocument/2006/relationships/hyperlink" Target="https://www.ey.com/en_ca/consulting/digital-identity/can-transforming-your-digital-identity-system-fuel-your-bottom-line?WT.mc_id=10815001&amp;AA.tsrc=paidsearch&amp;gad=1&amp;gclid=Cj0KCQjwzdOlBhCNARIsAPMwjbx-oSsdw6QIyIutQuWSswQq31SRX2mFb__dz0pmyrY8QT4zm4kuUjIaAjjlEALw_wcB&amp;gclsrc=aw.ds" TargetMode="External"/><Relationship Id="rId8" Type="http://schemas.openxmlformats.org/officeDocument/2006/relationships/hyperlink" Target="https://www.rbcits.com/fr/insights/2018/12/rpa_leveraging_automation_while_managing_risk?utm_source=home&amp;utm_medium=carousel" TargetMode="External"/><Relationship Id="rId9" Type="http://schemas.openxmlformats.org/officeDocument/2006/relationships/hyperlink" Target="https://www.telusinternational.com/solutions/back-office/robotic-process-automation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707F7AA5-6E3D-AD77-398A-BE53CDF6C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Article de veille sur l’ automatisation robotisée des processus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2D77B2D0-6F7A-4663-8C65-F7DDA05951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endParaRPr lang="fr-CA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3DE81AAE-15C9-CBC0-AB41-C5EEFD6E2D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t>Le savoir faire par et pour la robotique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545" y="300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 ce que la RPA?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3274320"/>
            <a:ext cx="6858000" cy="11126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Robotic Process Automation (RPA), ou automatisation robotisée des processus, représente une</a:t>
            </a:r>
            <a:br/>
            <a:r>
              <a:t>forme d'automatisation utilisant des technologies spécifiques pour reproduire les tâches</a:t>
            </a:r>
            <a:br/>
            <a:r>
              <a:t>administratives généralement effectuées par les humains. L'automatisation obtenue par RPA repose</a:t>
            </a:r>
            <a:br/>
            <a:r>
              <a:t>sur des logiciels régis par des règles pour accomplir des activités de processus métier à grande</a:t>
            </a:r>
            <a:br/>
            <a:r>
              <a:t>échelle. Ces tâches peuvent comprendre l'extraction de données, le remplissage de formulaire ou</a:t>
            </a:r>
            <a:br/>
            <a:r>
              <a:t>encore le transfert de fichiers¹.  Ces exemples ne sont que la pointe de l’iceberg de tout le</a:t>
            </a:r>
            <a:br/>
            <a:r>
              <a:t>potentiel que représente les RPA.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545" y="438698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Qu’est ce qui ne peut pas être considéré comme de la RPA?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0" y="4661309"/>
            <a:ext cx="6858000" cy="11360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RPA s’insère généralement dans des processus plus vastes d’hyperautomatisation qui, eux,</a:t>
            </a:r>
            <a:br/>
            <a:r>
              <a:t>couvrent un spectre beaucoup plus large sur lequel nous ne nous appesantirons pas longtemps. En</a:t>
            </a:r>
            <a:br/>
            <a:r>
              <a:t>effet, l’hyperautomatisation² se réfère à l’utilisation de technologies diverses et variées, au</a:t>
            </a:r>
            <a:br/>
            <a:r>
              <a:t>nombre desquelles l’intelligence artificielle, l’apprentissage automatique ou encore la RPA, pour</a:t>
            </a:r>
            <a:br/>
            <a:r>
              <a:t>automatiser les tâches et processus de métiers exercés communément par des humains. L’on comprend</a:t>
            </a:r>
            <a:br/>
            <a:r>
              <a:t>que la RPA se positionne uniquement comme un maillon, là où l’hyperautomatisation représente une</a:t>
            </a:r>
            <a:br/>
            <a:r>
              <a:t>chaîne plus globale de transformation.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5797405"/>
            <a:ext cx="6858000" cy="1686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C’est en cela que, bien souvent, cette technologie est confondue à tort avec des technologies qui</a:t>
            </a:r>
            <a:br/>
            <a:r>
              <a:t>lui sont voisines. Il est ainsi courant de constater un amalgame entre la RPA et l'Intelligence</a:t>
            </a:r>
            <a:br/>
            <a:r>
              <a:t>Artificielle (IA) ou encore entre la RPA et l’automatisation intelligente de processus³, alors</a:t>
            </a:r>
            <a:br/>
            <a:r>
              <a:t>qu’il s’agit deux notions pourtant distinctes. L'IA embrasse des concepts tels que</a:t>
            </a:r>
            <a:br/>
            <a:r>
              <a:t>l'automatisation cognitive, l'apprentissage automatique (ou Machine Learning), le traitement du</a:t>
            </a:r>
            <a:br/>
            <a:r>
              <a:t>langage naturel, la réflexion, ainsi que la génération et l'analyse d'hypothèses. La distinction</a:t>
            </a:r>
            <a:br/>
            <a:r>
              <a:t>fondamentale réside dans l'orientation respective de la RPA et de l'IA : la première est axée sur</a:t>
            </a:r>
            <a:br/>
            <a:r>
              <a:t>les processus, la seconde sur les données. Les robots opérant par RPA se conforment exclusivement</a:t>
            </a:r>
            <a:br/>
            <a:r>
              <a:t>aux processus préétablis par un utilisateurlà où l'IA aspire à imiter ou à émuler l'intelligence</a:t>
            </a:r>
            <a:br/>
            <a:r>
              <a:t>humaine, la RPA elle a pour objectif de reproduire les tâches prescrites par l’humain.</a:t>
            </a:r>
          </a:p>
        </p:txBody>
      </p:sp>
    </p:spTree>
    <p:extLst>
      <p:ext uri="{BB962C8B-B14F-4D97-AF65-F5344CB8AC3E}">
        <p14:creationId xmlns:p14="http://schemas.microsoft.com/office/powerpoint/2010/main" val="144584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4">
            <a:extLst>
              <a:ext uri="{FF2B5EF4-FFF2-40B4-BE49-F238E27FC236}">
                <a16:creationId xmlns:a16="http://schemas.microsoft.com/office/drawing/2014/main" id="{17836FF2-443C-DD1C-FB6F-D9F998B642E4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00181" y="1452518"/>
            <a:ext cx="6557819" cy="5232169"/>
          </a:xfrm>
          <a:prstGeom prst="rect">
            <a:avLst/>
          </a:prstGeom>
        </p:spPr>
        <p:txBody>
          <a:bodyPr lIns="91440" tIns="45720" rIns="91440" bIns="45720" numCol="2" anchor="t">
            <a:noAutofit/>
          </a:bodyPr>
          <a:lstStyle>
            <a:lvl1pPr marL="128585" indent="-128585" algn="l" defTabSz="514337" rtl="0" eaLnBrk="1" latinLnBrk="0" hangingPunct="1">
              <a:lnSpc>
                <a:spcPct val="90000"/>
              </a:lnSpc>
              <a:spcBef>
                <a:spcPts val="563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575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Clr>
                <a:schemeClr val="accent6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3"/>
              </a:rPr>
              <a:t>Aguirre, S., Rodriguez, A. Automation of a business process using robotic process automation (RPA): A case study. link.springer.com/chapter/10.1007/978-3-319-66963-2_7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4"/>
              </a:rPr>
              <a:t>https://www.scielo.br/j/jistm/a/8BnnjHkvFGrmBFdtnXmhNtC/?lang=en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5"/>
              </a:rPr>
              <a:t>https://ieeexplore.ieee.org/abstract/document/9676222</a:t>
            </a: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6"/>
              </a:rPr>
              <a:t>Balasundaram, S., Venkatagiri, S. A structured approach to implementing Robotic Process Automation in HR. &lt;a href="https://iopscience.iop.org/article/10.1088/1742-6596/1427/1/012008/meta"&gt;iopscience.iop.org&lt;/a&gt;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  <a:defRPr sz="800"/>
            </a:pPr>
            <a:r>
              <a:rPr>
                <a:hlinkClick r:id="rId7"/>
              </a:rPr>
              <a:t>https://www.ey.com/en_ca/consulting/digital-identity/can-transforming-your-digital-identity-system-fuel-your-bottom-line?WT.mc_id=10815001&amp;AA.tsrc=paidsearch&amp;gad=1&amp;gclid=Cj0KCQjwzdOlBhCNARIsAPMwjbx-oSsdw6QIyIutQuWSswQq31SRX2mFb__dz0pmyrY8QT4zm4kuUjIaAjjlEALw_wcB&amp;gclsrc=aw.ds</a:t>
            </a:r>
            <a:endParaRPr lang="fr-FR" sz="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8"/>
              </a:rPr>
              <a:t>https://www.rbcits.com/fr/insights/2018/12/rpa_leveraging_automation_while_managing_risk?utm_source=home&amp;utm_medium=carousel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9"/>
              </a:rPr>
              <a:t>https://www.telusinternational.com/solutions/back-office/robotic-process-automation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0"/>
              </a:rPr>
              <a:t>https://www.huratips.com/shopify-services/shopify-app-installation.php?app=shopflex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1"/>
              </a:rPr>
              <a:t>https://blog.hettshow.co.uk/cleveland-clinic-cutting-waiting-times-with-robotic-process-automation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2"/>
              </a:rPr>
              <a:t>https://www.ibm.com/products/robotic-process-automation?utm_content=SRCWW&amp;p1=Search&amp;p4=43700074488263025&amp;p5=p&amp;gclid=Cj0KCQjwzdOlBhCNARIsAPMwjbygX1wd3nUB1kWH3peypGOq6ak-7kPGZffSHI9I4dFEQuVS1cMZOzEaAuvnEALw_wcB&amp;gclsrc=aw.ds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3"/>
              </a:rPr>
              <a:t>https://retailminded.com/how-robotic-process-automation-can-contribute-to-retail-growth/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4"/>
              </a:rPr>
              <a:t>https://www.aphp.fr/connaitre-lap-hp/recherche-innovation/linnovation-lap-hp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5"/>
              </a:rPr>
              <a:t>https://techhq.com/2019/02/axa-saves-182k-in-six-months-with-rpa/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6"/>
              </a:rPr>
              <a:t>https://www.bearingpoint.com/fr-fr/publications-evenements/cas-clients/rpa-%C3%A0-la-dgfip-du-poc-%C3%A0-lindustrialisation/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7"/>
              </a:rPr>
              <a:t>https://www.blueprism.com/fr/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8"/>
              </a:rPr>
              <a:t>https://www.blueprism.com/fr/solutions/industry/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19"/>
              </a:rPr>
              <a:t>https://www.uipath.com/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0"/>
              </a:rPr>
              <a:t>https://www.uipath.com/solutions/industry/public-sector-automation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1"/>
              </a:rPr>
              <a:t>https://cio.economictimes.indiatimes.com/news/next-gen-technologies/max-healthcare-optimizes-automation-to-reimagine-healthcare-delivery/98288816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  <a:defRPr sz="800"/>
            </a:pPr>
            <a:r>
              <a:rPr>
                <a:hlinkClick r:id="rId22"/>
              </a:rPr>
              <a:t>https://blog.hettshow.co.uk/rpa-saving-data-processing-time-by-up-to-75-percent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 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sz="800" b="0" i="0" dirty="0">
                <a:solidFill>
                  <a:srgbClr val="000000"/>
                </a:solidFill>
                <a:effectLst/>
                <a:latin typeface="+mj-lt"/>
              </a:rPr>
              <a:t>&lt;source&gt;</a:t>
            </a:r>
            <a:endParaRPr lang="en-US" sz="800" dirty="0">
              <a:solidFill>
                <a:srgbClr val="000000"/>
              </a:solidFill>
              <a:latin typeface="+mj-lt"/>
            </a:endParaRPr>
          </a:p>
          <a:p>
            <a:pPr marL="228600" indent="-228600">
              <a:lnSpc>
                <a:spcPct val="100000"/>
              </a:lnSpc>
              <a:buAutoNum type="arabicPeriod"/>
            </a:pPr>
            <a:endParaRPr lang="en-US" sz="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B308C9-B187-9F32-110B-1A1B89D3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" y="486838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397955475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7351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Il est essentiel de comprendre les nombreux avantages⁴ que la RPA peut apporter à toute</a:t>
            </a:r>
            <a:br/>
            <a:r>
              <a:t>entreprise. En premier lieu, nous devons considérer les gains en efficacité opérationnelle. En</a:t>
            </a:r>
            <a:br/>
            <a:r>
              <a:t>confiant les tâches répétitives et laborieuses aux robots, les entreprises peuvent</a:t>
            </a:r>
            <a:br/>
            <a:r>
              <a:t>significativement réduire le temps passé à ces activités, permettant ainsi à leurs employés de se</a:t>
            </a:r>
            <a:br/>
            <a:r>
              <a:t>concentrer sur des tâches plus stratégiques et créatives. En plus de ces gains, la RPA permet</a:t>
            </a:r>
            <a:br/>
            <a:r>
              <a:t>d’accéder à des niveaux de précision et de fiabilité accessible uniquement à l’expérience</a:t>
            </a:r>
            <a:br/>
            <a:r>
              <a:t>machine. Cela induit une réduction notable des erreurs potentielles au niveau des tâches</a:t>
            </a:r>
            <a:br/>
            <a:r>
              <a:t>manuelles qui sont souvent sujettes à des erreurs humaines. Mais encore, la RPA détient un</a:t>
            </a:r>
            <a:br/>
            <a:r>
              <a:t>potentiel contributif majeur dans les processus de conformité⁵. Ce potentiel se révèle notamment</a:t>
            </a:r>
            <a:br/>
            <a:r>
              <a:t>grâce au fait que les robots suivent des règles et réglementations prédéfinies, assurant ainsi</a:t>
            </a:r>
            <a:br/>
            <a:r>
              <a:t>une conformité totale aux réglementations en vigueur.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735156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État des lieux et niveau d’adoption de la technologie dans le monde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009476"/>
            <a:ext cx="6858000" cy="5654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Le Centre d'Innovation Numérique (CIN) a initié une analyse détaillée sur la progression et le</a:t>
            </a:r>
            <a:br/>
            <a:r>
              <a:t>degré d'adoption des solutions fondées sur la RPA à travers certains pays membres de l'OCDE. Ce</a:t>
            </a:r>
            <a:br/>
            <a:r>
              <a:t>document synthétise les points clés découverts au cours de cette étude approfondie.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2589959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Amérique du nord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300495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Trouver une place pour la RPA dans le système bancaire et financier canadien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279279"/>
            <a:ext cx="6858000" cy="1833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L'automatisation des processus robotiques (RPA) a la capacité d’impacter durablement le secteur</a:t>
            </a:r>
            <a:br/>
            <a:r>
              <a:t>bancaire et financier canadien. Cette emprunte est déjà visible notamment à travers l'exemple</a:t>
            </a:r>
            <a:br/>
            <a:r>
              <a:t>emblématique de la Royal Bank of Canada⁶ (RBC). Confrontée à des processus opérationnels</a:t>
            </a:r>
            <a:br/>
            <a:r>
              <a:t>complexes et répétitifs, la RBC a fait appel à la RPA pour optimiser ses performances et répondre</a:t>
            </a:r>
            <a:br/>
            <a:r>
              <a:t>efficacement aux attentes de ses clients. En automatisant des tâches telles que la vérification</a:t>
            </a:r>
            <a:br/>
            <a:r>
              <a:t>des données, l'établissement des relevés de compte ou la gestion des demandes clients, la RBC a</a:t>
            </a:r>
            <a:br/>
            <a:r>
              <a:t>pu non seulement réduire considérablement le temps de traitement, mais également minimiser le</a:t>
            </a:r>
            <a:br/>
            <a:r>
              <a:t>risque d'erreurs humaines et améliorer la précision des données. De plus, la RPA a permis à la</a:t>
            </a:r>
            <a:br/>
            <a:r>
              <a:t>banque de réaliser des économies significatives, tant en termes de main-d'œuvre que de coûts</a:t>
            </a:r>
            <a:br/>
            <a:r>
              <a:t>opérationnels. Cette transformation numérique, bien qu'encore en cours, positionne déjà la RBC</a:t>
            </a:r>
            <a:br/>
            <a:r>
              <a:t>comme une référence en matière d'adoption de la RPA dans le paysage bancaire canadien.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511316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au service de l'expérience client dans les télécommunications : l'exemple de telus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5387483"/>
            <a:ext cx="6858000" cy="1857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L'industrie canadienne des télécommunications, toujours à la recherche d'innovations pour</a:t>
            </a:r>
            <a:br/>
            <a:r>
              <a:t>améliorer l'expérience client, trouve dans la RPA un allié de poids. Telus⁷, l'un des plus grands</a:t>
            </a:r>
            <a:br/>
            <a:r>
              <a:t>opérateurs télécom du pays, offre un exemple concret de cette intégration. Grâce à la RPA, Telus</a:t>
            </a:r>
            <a:br/>
            <a:r>
              <a:t>a optimisé ses opérations internes, en automatisant des processus répétitifs et laborieux tels</a:t>
            </a:r>
            <a:br/>
            <a:r>
              <a:t>que la gestion des abonnements, l'administration des services ou encore le traitement des</a:t>
            </a:r>
            <a:br/>
            <a:r>
              <a:t>réclamations. En libérant ses employés de ces tâches chronophages, l'entreprise a pu recentrer</a:t>
            </a:r>
            <a:br/>
            <a:r>
              <a:t>ses efforts sur des activités à plus forte valeur ajoutée, améliorant ainsi la qualité du service</a:t>
            </a:r>
            <a:br/>
            <a:r>
              <a:t>client. De plus, la RPA a permis d'accélérer les réponses aux demandes des clients et d'assurer</a:t>
            </a:r>
            <a:br/>
            <a:r>
              <a:t>une plus grande précision dans le traitement des données, augmentant ainsi la satisfaction de la</a:t>
            </a:r>
            <a:br/>
            <a:r>
              <a:t>clientèle. Cette illustration démontre bien la capacité de la RPA d’amorcer un processus de</a:t>
            </a:r>
            <a:br/>
            <a:r>
              <a:t>transformation et d’automatisation de l’interaction client dans le secteur des</a:t>
            </a:r>
            <a:br/>
            <a:r>
              <a:t>télécommunications.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545" y="7244793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au secours des commerçants en ligne 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18271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Il est important de tenir compte du fait que l'essor fulgurant du commerce en ligne a révélé le</a:t>
            </a:r>
            <a:br/>
            <a:r>
              <a:t>besoin crucial d'automatiser les processus de vente pour garantir une gestion optimale des</a:t>
            </a:r>
            <a:br/>
            <a:r>
              <a:t>transactions. C'est précisément ici que la RPA trouve une place de choix. En ce sens, il est</a:t>
            </a:r>
            <a:br/>
            <a:r>
              <a:t>possible pour les revendeurs inscrits sur la plateforme canadienne de commerce en ligne Shopify</a:t>
            </a:r>
            <a:br/>
            <a:r>
              <a:t>de procéder à l'intégration de l'application « Autopilot Your Shop with RPA »⁸. Cette application</a:t>
            </a:r>
            <a:br/>
            <a:r>
              <a:t>se sert de robots logiciels pour automatiser les tâches récurrentes liées à la vente en ligne.</a:t>
            </a:r>
            <a:br/>
            <a:r>
              <a:t>Que ce soit la gestion des stocks, le suivi des commandes, l'envoi des factures, ou encore</a:t>
            </a:r>
            <a:br/>
            <a:r>
              <a:t>l'interaction avec les clients, tout peut être pris en charge par ces robots. Le recours à la RPA</a:t>
            </a:r>
            <a:br/>
            <a:r>
              <a:t>permet ainsi aux marchands de se libérer d'un fardeau opérationnel considérable, leur permettant</a:t>
            </a:r>
            <a:br/>
            <a:r>
              <a:t>de se concentrer sur des tâches plus stratégiques. En outre, l'efficacité de ces robots garantit</a:t>
            </a:r>
            <a:br/>
            <a:r>
              <a:t>un service rapide, ce qui contribue à l'amélioration de l'expérience client.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1827190"/>
            <a:ext cx="6858000" cy="2826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solution pour une meilleure gestion des dossiers patients et une réduction de l’inertie</a:t>
            </a:r>
            <a:br/>
            <a:r>
              <a:t>administrative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109876"/>
            <a:ext cx="6858000" cy="1994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Aux États-Unis, l'industrie de la santé a commencé à adopter la RPA pour automatiser en</a:t>
            </a:r>
            <a:br/>
            <a:r>
              <a:t>profondeur la gestion des dossiers patients. Cela comprend le traitement des admissions et des</a:t>
            </a:r>
            <a:br/>
            <a:r>
              <a:t>congés, la coordination des rendez-vous, et la facturation. Un cas concret serait celui du</a:t>
            </a:r>
            <a:br/>
            <a:r>
              <a:t>prestigieux hôpital Cleveland Clinic⁹ qui a mis en place une plateforme de RPA pour automatiser</a:t>
            </a:r>
            <a:br/>
            <a:r>
              <a:t>certains processus administratifs, conduisant à une réduction significative des erreurs humaines</a:t>
            </a:r>
            <a:br/>
            <a:r>
              <a:t>et à une amélioration de l'efficacité. Avant la pandémie de la COVID-19, la clinique avait déjà</a:t>
            </a:r>
            <a:br/>
            <a:r>
              <a:t>mis en place la RPA pour la vérification des assurances et l'audit des réclamations. Cependant,</a:t>
            </a:r>
            <a:br/>
            <a:r>
              <a:t>l'impact significatif de la RPA est devenu particulièrement apparent lors de l'apparition de la</a:t>
            </a:r>
            <a:br/>
            <a:r>
              <a:t>COVID-19. L'équipe de la Cleveland Clinic a alors décidé d'implémenter des robots assistés pour</a:t>
            </a:r>
            <a:br/>
            <a:r>
              <a:t>automatiser le processus d'inscription et d'impression une fois que l'identité du patient a été</a:t>
            </a:r>
            <a:br/>
            <a:r>
              <a:t>vérifiée par un humain. Ce système a permis de réduire le temps d'exécution de ces tâches de</a:t>
            </a:r>
            <a:br/>
            <a:r>
              <a:t>plusieurs minutes à une quinzaine de secondes, tout en évitant les erreurs d'impression.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410440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Optimiser la gestion des ressources humaines, vers la fin des requêtes sans réponse 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378721"/>
            <a:ext cx="6858000" cy="23810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En mettant en place une solution RPA, le géant américain IBM a su automatiser divers aspects du</a:t>
            </a:r>
            <a:br/>
            <a:r>
              <a:t>processus de recrutement, dont la recherche et la présélection des candidats, ainsi que la</a:t>
            </a:r>
            <a:br/>
            <a:r>
              <a:t>planification des entretiens. Avec l'aide de la RPA, IBM ¹⁰a pu réduire le temps consacré à ces</a:t>
            </a:r>
            <a:br/>
            <a:r>
              <a:t>tâches, permettant aux professionnels des ressources humaines de se concentrer sur des aspects</a:t>
            </a:r>
            <a:br/>
            <a:r>
              <a:t>plus nuancés du recrutement tels que l'évaluation de la culture d'entreprise et l'engagement des</a:t>
            </a:r>
            <a:br/>
            <a:r>
              <a:t>candidats. De plus, l'automatisation a permis d'éliminer les erreurs humaines inhérentes au</a:t>
            </a:r>
            <a:br/>
            <a:r>
              <a:t>processus de recrutement, ce qui a amélioré l'efficacité globale et l'expérience des candidats.</a:t>
            </a:r>
            <a:br/>
            <a:r>
              <a:t>En outre, IBM a utilisé la RPA pour améliorer l'interaction avec les candidats. Cela se</a:t>
            </a:r>
            <a:br/>
            <a:r>
              <a:t>matérialise notamment par le fait que les candidats peuvent maintenant recevoir des mises à jour</a:t>
            </a:r>
            <a:br/>
            <a:r>
              <a:t>automatiques sur le statut de leur candidature, ce qui améliore la communication et la</a:t>
            </a:r>
            <a:br/>
            <a:r>
              <a:t>transparence. De même, la RPA a également permis d'améliorer le processus d'intégration en</a:t>
            </a:r>
            <a:br/>
            <a:r>
              <a:t>automatisant les tâches administratives associées à l'embauche de nouveaux employés. De fait, en</a:t>
            </a:r>
            <a:br/>
            <a:r>
              <a:t>tirant parti de l'automatisation, IBM a pu transformer son processus de recrutement en une</a:t>
            </a:r>
            <a:br/>
            <a:r>
              <a:t>machine bien huilée, capable de gérer efficacement un grand nombre de candidatures tout en</a:t>
            </a:r>
            <a:br/>
            <a:r>
              <a:t>maintenant une expérience positive pour les candidats.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45" y="6759791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Commerce et logistique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7034111"/>
            <a:ext cx="6858000" cy="206313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gestion de stock peut s’avérer être un véritable casse-tête surtout dès lors que l’on atteint</a:t>
            </a:r>
            <a:br/>
            <a:r>
              <a:t>des échelles de marché telles que celles couvertes par Wallmart¹¹, la célèbre chaine de commerce</a:t>
            </a:r>
            <a:br/>
            <a:r>
              <a:t>américaine. Face à ce défi logistique et en recourant à la RPA pour automatiser le suivi des</a:t>
            </a:r>
            <a:br/>
            <a:r>
              <a:t>stocks, Walmart a su améliorer l'exactitude de la gestion des stocks, évitant ainsi des</a:t>
            </a:r>
            <a:br/>
            <a:r>
              <a:t>situations problématiques comme les surstocks ou les ruptures de stock. La RPA permet</a:t>
            </a:r>
            <a:br/>
            <a:r>
              <a:t>d'automatiser un ensemble de tâches critiques pour le suivi des stocks, allant du</a:t>
            </a:r>
            <a:br/>
            <a:r>
              <a:t>réapprovisionnement automatique des articles au suivi des tendances de vente pour prévoir les</a:t>
            </a:r>
            <a:br/>
            <a:r>
              <a:t>besoins futurs en stock en passant par le signalement rapide des anomalies. En résulte une</a:t>
            </a:r>
            <a:br/>
            <a:r>
              <a:t>gestion plus précise et efficace de l'inventaire qui a un impact direct sur la satisfaction du</a:t>
            </a:r>
            <a:br/>
            <a:r>
              <a:t>client. Par ailleurs, l'introduction de la RPA a permis à Walmart de réduire les coûts associés</a:t>
            </a:r>
            <a:br/>
            <a:r>
              <a:t>au surstockage et aux ruptures de stock, améliorant ainsi sa rentabilité. Cette amélioration est</a:t>
            </a:r>
            <a:br/>
            <a:r>
              <a:t>due au fait que la RPA permet une meilleure synchronisation entre la demande des clients et le</a:t>
            </a:r>
            <a:br/>
            <a:r>
              <a:t>stock disponible, optimisant ainsi les coûts d'inventaire.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50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Europe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45" y="4300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santé publique un domaine propice à l’expansion de la RPA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704320"/>
            <a:ext cx="6858000" cy="16916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L'AP-HP (Assistance Publique - Hôpitaux de Paris)¹², en tant que réseau hospitalier de premier</a:t>
            </a:r>
            <a:br/>
            <a:r>
              <a:t>plan en France, s'est engagée à exploiter les avantages de la RPA, particulièrement dans la</a:t>
            </a:r>
            <a:br/>
            <a:r>
              <a:t>gestion des dossiers patients. Les robots peuvent non seulement numériser et classer des</a:t>
            </a:r>
            <a:br/>
            <a:r>
              <a:t>documents, mais aussi vérifier l'exactitude des informations, une tâche qui serait fastidieuse et</a:t>
            </a:r>
            <a:br/>
            <a:r>
              <a:t>sujette à erreurs si elle était effectuée manuellement. Cela permet une consolidation efficace</a:t>
            </a:r>
            <a:br/>
            <a:r>
              <a:t>des données, facilitant leur accès pour les professionnels de la santé et améliorant l'exactitude</a:t>
            </a:r>
            <a:br/>
            <a:r>
              <a:t>du diagnostic et du traitement. De plus, la possibilité de rechercher rapidement les dossiers des</a:t>
            </a:r>
            <a:br/>
            <a:r>
              <a:t>patients réduit le temps d'attente pour les patients et augmente leur satisfaction. À long terme,</a:t>
            </a:r>
            <a:br/>
            <a:r>
              <a:t>l'AP-HP envisage une application plus large de la RPA, y compris la surveillance des médicaments,</a:t>
            </a:r>
            <a:br/>
            <a:r>
              <a:t>l'aide à la planification des rendez-vous, et même le soutien à la recherche clinique.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545" y="2395969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Vers une automatisation de la gestion des réclamations en assurance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70289"/>
            <a:ext cx="6858000" cy="16816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L'assureur français AXA¹³ a intégré une utilisation pertinente de la RPA dans le processus de</a:t>
            </a:r>
            <a:br/>
            <a:r>
              <a:t>gestion des réclamations. Non seulement les outils d’automatisation ici peuvent optimiser le</a:t>
            </a:r>
            <a:br/>
            <a:r>
              <a:t>processus d'évaluation des réclamations, mais ils peuvent également détecter les réclamations</a:t>
            </a:r>
            <a:br/>
            <a:r>
              <a:t>frauduleuses en analysant les schémas de données, une tâche qui serait difficile à accomplir pour</a:t>
            </a:r>
            <a:br/>
            <a:r>
              <a:t>un humain. Par ailleurs, l'efficacité accrue de la RPA a également un impact positif sur le</a:t>
            </a:r>
            <a:br/>
            <a:r>
              <a:t>service à la clientèle : avec des délais de traitement plus courts, les clients peuvent recevoir</a:t>
            </a:r>
            <a:br/>
            <a:r>
              <a:t>leurs paiements plus rapidement, ce qui améliore leur satisfaction et renforce leur confiance</a:t>
            </a:r>
            <a:br/>
            <a:r>
              <a:t>envers l'assureur. AXA envisage également l'utilisation de la RPA pour automatiser d'autres</a:t>
            </a:r>
            <a:br/>
            <a:r>
              <a:t>processus internes, tels que la gestion des polices d'assurance et la préparation des rapports</a:t>
            </a:r>
            <a:br/>
            <a:r>
              <a:t>financiers, ouvrant ainsi la voie à une transformation numérique plus large de l'entreprise.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545" y="435189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Pour une plus large couverture des services public : Automatisation des services aux citoyens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626218"/>
            <a:ext cx="6858000" cy="1525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La Direction Générale des Finances Publiques française¹⁴ (DGFiP) illustre comment le secteur</a:t>
            </a:r>
            <a:br/>
            <a:r>
              <a:t>public en France peut bénéficier de l'utilisation de la RPA. En automatisant la collecte et le</a:t>
            </a:r>
            <a:br/>
            <a:r>
              <a:t>traitement des informations fiscales, la DGFiP a non seulement réduit le risque d'erreurs, mais a</a:t>
            </a:r>
            <a:br/>
            <a:r>
              <a:t>également accéléré les processus décisionnels. Cela se traduit par une amélioration du service</a:t>
            </a:r>
            <a:br/>
            <a:r>
              <a:t>pour les citoyens, car ils peuvent obtenir des réponses plus rapidement et plus précisément. En</a:t>
            </a:r>
            <a:br/>
            <a:r>
              <a:t>outre, la RPA pourrait également être utilisée pour améliorer l'efficacité de l'audit interne et</a:t>
            </a:r>
            <a:br/>
            <a:r>
              <a:t>du contrôle fiscal, contribuant ainsi à une meilleure gestion des finances publiques. A l'avenir,</a:t>
            </a:r>
            <a:br/>
            <a:r>
              <a:t>la DGFiP envisage d'étendre l'utilisation de la RPA à d'autres domaines, tels que le contrôle de</a:t>
            </a:r>
            <a:br/>
            <a:r>
              <a:t>l'exactitude des déclarations de revenus ou la prévention de la fraude fiscale.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8545" y="6152205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Des entreprises britanniques spécialisées dans la mise à disposition de solutions de RPA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6858000" cy="31340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L'entreprise SS&amp;C BLUE PRISM¹⁵ se positionne comme un acteur majeur dans le développement et la</a:t>
            </a:r>
            <a:br/>
            <a:r>
              <a:t>diffusion de la RPA dans le monde. Elle s'est distinguée en proposant à de nombreuses sociétés</a:t>
            </a:r>
            <a:br/>
            <a:r>
              <a:t>ses outils innovants tels que Blue Prism Cloud SaaS, une solution entièrement gérée et hébergée</a:t>
            </a:r>
            <a:br/>
            <a:r>
              <a:t>offrant un ensemble d'avantages sans inconvénients, et Robotic Operating Model (ROM), un modèle</a:t>
            </a:r>
            <a:br/>
            <a:r>
              <a:t>opérationnel éprouvé permettant de déployer, gérer et développer efficacement leur programme</a:t>
            </a:r>
            <a:br/>
            <a:r>
              <a:t>d'automatisation intelligente. Considérant la variété et la polyvalence des solutions proposées</a:t>
            </a:r>
            <a:br/>
            <a:r>
              <a:t>par cette entreprise, elle dessert une large gamme de clients¹⁶, englobant les secteurs</a:t>
            </a:r>
            <a:br/>
            <a:r>
              <a:t>bancaires, financiers, industriels, publics et des télécommunications. Pour preuve, l'une de ses</a:t>
            </a:r>
            <a:br/>
            <a:r>
              <a:t>ambitions majeures est de stimuler la transformation digitale des institutions bancaires et</a:t>
            </a:r>
            <a:br/>
            <a:r>
              <a:t>financières grâce à l'automatisation. Dans le secteur des télécommunications, elle envisage</a:t>
            </a:r>
            <a:br/>
            <a:r>
              <a:t>d'utiliser l'automatisation pour moderniser des modèles opérationnels parfois obsolètes, afin de</a:t>
            </a:r>
            <a:br/>
            <a:r>
              <a:t>fournir de nouveaux services omnicanals qui accompagneront l'avènement de la 5G et de l'Internet</a:t>
            </a:r>
            <a:br/>
            <a:r>
              <a:t>des Objets (IoT). Cette stratégie lui permettra de répondre aux attentes grandissantes des</a:t>
            </a:r>
            <a:br/>
            <a:r>
              <a:t>clients. Pour le secteur industriel, confronté à des défis tels que les conditions changeantes du</a:t>
            </a:r>
            <a:br/>
            <a:r>
              <a:t>marché, les pénuries de compétences et l'apparition de nouveaux concurrents, il apparait évident</a:t>
            </a:r>
            <a:br/>
            <a:r>
              <a:t>que l'heure est résolument au changement. C'est dans ce contexte que SS&amp;C BLUE PRISM envisage</a:t>
            </a:r>
            <a:br/>
            <a:r>
              <a:t>d'apporter sa contribution grâce à la RPA, permettant une transformation numérique soutenue et</a:t>
            </a:r>
            <a:br/>
            <a:r>
              <a:t>efficace. La jonction de cette vision aux capacités techniques reconnues de cette entreprise lui</a:t>
            </a:r>
            <a:br/>
            <a:r>
              <a:t>a ainsi permis de tisser un vaste réseau de partenaires à l’instar de microsoft, IBM ou encore</a:t>
            </a:r>
            <a:br/>
            <a:r>
              <a:t>google.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5" y="3134078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construction de solutions RPA, l’exemple du géant Roumain UI PATH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408398"/>
            <a:ext cx="6858000" cy="28814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UIPath¹⁷, une société roumaine émergente, s'est taillé une place enviable sur le marché mondial</a:t>
            </a:r>
            <a:br/>
            <a:r>
              <a:t>des solutions RPA (Robotic Process Automation) et a ouvert une nouvelle voie pour l'Europe de</a:t>
            </a:r>
            <a:br/>
            <a:r>
              <a:t>l'Est en matière d'innovation technologique. Forte de sa plateforme avancée d'automatisation des</a:t>
            </a:r>
            <a:br/>
            <a:r>
              <a:t>processus, UIPath a fait preuve d'une audace créatrice qui a changé la donne dans le domaine de</a:t>
            </a:r>
            <a:br/>
            <a:r>
              <a:t>la RPA. Un des cas notables de l'application de la technologie de UIPath repose sur l’intégration</a:t>
            </a:r>
            <a:br/>
            <a:r>
              <a:t>par plus de 28 états américains¹⁸ de leurs solutions numériques. En effet, ces entités</a:t>
            </a:r>
            <a:br/>
            <a:r>
              <a:t>gouvernementales ont utilisé le logiciel de UIPath pour automatiser plusieurs de ses processus</a:t>
            </a:r>
            <a:br/>
            <a:r>
              <a:t>internes, résultant en une réduction significative du temps de travail et une amélioration de la</a:t>
            </a:r>
            <a:br/>
            <a:r>
              <a:t>précision dans l'exécution des tâches. De plus, la flexibilité de la solution de UIPath permet à</a:t>
            </a:r>
            <a:br/>
            <a:r>
              <a:t>ses utilisateurs de construire des robots personnalisés pour répondre à leurs besoins</a:t>
            </a:r>
            <a:br/>
            <a:r>
              <a:t>spécifiques, offrant ainsi une grande adaptabilité. Par exemple, la solution RPA de UIPath a été</a:t>
            </a:r>
            <a:br/>
            <a:r>
              <a:t>utilisée par la Deutsche Bank pour automatiser le traitement des factures, permettant à la banque</a:t>
            </a:r>
            <a:br/>
            <a:r>
              <a:t>de gagner en efficacité et de réduire les coûts. UIPath ne se repose cependant pas sur ses</a:t>
            </a:r>
            <a:br/>
            <a:r>
              <a:t>lauriers. En veillant à rester à la pointe des avancées technologiques, cette entreprise tend</a:t>
            </a:r>
            <a:br/>
            <a:r>
              <a:t>constamment à améliorer sa plateforme. Comme une preuve de l’innovation permanente de cette</a:t>
            </a:r>
            <a:br/>
            <a:r>
              <a:t>entreprise, elle a récemment introduit des capacités d'intelligence artificielle dans sa</a:t>
            </a:r>
            <a:br/>
            <a:r>
              <a:t>plateforme, permettant aux robots d'apprendre et de s'adapter en fonction des tâches qu'ils</a:t>
            </a:r>
            <a:br/>
            <a:r>
              <a:t>exécutent, offrant ainsi un niveau supérieur d'automatisation.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6304800"/>
            <a:ext cx="6557819" cy="400000"/>
          </a:xfrm>
        </p:spPr>
        <p:txBody>
          <a:bodyPr/>
          <a:lstStyle/>
          <a:p>
            <a:pPr>
              <a:defRPr b="1" i="1">
                <a:solidFill>
                  <a:schemeClr val="bg1"/>
                </a:solidFill>
              </a:defRPr>
            </a:pPr>
            <a:r>
              <a:t>Asie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545" y="6719800"/>
            <a:ext cx="6858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chemeClr val="accent6"/>
                </a:solidFill>
              </a:defRPr>
            </a:pPr>
            <a:r>
              <a:t>La RPA un optimiser la mise à disposition des services de santé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994120"/>
            <a:ext cx="6858000" cy="19091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Max Healthcare¹⁹, l'un des principaux réseaux hospitaliers du nord de l'Inde, a adopté</a:t>
            </a:r>
            <a:br/>
            <a:r>
              <a:t>l'Automatisation des Processus Robotiques (RPA) pour gérer efficacement les vastes volumes de</a:t>
            </a:r>
            <a:br/>
            <a:r>
              <a:t>données des patients. Face à l'immensité des données à traiter et à la nécessité d'une précision</a:t>
            </a:r>
            <a:br/>
            <a:r>
              <a:t>maximale, cette entreprise a choisi d'implémenter la RPA, ce qui a conduit à une amélioration</a:t>
            </a:r>
            <a:br/>
            <a:r>
              <a:t>notable de son efficacité²⁰. Elle a d'abord procédé à l’automatisation du processus de</a:t>
            </a:r>
            <a:br/>
            <a:r>
              <a:t>réclamation manuel en utilisant un robot pour extraire les informations des clients et les</a:t>
            </a:r>
            <a:br/>
            <a:r>
              <a:t>intégrer dans une base de données. Ainsi, dans une première étape, un robot a été mis en place</a:t>
            </a:r>
            <a:br/>
            <a:r>
              <a:t>pour automatiser le processus de réclamation manuel. Ce robot extrait les informations relatives</a:t>
            </a:r>
            <a:br/>
            <a:r>
              <a:t>aux clients à partir de fichiers Outlook et PDF, puis ces données sont organisées au format CSV,</a:t>
            </a:r>
            <a:br/>
            <a:r>
              <a:t>pour justement être intégrées à une base de données. Grâce à cette stratégie, Max Healthcare a pu</a:t>
            </a:r>
            <a:br/>
            <a:r>
              <a:t>réduire de 75% le temps consacré au traitement des données, témoignant du potentiel</a:t>
            </a:r>
            <a:br/>
            <a:r>
              <a:t>transformationnel de la RPA dans le secteur de la santé.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Palette CIN">
      <a:dk1>
        <a:sysClr val="windowText" lastClr="000000"/>
      </a:dk1>
      <a:lt1>
        <a:sysClr val="window" lastClr="FFFFFF"/>
      </a:lt1>
      <a:dk2>
        <a:srgbClr val="5A5B5B"/>
      </a:dk2>
      <a:lt2>
        <a:srgbClr val="E7E6E6"/>
      </a:lt2>
      <a:accent1>
        <a:srgbClr val="265C84"/>
      </a:accent1>
      <a:accent2>
        <a:srgbClr val="F7D777"/>
      </a:accent2>
      <a:accent3>
        <a:srgbClr val="A5A5A5"/>
      </a:accent3>
      <a:accent4>
        <a:srgbClr val="F4C34C"/>
      </a:accent4>
      <a:accent5>
        <a:srgbClr val="3D80AA"/>
      </a:accent5>
      <a:accent6>
        <a:srgbClr val="67C5B4"/>
      </a:accent6>
      <a:hlink>
        <a:srgbClr val="30AA93"/>
      </a:hlink>
      <a:folHlink>
        <a:srgbClr val="DA8F8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91440" tIns="45720" rIns="91440" bIns="45720" rtlCol="0">
        <a:normAutofit lnSpcReduction="10000"/>
      </a:bodyPr>
      <a:lstStyle>
        <a:defPPr algn="l">
          <a:defRPr sz="2000" dirty="0" smtClean="0">
            <a:solidFill>
              <a:schemeClr val="accent5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" id="{98E3EF8D-3AE1-4F3E-AD2C-1157F892F0CB}" vid="{FBFA307E-815D-455B-B929-8562E51AC0D1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c9f6d7-38be-4b6f-ac7a-53278e4778cd">
      <Terms xmlns="http://schemas.microsoft.com/office/infopath/2007/PartnerControls"/>
    </lcf76f155ced4ddcb4097134ff3c332f>
    <TaxCatchAll xmlns="562370e7-b28b-48b8-b232-8034dde365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2947A9A1BFB64E940A6360D3C2E9FF" ma:contentTypeVersion="15" ma:contentTypeDescription="Crée un document." ma:contentTypeScope="" ma:versionID="ab003bcfa122b52dea7dac2dc4c56070">
  <xsd:schema xmlns:xsd="http://www.w3.org/2001/XMLSchema" xmlns:xs="http://www.w3.org/2001/XMLSchema" xmlns:p="http://schemas.microsoft.com/office/2006/metadata/properties" xmlns:ns2="81c9f6d7-38be-4b6f-ac7a-53278e4778cd" xmlns:ns3="562370e7-b28b-48b8-b232-8034dde365ed" targetNamespace="http://schemas.microsoft.com/office/2006/metadata/properties" ma:root="true" ma:fieldsID="55310cbb28621703c25a0ab43cf87825" ns2:_="" ns3:_="">
    <xsd:import namespace="81c9f6d7-38be-4b6f-ac7a-53278e4778cd"/>
    <xsd:import namespace="562370e7-b28b-48b8-b232-8034dde365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c9f6d7-38be-4b6f-ac7a-53278e4778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d77086a-2531-4352-ad34-78fda1dd9b7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70e7-b28b-48b8-b232-8034dde365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814df3c-ecd8-48a0-baf1-1e2ca48c24eb}" ma:internalName="TaxCatchAll" ma:showField="CatchAllData" ma:web="562370e7-b28b-48b8-b232-8034dde365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5BB609-F779-4F94-8F0F-E58FEFAE2A71}">
  <ds:schemaRefs>
    <ds:schemaRef ds:uri="http://schemas.microsoft.com/office/2006/metadata/properties"/>
    <ds:schemaRef ds:uri="http://schemas.microsoft.com/office/infopath/2007/PartnerControls"/>
    <ds:schemaRef ds:uri="81c9f6d7-38be-4b6f-ac7a-53278e4778cd"/>
    <ds:schemaRef ds:uri="562370e7-b28b-48b8-b232-8034dde365ed"/>
  </ds:schemaRefs>
</ds:datastoreItem>
</file>

<file path=customXml/itemProps2.xml><?xml version="1.0" encoding="utf-8"?>
<ds:datastoreItem xmlns:ds="http://schemas.openxmlformats.org/officeDocument/2006/customXml" ds:itemID="{E7602958-60E1-487C-ACC9-EB76AC6FD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F2A6D-7532-4406-AC95-24F2E6432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c9f6d7-38be-4b6f-ac7a-53278e4778cd"/>
    <ds:schemaRef ds:uri="562370e7-b28b-48b8-b232-8034dde365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3</TotalTime>
  <Words>165</Words>
  <Application>Microsoft Macintosh PowerPoint</Application>
  <PresentationFormat>Format Lettre (8,5 x 11 po)</PresentationFormat>
  <Paragraphs>54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Thème Office</vt:lpstr>
      <vt:lpstr>&lt;banner&gt;</vt:lpstr>
      <vt:lpstr>&lt;source_banner&gt;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&lt;banner&gt;</dc:title>
  <dc:creator>Arnaud Tremblay 01</dc:creator>
  <cp:lastModifiedBy>Arnaud Tremblay 01</cp:lastModifiedBy>
  <cp:revision>1</cp:revision>
  <dcterms:created xsi:type="dcterms:W3CDTF">2023-07-12T17:49:16Z</dcterms:created>
  <dcterms:modified xsi:type="dcterms:W3CDTF">2023-07-12T17:52:21Z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0x010100502947A9A1BFB64E940A6360D3C2E9FF</vt:lpwstr>
  </property>
</Properties>
</file>