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imo Bold" panose="020B0604020202020204" charset="0"/>
      <p:regular r:id="rId9"/>
    </p:embeddedFont>
    <p:embeddedFont>
      <p:font typeface="Calibri" panose="020F0502020204030204" pitchFamily="34" charset="0"/>
      <p:regular r:id="rId10"/>
      <p:bold r:id="rId11"/>
      <p:italic r:id="rId12"/>
      <p:boldItalic r:id="rId13"/>
    </p:embeddedFont>
    <p:embeddedFont>
      <p:font typeface="Space Mono Bold" panose="020B0604020202020204" charset="0"/>
      <p:regular r:id="rId14"/>
    </p:embeddedFont>
    <p:embeddedFont>
      <p:font typeface="Space Mono" panose="020B0604020202020204" charset="0"/>
      <p:regular r:id="rId15"/>
    </p:embeddedFont>
    <p:embeddedFont>
      <p:font typeface="Arimo"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4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06/07/2021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12329" y="506578"/>
            <a:ext cx="15446971" cy="8751722"/>
            <a:chOff x="0" y="0"/>
            <a:chExt cx="31493295" cy="17843018"/>
          </a:xfrm>
        </p:grpSpPr>
        <p:sp>
          <p:nvSpPr>
            <p:cNvPr id="3" name="Freeform 3"/>
            <p:cNvSpPr/>
            <p:nvPr/>
          </p:nvSpPr>
          <p:spPr>
            <a:xfrm>
              <a:off x="0" y="0"/>
              <a:ext cx="31493296" cy="17843018"/>
            </a:xfrm>
            <a:custGeom>
              <a:avLst/>
              <a:gdLst/>
              <a:ahLst/>
              <a:cxnLst/>
              <a:rect l="l" t="t" r="r" b="b"/>
              <a:pathLst>
                <a:path w="31493296" h="17843018">
                  <a:moveTo>
                    <a:pt x="0" y="0"/>
                  </a:moveTo>
                  <a:lnTo>
                    <a:pt x="0" y="17843018"/>
                  </a:lnTo>
                  <a:lnTo>
                    <a:pt x="31493296" y="17843018"/>
                  </a:lnTo>
                  <a:lnTo>
                    <a:pt x="31493296" y="0"/>
                  </a:lnTo>
                  <a:lnTo>
                    <a:pt x="0" y="0"/>
                  </a:lnTo>
                  <a:close/>
                  <a:moveTo>
                    <a:pt x="31432336" y="17782057"/>
                  </a:moveTo>
                  <a:lnTo>
                    <a:pt x="59690" y="17782057"/>
                  </a:lnTo>
                  <a:lnTo>
                    <a:pt x="59690" y="59690"/>
                  </a:lnTo>
                  <a:lnTo>
                    <a:pt x="31432336" y="59690"/>
                  </a:lnTo>
                  <a:lnTo>
                    <a:pt x="31432336" y="17782057"/>
                  </a:lnTo>
                  <a:close/>
                </a:path>
              </a:pathLst>
            </a:custGeom>
            <a:solidFill>
              <a:srgbClr val="241D27"/>
            </a:solidFill>
          </p:spPr>
        </p:sp>
      </p:grpSp>
      <p:sp>
        <p:nvSpPr>
          <p:cNvPr id="4" name="TextBox 4"/>
          <p:cNvSpPr txBox="1"/>
          <p:nvPr/>
        </p:nvSpPr>
        <p:spPr>
          <a:xfrm>
            <a:off x="4570887" y="773278"/>
            <a:ext cx="10415859" cy="9912970"/>
          </a:xfrm>
          <a:prstGeom prst="rect">
            <a:avLst/>
          </a:prstGeom>
        </p:spPr>
        <p:txBody>
          <a:bodyPr lIns="0" tIns="0" rIns="0" bIns="0" rtlCol="0" anchor="t">
            <a:spAutoFit/>
          </a:bodyPr>
          <a:lstStyle/>
          <a:p>
            <a:pPr algn="ctr">
              <a:lnSpc>
                <a:spcPts val="9681"/>
              </a:lnSpc>
            </a:pPr>
            <a:r>
              <a:rPr lang="en-US" sz="10299" spc="102" dirty="0">
                <a:solidFill>
                  <a:srgbClr val="241D27"/>
                </a:solidFill>
                <a:latin typeface="Space Mono Bold"/>
              </a:rPr>
              <a:t>PRODUCTION SCHEDULING OF</a:t>
            </a:r>
          </a:p>
          <a:p>
            <a:pPr algn="ctr">
              <a:lnSpc>
                <a:spcPts val="9681"/>
              </a:lnSpc>
            </a:pPr>
            <a:r>
              <a:rPr lang="en-US" sz="10000" spc="10" dirty="0">
                <a:solidFill>
                  <a:srgbClr val="241D27"/>
                </a:solidFill>
                <a:latin typeface="Space Mono Bold" panose="020B0604020202020204" charset="0"/>
              </a:rPr>
              <a:t>‘The Hardee Toy Company’</a:t>
            </a:r>
          </a:p>
          <a:p>
            <a:pPr algn="ctr">
              <a:lnSpc>
                <a:spcPts val="6297"/>
              </a:lnSpc>
            </a:pPr>
            <a:endParaRPr lang="en-US" sz="1000" spc="10" dirty="0">
              <a:solidFill>
                <a:srgbClr val="241D27"/>
              </a:solidFill>
              <a:latin typeface="Arimo Bold"/>
            </a:endParaRPr>
          </a:p>
          <a:p>
            <a:pPr algn="ctr">
              <a:lnSpc>
                <a:spcPts val="6298"/>
              </a:lnSpc>
            </a:pPr>
            <a:r>
              <a:rPr lang="en-US" sz="6700" spc="67" dirty="0">
                <a:solidFill>
                  <a:srgbClr val="241D27"/>
                </a:solidFill>
                <a:latin typeface="Space Mono Bold"/>
              </a:rPr>
              <a:t>BY MOHAMED SAFI</a:t>
            </a:r>
          </a:p>
          <a:p>
            <a:pPr algn="ctr">
              <a:lnSpc>
                <a:spcPts val="6298"/>
              </a:lnSpc>
            </a:pPr>
            <a:r>
              <a:rPr lang="en-US" sz="6700" spc="67" dirty="0">
                <a:solidFill>
                  <a:srgbClr val="241D27"/>
                </a:solidFill>
                <a:latin typeface="Space Mono Bold"/>
              </a:rPr>
              <a:t>20170237</a:t>
            </a:r>
          </a:p>
          <a:p>
            <a:pPr algn="ctr">
              <a:lnSpc>
                <a:spcPts val="9869"/>
              </a:lnSpc>
            </a:pPr>
            <a:endParaRPr lang="en-US" sz="6700" spc="67" dirty="0">
              <a:solidFill>
                <a:srgbClr val="241D27"/>
              </a:solidFill>
              <a:latin typeface="Space Mono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288000" cy="2667373"/>
            <a:chOff x="0" y="0"/>
            <a:chExt cx="33090958" cy="4826440"/>
          </a:xfrm>
        </p:grpSpPr>
        <p:sp>
          <p:nvSpPr>
            <p:cNvPr id="3" name="Freeform 3"/>
            <p:cNvSpPr/>
            <p:nvPr/>
          </p:nvSpPr>
          <p:spPr>
            <a:xfrm>
              <a:off x="0" y="0"/>
              <a:ext cx="33090957" cy="4826440"/>
            </a:xfrm>
            <a:custGeom>
              <a:avLst/>
              <a:gdLst/>
              <a:ahLst/>
              <a:cxnLst/>
              <a:rect l="l" t="t" r="r" b="b"/>
              <a:pathLst>
                <a:path w="33090957" h="4826440">
                  <a:moveTo>
                    <a:pt x="0" y="0"/>
                  </a:moveTo>
                  <a:lnTo>
                    <a:pt x="0" y="4826440"/>
                  </a:lnTo>
                  <a:lnTo>
                    <a:pt x="33090957" y="4826440"/>
                  </a:lnTo>
                  <a:lnTo>
                    <a:pt x="33090957" y="0"/>
                  </a:lnTo>
                  <a:lnTo>
                    <a:pt x="0" y="0"/>
                  </a:lnTo>
                  <a:close/>
                  <a:moveTo>
                    <a:pt x="33029999" y="4765480"/>
                  </a:moveTo>
                  <a:lnTo>
                    <a:pt x="59690" y="4765480"/>
                  </a:lnTo>
                  <a:lnTo>
                    <a:pt x="59690" y="59690"/>
                  </a:lnTo>
                  <a:lnTo>
                    <a:pt x="33029999" y="59690"/>
                  </a:lnTo>
                  <a:lnTo>
                    <a:pt x="33029999" y="4765480"/>
                  </a:lnTo>
                  <a:close/>
                </a:path>
              </a:pathLst>
            </a:custGeom>
            <a:solidFill>
              <a:srgbClr val="241D27"/>
            </a:solidFill>
          </p:spPr>
        </p:sp>
      </p:grpSp>
      <p:sp>
        <p:nvSpPr>
          <p:cNvPr id="4" name="TextBox 4"/>
          <p:cNvSpPr txBox="1"/>
          <p:nvPr/>
        </p:nvSpPr>
        <p:spPr>
          <a:xfrm>
            <a:off x="1028700" y="771712"/>
            <a:ext cx="13007490" cy="1143000"/>
          </a:xfrm>
          <a:prstGeom prst="rect">
            <a:avLst/>
          </a:prstGeom>
        </p:spPr>
        <p:txBody>
          <a:bodyPr lIns="0" tIns="0" rIns="0" bIns="0" rtlCol="0" anchor="t">
            <a:spAutoFit/>
          </a:bodyPr>
          <a:lstStyle/>
          <a:p>
            <a:pPr>
              <a:lnSpc>
                <a:spcPts val="9000"/>
              </a:lnSpc>
            </a:pPr>
            <a:r>
              <a:rPr lang="en-US" sz="7500" spc="225">
                <a:solidFill>
                  <a:srgbClr val="241D27"/>
                </a:solidFill>
                <a:latin typeface="Space Mono Bold"/>
              </a:rPr>
              <a:t>Introduction</a:t>
            </a:r>
          </a:p>
        </p:txBody>
      </p:sp>
      <p:sp>
        <p:nvSpPr>
          <p:cNvPr id="5" name="AutoShape 5"/>
          <p:cNvSpPr/>
          <p:nvPr/>
        </p:nvSpPr>
        <p:spPr>
          <a:xfrm>
            <a:off x="15224776" y="0"/>
            <a:ext cx="3063224" cy="2676898"/>
          </a:xfrm>
          <a:prstGeom prst="rect">
            <a:avLst/>
          </a:prstGeom>
          <a:solidFill>
            <a:srgbClr val="241D27"/>
          </a:solidFill>
        </p:spPr>
      </p:sp>
      <p:sp>
        <p:nvSpPr>
          <p:cNvPr id="6" name="TextBox 6"/>
          <p:cNvSpPr txBox="1"/>
          <p:nvPr/>
        </p:nvSpPr>
        <p:spPr>
          <a:xfrm>
            <a:off x="16258261" y="1019175"/>
            <a:ext cx="1001039" cy="609600"/>
          </a:xfrm>
          <a:prstGeom prst="rect">
            <a:avLst/>
          </a:prstGeom>
        </p:spPr>
        <p:txBody>
          <a:bodyPr lIns="0" tIns="0" rIns="0" bIns="0" rtlCol="0" anchor="t">
            <a:spAutoFit/>
          </a:bodyPr>
          <a:lstStyle/>
          <a:p>
            <a:pPr algn="ctr">
              <a:lnSpc>
                <a:spcPts val="4800"/>
              </a:lnSpc>
            </a:pPr>
            <a:r>
              <a:rPr lang="en-US" sz="4000" spc="400">
                <a:solidFill>
                  <a:srgbClr val="FFFFFF"/>
                </a:solidFill>
                <a:latin typeface="Space Mono Bold"/>
              </a:rPr>
              <a:t>01</a:t>
            </a:r>
          </a:p>
        </p:txBody>
      </p:sp>
      <p:sp>
        <p:nvSpPr>
          <p:cNvPr id="7" name="TextBox 7"/>
          <p:cNvSpPr txBox="1"/>
          <p:nvPr/>
        </p:nvSpPr>
        <p:spPr>
          <a:xfrm>
            <a:off x="19050" y="2904591"/>
            <a:ext cx="18278475" cy="7360989"/>
          </a:xfrm>
          <a:prstGeom prst="rect">
            <a:avLst/>
          </a:prstGeom>
        </p:spPr>
        <p:txBody>
          <a:bodyPr lIns="0" tIns="0" rIns="0" bIns="0" rtlCol="0" anchor="t">
            <a:spAutoFit/>
          </a:bodyPr>
          <a:lstStyle/>
          <a:p>
            <a:pPr>
              <a:lnSpc>
                <a:spcPts val="4090"/>
              </a:lnSpc>
            </a:pPr>
            <a:r>
              <a:rPr lang="en-US" sz="2726" spc="27" dirty="0">
                <a:solidFill>
                  <a:srgbClr val="241D27"/>
                </a:solidFill>
                <a:latin typeface="Space Mono"/>
              </a:rPr>
              <a:t>Multi-objective optimization (also known as multi-objective programming, vector optimization, multi-criteria optimization, multi-attribute optimization or Pareto optimization) is an area of multiple criteria decision making that is concerned with mathematical optimization problems involving more than one objective function to be optimized simultaneously. </a:t>
            </a:r>
          </a:p>
          <a:p>
            <a:pPr>
              <a:lnSpc>
                <a:spcPts val="4090"/>
              </a:lnSpc>
            </a:pPr>
            <a:r>
              <a:rPr lang="en-US" sz="2730" spc="12" dirty="0">
                <a:solidFill>
                  <a:srgbClr val="241D27"/>
                </a:solidFill>
                <a:latin typeface="Space Mono" panose="020B0604020202020204" charset="0"/>
              </a:rPr>
              <a:t>Multi-objective optimization has been applied in many fields of science, including engineering, economics and logistics where optimal decisions need to be taken in the presence of trade-offs between two or more conflicting objectives. </a:t>
            </a:r>
          </a:p>
          <a:p>
            <a:pPr>
              <a:lnSpc>
                <a:spcPts val="4090"/>
              </a:lnSpc>
            </a:pPr>
            <a:r>
              <a:rPr lang="en-US" sz="2730" spc="12" dirty="0">
                <a:solidFill>
                  <a:srgbClr val="241D27"/>
                </a:solidFill>
                <a:latin typeface="Space Mono" panose="020B0604020202020204" charset="0"/>
              </a:rPr>
              <a:t>Minimizing cost while maximizing comfort while buying a car, and maximizing performance whilst minimizing fuel consumption and emission of pollutants of a vehicle are examples of multi-objective optimization problems involving two and three objectives, respectively. In practical problems, there can be more than three objectives.</a:t>
            </a:r>
          </a:p>
          <a:p>
            <a:pPr>
              <a:lnSpc>
                <a:spcPts val="4090"/>
              </a:lnSpc>
            </a:pPr>
            <a:endParaRPr lang="en-US" sz="1240" spc="12" dirty="0">
              <a:solidFill>
                <a:srgbClr val="241D27"/>
              </a:solidFill>
              <a:latin typeface="Arimo"/>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1D27"/>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37285587" cy="20973143"/>
          </a:xfrm>
        </p:grpSpPr>
        <p:sp>
          <p:nvSpPr>
            <p:cNvPr id="3" name="Freeform 3"/>
            <p:cNvSpPr/>
            <p:nvPr/>
          </p:nvSpPr>
          <p:spPr>
            <a:xfrm>
              <a:off x="0" y="0"/>
              <a:ext cx="37285588" cy="20973143"/>
            </a:xfrm>
            <a:custGeom>
              <a:avLst/>
              <a:gdLst/>
              <a:ahLst/>
              <a:cxnLst/>
              <a:rect l="l" t="t" r="r" b="b"/>
              <a:pathLst>
                <a:path w="37285588" h="20973143">
                  <a:moveTo>
                    <a:pt x="0" y="0"/>
                  </a:moveTo>
                  <a:lnTo>
                    <a:pt x="0" y="20973143"/>
                  </a:lnTo>
                  <a:lnTo>
                    <a:pt x="37285588" y="20973143"/>
                  </a:lnTo>
                  <a:lnTo>
                    <a:pt x="37285588" y="0"/>
                  </a:lnTo>
                  <a:lnTo>
                    <a:pt x="0" y="0"/>
                  </a:lnTo>
                  <a:close/>
                  <a:moveTo>
                    <a:pt x="37224627" y="20912182"/>
                  </a:moveTo>
                  <a:lnTo>
                    <a:pt x="59690" y="20912182"/>
                  </a:lnTo>
                  <a:lnTo>
                    <a:pt x="59690" y="59690"/>
                  </a:lnTo>
                  <a:lnTo>
                    <a:pt x="37224627" y="59690"/>
                  </a:lnTo>
                  <a:lnTo>
                    <a:pt x="37224627" y="20912182"/>
                  </a:lnTo>
                  <a:close/>
                </a:path>
              </a:pathLst>
            </a:custGeom>
            <a:solidFill>
              <a:srgbClr val="FFFFFF"/>
            </a:solidFill>
          </p:spPr>
        </p:sp>
      </p:grpSp>
      <p:grpSp>
        <p:nvGrpSpPr>
          <p:cNvPr id="4" name="Group 4"/>
          <p:cNvGrpSpPr/>
          <p:nvPr/>
        </p:nvGrpSpPr>
        <p:grpSpPr>
          <a:xfrm>
            <a:off x="0" y="0"/>
            <a:ext cx="18288000" cy="1912309"/>
            <a:chOff x="0" y="0"/>
            <a:chExt cx="35063267" cy="3666438"/>
          </a:xfrm>
        </p:grpSpPr>
        <p:sp>
          <p:nvSpPr>
            <p:cNvPr id="5" name="Freeform 5"/>
            <p:cNvSpPr/>
            <p:nvPr/>
          </p:nvSpPr>
          <p:spPr>
            <a:xfrm>
              <a:off x="0" y="0"/>
              <a:ext cx="35063268" cy="3666438"/>
            </a:xfrm>
            <a:custGeom>
              <a:avLst/>
              <a:gdLst/>
              <a:ahLst/>
              <a:cxnLst/>
              <a:rect l="l" t="t" r="r" b="b"/>
              <a:pathLst>
                <a:path w="35063268" h="3666438">
                  <a:moveTo>
                    <a:pt x="0" y="0"/>
                  </a:moveTo>
                  <a:lnTo>
                    <a:pt x="0" y="3666438"/>
                  </a:lnTo>
                  <a:lnTo>
                    <a:pt x="35063268" y="3666438"/>
                  </a:lnTo>
                  <a:lnTo>
                    <a:pt x="35063268" y="0"/>
                  </a:lnTo>
                  <a:lnTo>
                    <a:pt x="0" y="0"/>
                  </a:lnTo>
                  <a:close/>
                  <a:moveTo>
                    <a:pt x="35002307" y="3605478"/>
                  </a:moveTo>
                  <a:lnTo>
                    <a:pt x="59690" y="3605478"/>
                  </a:lnTo>
                  <a:lnTo>
                    <a:pt x="59690" y="59690"/>
                  </a:lnTo>
                  <a:lnTo>
                    <a:pt x="35002307" y="59690"/>
                  </a:lnTo>
                  <a:lnTo>
                    <a:pt x="35002307" y="3605478"/>
                  </a:lnTo>
                  <a:close/>
                </a:path>
              </a:pathLst>
            </a:custGeom>
            <a:solidFill>
              <a:srgbClr val="FFFFFF"/>
            </a:solidFill>
          </p:spPr>
        </p:sp>
      </p:grpSp>
      <p:sp>
        <p:nvSpPr>
          <p:cNvPr id="6" name="AutoShape 6"/>
          <p:cNvSpPr/>
          <p:nvPr/>
        </p:nvSpPr>
        <p:spPr>
          <a:xfrm>
            <a:off x="15528153" y="0"/>
            <a:ext cx="2759847" cy="1912309"/>
          </a:xfrm>
          <a:prstGeom prst="rect">
            <a:avLst/>
          </a:prstGeom>
          <a:solidFill>
            <a:srgbClr val="FFFFFF"/>
          </a:solidFill>
        </p:spPr>
      </p:sp>
      <p:pic>
        <p:nvPicPr>
          <p:cNvPr id="7" name="Picture 7"/>
          <p:cNvPicPr>
            <a:picLocks noChangeAspect="1"/>
          </p:cNvPicPr>
          <p:nvPr/>
        </p:nvPicPr>
        <p:blipFill>
          <a:blip r:embed="rId2"/>
          <a:srcRect l="8583" r="14407"/>
          <a:stretch>
            <a:fillRect/>
          </a:stretch>
        </p:blipFill>
        <p:spPr>
          <a:xfrm>
            <a:off x="0" y="1912309"/>
            <a:ext cx="5382433" cy="8374691"/>
          </a:xfrm>
          <a:prstGeom prst="rect">
            <a:avLst/>
          </a:prstGeom>
        </p:spPr>
      </p:pic>
      <p:sp>
        <p:nvSpPr>
          <p:cNvPr id="8" name="TextBox 8"/>
          <p:cNvSpPr txBox="1"/>
          <p:nvPr/>
        </p:nvSpPr>
        <p:spPr>
          <a:xfrm>
            <a:off x="1028700" y="384655"/>
            <a:ext cx="12782017" cy="1143000"/>
          </a:xfrm>
          <a:prstGeom prst="rect">
            <a:avLst/>
          </a:prstGeom>
        </p:spPr>
        <p:txBody>
          <a:bodyPr lIns="0" tIns="0" rIns="0" bIns="0" rtlCol="0" anchor="t">
            <a:spAutoFit/>
          </a:bodyPr>
          <a:lstStyle/>
          <a:p>
            <a:pPr>
              <a:lnSpc>
                <a:spcPts val="9000"/>
              </a:lnSpc>
            </a:pPr>
            <a:r>
              <a:rPr lang="en-US" sz="7500" spc="225">
                <a:solidFill>
                  <a:srgbClr val="FFFFFF"/>
                </a:solidFill>
                <a:latin typeface="Space Mono Bold"/>
              </a:rPr>
              <a:t>The problem</a:t>
            </a:r>
          </a:p>
        </p:txBody>
      </p:sp>
      <p:sp>
        <p:nvSpPr>
          <p:cNvPr id="9" name="TextBox 9"/>
          <p:cNvSpPr txBox="1"/>
          <p:nvPr/>
        </p:nvSpPr>
        <p:spPr>
          <a:xfrm>
            <a:off x="16407557" y="646592"/>
            <a:ext cx="1001039" cy="609600"/>
          </a:xfrm>
          <a:prstGeom prst="rect">
            <a:avLst/>
          </a:prstGeom>
        </p:spPr>
        <p:txBody>
          <a:bodyPr lIns="0" tIns="0" rIns="0" bIns="0" rtlCol="0" anchor="t">
            <a:spAutoFit/>
          </a:bodyPr>
          <a:lstStyle/>
          <a:p>
            <a:pPr algn="ctr">
              <a:lnSpc>
                <a:spcPts val="4800"/>
              </a:lnSpc>
            </a:pPr>
            <a:r>
              <a:rPr lang="en-US" sz="4000" spc="400">
                <a:solidFill>
                  <a:srgbClr val="241D27"/>
                </a:solidFill>
                <a:latin typeface="Space Mono Bold"/>
              </a:rPr>
              <a:t>02</a:t>
            </a:r>
          </a:p>
        </p:txBody>
      </p:sp>
      <p:sp>
        <p:nvSpPr>
          <p:cNvPr id="10" name="TextBox 10"/>
          <p:cNvSpPr txBox="1"/>
          <p:nvPr/>
        </p:nvSpPr>
        <p:spPr>
          <a:xfrm>
            <a:off x="5382433" y="1836109"/>
            <a:ext cx="12905567" cy="8938344"/>
          </a:xfrm>
          <a:prstGeom prst="rect">
            <a:avLst/>
          </a:prstGeom>
        </p:spPr>
        <p:txBody>
          <a:bodyPr lIns="0" tIns="0" rIns="0" bIns="0" rtlCol="0" anchor="t">
            <a:spAutoFit/>
          </a:bodyPr>
          <a:lstStyle/>
          <a:p>
            <a:pPr>
              <a:lnSpc>
                <a:spcPts val="4050"/>
              </a:lnSpc>
            </a:pPr>
            <a:r>
              <a:rPr lang="en-US" sz="2700" spc="27" dirty="0">
                <a:solidFill>
                  <a:srgbClr val="FFFFFF"/>
                </a:solidFill>
                <a:latin typeface="Space Mono"/>
              </a:rPr>
              <a:t>The company manufactures two types of dolls ‘A’ and ‘B’. For each doll ‘A’ sold, the company makes $ 0.4 profit and for each doll ‘B’ sold, the company makes $ 0.3 profit.</a:t>
            </a:r>
          </a:p>
          <a:p>
            <a:pPr>
              <a:lnSpc>
                <a:spcPts val="4050"/>
              </a:lnSpc>
            </a:pPr>
            <a:r>
              <a:rPr lang="en-US" sz="900" spc="9" dirty="0">
                <a:solidFill>
                  <a:srgbClr val="FFFFFF"/>
                </a:solidFill>
                <a:latin typeface="Arimo"/>
              </a:rPr>
              <a:t> </a:t>
            </a:r>
            <a:r>
              <a:rPr lang="en-US" sz="2700" spc="9" dirty="0">
                <a:solidFill>
                  <a:srgbClr val="FFFFFF"/>
                </a:solidFill>
                <a:latin typeface="Space Mono" panose="020B0604020202020204" charset="0"/>
              </a:rPr>
              <a:t>Doll ‘A’ requires twice the time to manufacture as compared to that of doll ‘B’, If Dolls were of type ‘B’, The Company could make 500 per day.</a:t>
            </a:r>
          </a:p>
          <a:p>
            <a:pPr>
              <a:lnSpc>
                <a:spcPts val="4050"/>
              </a:lnSpc>
            </a:pPr>
            <a:r>
              <a:rPr lang="en-US" sz="2700" spc="9" dirty="0">
                <a:solidFill>
                  <a:srgbClr val="FFFFFF"/>
                </a:solidFill>
                <a:latin typeface="Space Mono" panose="020B0604020202020204" charset="0"/>
              </a:rPr>
              <a:t>Two objectives the company has are to maximize the profit and maximize the production of product ‘A’.</a:t>
            </a:r>
          </a:p>
          <a:p>
            <a:pPr>
              <a:lnSpc>
                <a:spcPts val="4050"/>
              </a:lnSpc>
            </a:pPr>
            <a:r>
              <a:rPr lang="en-US" sz="2700" spc="9" dirty="0">
                <a:solidFill>
                  <a:srgbClr val="FFFFFF"/>
                </a:solidFill>
                <a:latin typeface="Space Mono" panose="020B0604020202020204" charset="0"/>
              </a:rPr>
              <a:t>The raw material available for each day’s production of dolls ‘A’ and ‘B’ is limited to only 400. </a:t>
            </a:r>
          </a:p>
          <a:p>
            <a:pPr>
              <a:lnSpc>
                <a:spcPts val="4050"/>
              </a:lnSpc>
            </a:pPr>
            <a:r>
              <a:rPr lang="en-US" sz="2700" spc="9" dirty="0">
                <a:solidFill>
                  <a:srgbClr val="FFFFFF"/>
                </a:solidFill>
                <a:latin typeface="Space Mono" panose="020B0604020202020204" charset="0"/>
              </a:rPr>
              <a:t>In such a situation, the decision maker must specify the priority of his goals.</a:t>
            </a:r>
          </a:p>
          <a:p>
            <a:pPr>
              <a:lnSpc>
                <a:spcPts val="4050"/>
              </a:lnSpc>
            </a:pPr>
            <a:r>
              <a:rPr lang="en-US" sz="2700" spc="9" dirty="0">
                <a:solidFill>
                  <a:srgbClr val="FFFFFF"/>
                </a:solidFill>
                <a:latin typeface="Space Mono" panose="020B0604020202020204" charset="0"/>
              </a:rPr>
              <a:t>He may specify his first goal, to avoid the over usage of the raw materials, second to satisfy the closest customer by producing as many number of product ‘A’ as possible and the last priority is to maximize the profit as much as possible.</a:t>
            </a:r>
          </a:p>
          <a:p>
            <a:pPr>
              <a:lnSpc>
                <a:spcPts val="4050"/>
              </a:lnSpc>
            </a:pPr>
            <a:endParaRPr lang="en-US" sz="900" spc="9" dirty="0">
              <a:solidFill>
                <a:srgbClr val="FFFFFF"/>
              </a:solidFill>
              <a:latin typeface="Arimo"/>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288000" cy="2667373"/>
            <a:chOff x="0" y="0"/>
            <a:chExt cx="33090958" cy="4826440"/>
          </a:xfrm>
        </p:grpSpPr>
        <p:sp>
          <p:nvSpPr>
            <p:cNvPr id="3" name="Freeform 3"/>
            <p:cNvSpPr/>
            <p:nvPr/>
          </p:nvSpPr>
          <p:spPr>
            <a:xfrm>
              <a:off x="0" y="0"/>
              <a:ext cx="33090957" cy="4826440"/>
            </a:xfrm>
            <a:custGeom>
              <a:avLst/>
              <a:gdLst/>
              <a:ahLst/>
              <a:cxnLst/>
              <a:rect l="l" t="t" r="r" b="b"/>
              <a:pathLst>
                <a:path w="33090957" h="4826440">
                  <a:moveTo>
                    <a:pt x="0" y="0"/>
                  </a:moveTo>
                  <a:lnTo>
                    <a:pt x="0" y="4826440"/>
                  </a:lnTo>
                  <a:lnTo>
                    <a:pt x="33090957" y="4826440"/>
                  </a:lnTo>
                  <a:lnTo>
                    <a:pt x="33090957" y="0"/>
                  </a:lnTo>
                  <a:lnTo>
                    <a:pt x="0" y="0"/>
                  </a:lnTo>
                  <a:close/>
                  <a:moveTo>
                    <a:pt x="33029999" y="4765480"/>
                  </a:moveTo>
                  <a:lnTo>
                    <a:pt x="59690" y="4765480"/>
                  </a:lnTo>
                  <a:lnTo>
                    <a:pt x="59690" y="59690"/>
                  </a:lnTo>
                  <a:lnTo>
                    <a:pt x="33029999" y="59690"/>
                  </a:lnTo>
                  <a:lnTo>
                    <a:pt x="33029999" y="4765480"/>
                  </a:lnTo>
                  <a:close/>
                </a:path>
              </a:pathLst>
            </a:custGeom>
            <a:solidFill>
              <a:srgbClr val="241D27"/>
            </a:solidFill>
          </p:spPr>
        </p:sp>
      </p:grpSp>
      <p:sp>
        <p:nvSpPr>
          <p:cNvPr id="4" name="TextBox 4"/>
          <p:cNvSpPr txBox="1"/>
          <p:nvPr/>
        </p:nvSpPr>
        <p:spPr>
          <a:xfrm>
            <a:off x="1028700" y="771712"/>
            <a:ext cx="13007490" cy="1143000"/>
          </a:xfrm>
          <a:prstGeom prst="rect">
            <a:avLst/>
          </a:prstGeom>
        </p:spPr>
        <p:txBody>
          <a:bodyPr lIns="0" tIns="0" rIns="0" bIns="0" rtlCol="0" anchor="t">
            <a:spAutoFit/>
          </a:bodyPr>
          <a:lstStyle/>
          <a:p>
            <a:pPr>
              <a:lnSpc>
                <a:spcPts val="9000"/>
              </a:lnSpc>
            </a:pPr>
            <a:r>
              <a:rPr lang="en-US" sz="7500" spc="225">
                <a:solidFill>
                  <a:srgbClr val="241D27"/>
                </a:solidFill>
                <a:latin typeface="Space Mono Bold"/>
              </a:rPr>
              <a:t>The Model</a:t>
            </a:r>
          </a:p>
        </p:txBody>
      </p:sp>
      <p:sp>
        <p:nvSpPr>
          <p:cNvPr id="5" name="AutoShape 5"/>
          <p:cNvSpPr/>
          <p:nvPr/>
        </p:nvSpPr>
        <p:spPr>
          <a:xfrm>
            <a:off x="15224776" y="0"/>
            <a:ext cx="3063224" cy="2676898"/>
          </a:xfrm>
          <a:prstGeom prst="rect">
            <a:avLst/>
          </a:prstGeom>
          <a:solidFill>
            <a:srgbClr val="241D27"/>
          </a:solidFill>
        </p:spPr>
      </p:sp>
      <p:sp>
        <p:nvSpPr>
          <p:cNvPr id="6" name="TextBox 6"/>
          <p:cNvSpPr txBox="1"/>
          <p:nvPr/>
        </p:nvSpPr>
        <p:spPr>
          <a:xfrm>
            <a:off x="16258261" y="1019175"/>
            <a:ext cx="1001039" cy="609600"/>
          </a:xfrm>
          <a:prstGeom prst="rect">
            <a:avLst/>
          </a:prstGeom>
        </p:spPr>
        <p:txBody>
          <a:bodyPr lIns="0" tIns="0" rIns="0" bIns="0" rtlCol="0" anchor="t">
            <a:spAutoFit/>
          </a:bodyPr>
          <a:lstStyle/>
          <a:p>
            <a:pPr algn="ctr">
              <a:lnSpc>
                <a:spcPts val="4800"/>
              </a:lnSpc>
            </a:pPr>
            <a:r>
              <a:rPr lang="en-US" sz="4000" spc="400">
                <a:solidFill>
                  <a:srgbClr val="FFFFFF"/>
                </a:solidFill>
                <a:latin typeface="Space Mono Bold"/>
              </a:rPr>
              <a:t>03</a:t>
            </a:r>
          </a:p>
        </p:txBody>
      </p:sp>
      <p:sp>
        <p:nvSpPr>
          <p:cNvPr id="7" name="TextBox 7"/>
          <p:cNvSpPr txBox="1"/>
          <p:nvPr/>
        </p:nvSpPr>
        <p:spPr>
          <a:xfrm>
            <a:off x="19050" y="2904591"/>
            <a:ext cx="18278475" cy="7331815"/>
          </a:xfrm>
          <a:prstGeom prst="rect">
            <a:avLst/>
          </a:prstGeom>
        </p:spPr>
        <p:txBody>
          <a:bodyPr lIns="0" tIns="0" rIns="0" bIns="0" rtlCol="0" anchor="t">
            <a:spAutoFit/>
          </a:bodyPr>
          <a:lstStyle/>
          <a:p>
            <a:pPr algn="ctr">
              <a:lnSpc>
                <a:spcPts val="4090"/>
              </a:lnSpc>
            </a:pPr>
            <a:r>
              <a:rPr lang="en-US" sz="2726" spc="27" dirty="0">
                <a:solidFill>
                  <a:srgbClr val="241D27"/>
                </a:solidFill>
                <a:latin typeface="Space Mono"/>
              </a:rPr>
              <a:t>-Decision Variables: Toy decisions with a decision variable for number of dolls of each type:</a:t>
            </a:r>
          </a:p>
          <a:p>
            <a:pPr algn="ctr">
              <a:lnSpc>
                <a:spcPts val="4090"/>
              </a:lnSpc>
            </a:pPr>
            <a:r>
              <a:rPr lang="en-US" sz="2726" spc="27" dirty="0">
                <a:solidFill>
                  <a:srgbClr val="241D27"/>
                </a:solidFill>
                <a:latin typeface="Space Mono"/>
              </a:rPr>
              <a:t>x1,x2</a:t>
            </a:r>
          </a:p>
          <a:p>
            <a:pPr algn="ctr">
              <a:lnSpc>
                <a:spcPts val="4090"/>
              </a:lnSpc>
            </a:pPr>
            <a:r>
              <a:rPr lang="en-US" sz="2730" spc="12" dirty="0">
                <a:solidFill>
                  <a:srgbClr val="241D27"/>
                </a:solidFill>
                <a:latin typeface="Space Mono" panose="020B0604020202020204" charset="0"/>
              </a:rPr>
              <a:t>-Objective Functions: </a:t>
            </a:r>
          </a:p>
          <a:p>
            <a:pPr algn="ctr">
              <a:lnSpc>
                <a:spcPts val="4090"/>
              </a:lnSpc>
            </a:pPr>
            <a:r>
              <a:rPr lang="en-US" sz="2730" spc="12" dirty="0">
                <a:solidFill>
                  <a:srgbClr val="241D27"/>
                </a:solidFill>
                <a:latin typeface="Space Mono" panose="020B0604020202020204" charset="0"/>
              </a:rPr>
              <a:t>1.Max Profit: 0.4x1 + 0.3x2</a:t>
            </a:r>
          </a:p>
          <a:p>
            <a:pPr algn="ctr">
              <a:lnSpc>
                <a:spcPts val="4090"/>
              </a:lnSpc>
            </a:pPr>
            <a:r>
              <a:rPr lang="en-US" sz="2730" spc="12" dirty="0">
                <a:solidFill>
                  <a:srgbClr val="241D27"/>
                </a:solidFill>
                <a:latin typeface="Space Mono" panose="020B0604020202020204" charset="0"/>
              </a:rPr>
              <a:t>2.Max Product A: x1</a:t>
            </a:r>
          </a:p>
          <a:p>
            <a:pPr algn="ctr">
              <a:lnSpc>
                <a:spcPts val="4090"/>
              </a:lnSpc>
            </a:pPr>
            <a:r>
              <a:rPr lang="en-US" sz="2730" spc="12" dirty="0">
                <a:solidFill>
                  <a:srgbClr val="241D27"/>
                </a:solidFill>
                <a:latin typeface="Space Mono" panose="020B0604020202020204" charset="0"/>
              </a:rPr>
              <a:t>-Constraints:</a:t>
            </a:r>
          </a:p>
          <a:p>
            <a:pPr algn="ctr">
              <a:lnSpc>
                <a:spcPts val="4090"/>
              </a:lnSpc>
            </a:pPr>
            <a:r>
              <a:rPr lang="en-US" sz="2730" spc="12" dirty="0">
                <a:solidFill>
                  <a:srgbClr val="241D27"/>
                </a:solidFill>
                <a:latin typeface="Space Mono" panose="020B0604020202020204" charset="0"/>
              </a:rPr>
              <a:t>1.material available for each day’s production:</a:t>
            </a:r>
          </a:p>
          <a:p>
            <a:pPr algn="ctr">
              <a:lnSpc>
                <a:spcPts val="4090"/>
              </a:lnSpc>
            </a:pPr>
            <a:r>
              <a:rPr lang="en-US" sz="2726" spc="27" dirty="0">
                <a:solidFill>
                  <a:srgbClr val="241D27"/>
                </a:solidFill>
                <a:latin typeface="Space Mono"/>
              </a:rPr>
              <a:t>x1 + x2 &lt;= 400</a:t>
            </a:r>
          </a:p>
          <a:p>
            <a:pPr algn="ctr">
              <a:lnSpc>
                <a:spcPts val="4090"/>
              </a:lnSpc>
            </a:pPr>
            <a:r>
              <a:rPr lang="en-US" sz="2730" spc="12" dirty="0">
                <a:solidFill>
                  <a:srgbClr val="241D27"/>
                </a:solidFill>
                <a:latin typeface="Space Mono" panose="020B0604020202020204" charset="0"/>
              </a:rPr>
              <a:t>2.Twice:</a:t>
            </a:r>
          </a:p>
          <a:p>
            <a:pPr algn="ctr">
              <a:lnSpc>
                <a:spcPts val="4090"/>
              </a:lnSpc>
            </a:pPr>
            <a:r>
              <a:rPr lang="en-US" sz="2726" spc="27" dirty="0">
                <a:solidFill>
                  <a:srgbClr val="241D27"/>
                </a:solidFill>
                <a:latin typeface="Space Mono"/>
              </a:rPr>
              <a:t>2x1 + x2 &lt;= 500</a:t>
            </a:r>
          </a:p>
          <a:p>
            <a:pPr algn="ctr">
              <a:lnSpc>
                <a:spcPts val="4090"/>
              </a:lnSpc>
            </a:pPr>
            <a:r>
              <a:rPr lang="en-US" sz="2730" spc="12" dirty="0">
                <a:solidFill>
                  <a:srgbClr val="241D27"/>
                </a:solidFill>
                <a:latin typeface="Space Mono" panose="020B0604020202020204" charset="0"/>
              </a:rPr>
              <a:t>3.Non –</a:t>
            </a:r>
            <a:r>
              <a:rPr lang="en-US" sz="2730" spc="12" dirty="0" err="1">
                <a:solidFill>
                  <a:srgbClr val="241D27"/>
                </a:solidFill>
                <a:latin typeface="Space Mono" panose="020B0604020202020204" charset="0"/>
              </a:rPr>
              <a:t>ve</a:t>
            </a:r>
            <a:r>
              <a:rPr lang="en-US" sz="2730" spc="12" dirty="0">
                <a:solidFill>
                  <a:srgbClr val="241D27"/>
                </a:solidFill>
                <a:latin typeface="Space Mono" panose="020B0604020202020204" charset="0"/>
              </a:rPr>
              <a:t>:</a:t>
            </a:r>
          </a:p>
          <a:p>
            <a:pPr algn="ctr">
              <a:lnSpc>
                <a:spcPts val="4090"/>
              </a:lnSpc>
            </a:pPr>
            <a:r>
              <a:rPr lang="en-US" sz="2726" spc="27" dirty="0">
                <a:solidFill>
                  <a:srgbClr val="241D27"/>
                </a:solidFill>
                <a:latin typeface="Space Mono"/>
              </a:rPr>
              <a:t>x1,x2 =&gt; 0</a:t>
            </a:r>
          </a:p>
          <a:p>
            <a:pPr algn="ctr">
              <a:lnSpc>
                <a:spcPts val="4090"/>
              </a:lnSpc>
            </a:pPr>
            <a:endParaRPr lang="en-US" sz="2726" spc="27" dirty="0">
              <a:solidFill>
                <a:srgbClr val="241D27"/>
              </a:solidFill>
              <a:latin typeface="Space Mono"/>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1D27"/>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37285587" cy="20973143"/>
          </a:xfrm>
        </p:grpSpPr>
        <p:sp>
          <p:nvSpPr>
            <p:cNvPr id="3" name="Freeform 3"/>
            <p:cNvSpPr/>
            <p:nvPr/>
          </p:nvSpPr>
          <p:spPr>
            <a:xfrm>
              <a:off x="0" y="0"/>
              <a:ext cx="37285588" cy="20973143"/>
            </a:xfrm>
            <a:custGeom>
              <a:avLst/>
              <a:gdLst/>
              <a:ahLst/>
              <a:cxnLst/>
              <a:rect l="l" t="t" r="r" b="b"/>
              <a:pathLst>
                <a:path w="37285588" h="20973143">
                  <a:moveTo>
                    <a:pt x="0" y="0"/>
                  </a:moveTo>
                  <a:lnTo>
                    <a:pt x="0" y="20973143"/>
                  </a:lnTo>
                  <a:lnTo>
                    <a:pt x="37285588" y="20973143"/>
                  </a:lnTo>
                  <a:lnTo>
                    <a:pt x="37285588" y="0"/>
                  </a:lnTo>
                  <a:lnTo>
                    <a:pt x="0" y="0"/>
                  </a:lnTo>
                  <a:close/>
                  <a:moveTo>
                    <a:pt x="37224627" y="20912182"/>
                  </a:moveTo>
                  <a:lnTo>
                    <a:pt x="59690" y="20912182"/>
                  </a:lnTo>
                  <a:lnTo>
                    <a:pt x="59690" y="59690"/>
                  </a:lnTo>
                  <a:lnTo>
                    <a:pt x="37224627" y="59690"/>
                  </a:lnTo>
                  <a:lnTo>
                    <a:pt x="37224627" y="20912182"/>
                  </a:lnTo>
                  <a:close/>
                </a:path>
              </a:pathLst>
            </a:custGeom>
            <a:solidFill>
              <a:srgbClr val="FFFFFF"/>
            </a:solidFill>
          </p:spPr>
        </p:sp>
      </p:grpSp>
      <p:grpSp>
        <p:nvGrpSpPr>
          <p:cNvPr id="4" name="Group 4"/>
          <p:cNvGrpSpPr/>
          <p:nvPr/>
        </p:nvGrpSpPr>
        <p:grpSpPr>
          <a:xfrm>
            <a:off x="0" y="0"/>
            <a:ext cx="18288000" cy="1912309"/>
            <a:chOff x="0" y="0"/>
            <a:chExt cx="35063267" cy="3666438"/>
          </a:xfrm>
        </p:grpSpPr>
        <p:sp>
          <p:nvSpPr>
            <p:cNvPr id="5" name="Freeform 5"/>
            <p:cNvSpPr/>
            <p:nvPr/>
          </p:nvSpPr>
          <p:spPr>
            <a:xfrm>
              <a:off x="0" y="0"/>
              <a:ext cx="35063268" cy="3666438"/>
            </a:xfrm>
            <a:custGeom>
              <a:avLst/>
              <a:gdLst/>
              <a:ahLst/>
              <a:cxnLst/>
              <a:rect l="l" t="t" r="r" b="b"/>
              <a:pathLst>
                <a:path w="35063268" h="3666438">
                  <a:moveTo>
                    <a:pt x="0" y="0"/>
                  </a:moveTo>
                  <a:lnTo>
                    <a:pt x="0" y="3666438"/>
                  </a:lnTo>
                  <a:lnTo>
                    <a:pt x="35063268" y="3666438"/>
                  </a:lnTo>
                  <a:lnTo>
                    <a:pt x="35063268" y="0"/>
                  </a:lnTo>
                  <a:lnTo>
                    <a:pt x="0" y="0"/>
                  </a:lnTo>
                  <a:close/>
                  <a:moveTo>
                    <a:pt x="35002307" y="3605478"/>
                  </a:moveTo>
                  <a:lnTo>
                    <a:pt x="59690" y="3605478"/>
                  </a:lnTo>
                  <a:lnTo>
                    <a:pt x="59690" y="59690"/>
                  </a:lnTo>
                  <a:lnTo>
                    <a:pt x="35002307" y="59690"/>
                  </a:lnTo>
                  <a:lnTo>
                    <a:pt x="35002307" y="3605478"/>
                  </a:lnTo>
                  <a:close/>
                </a:path>
              </a:pathLst>
            </a:custGeom>
            <a:solidFill>
              <a:srgbClr val="FFFFFF"/>
            </a:solidFill>
          </p:spPr>
        </p:sp>
      </p:grpSp>
      <p:sp>
        <p:nvSpPr>
          <p:cNvPr id="6" name="AutoShape 6"/>
          <p:cNvSpPr/>
          <p:nvPr/>
        </p:nvSpPr>
        <p:spPr>
          <a:xfrm>
            <a:off x="15528153" y="0"/>
            <a:ext cx="2759847" cy="1912309"/>
          </a:xfrm>
          <a:prstGeom prst="rect">
            <a:avLst/>
          </a:prstGeom>
          <a:solidFill>
            <a:srgbClr val="FFFFFF"/>
          </a:solidFill>
        </p:spPr>
      </p:sp>
      <p:sp>
        <p:nvSpPr>
          <p:cNvPr id="7" name="TextBox 7"/>
          <p:cNvSpPr txBox="1"/>
          <p:nvPr/>
        </p:nvSpPr>
        <p:spPr>
          <a:xfrm>
            <a:off x="85725" y="89380"/>
            <a:ext cx="13503138" cy="1743075"/>
          </a:xfrm>
          <a:prstGeom prst="rect">
            <a:avLst/>
          </a:prstGeom>
        </p:spPr>
        <p:txBody>
          <a:bodyPr lIns="0" tIns="0" rIns="0" bIns="0" rtlCol="0" anchor="t">
            <a:spAutoFit/>
          </a:bodyPr>
          <a:lstStyle/>
          <a:p>
            <a:pPr>
              <a:lnSpc>
                <a:spcPts val="6840"/>
              </a:lnSpc>
            </a:pPr>
            <a:r>
              <a:rPr lang="en-US" sz="5700" spc="171">
                <a:solidFill>
                  <a:srgbClr val="FFFFFF"/>
                </a:solidFill>
                <a:latin typeface="Space Mono Bold"/>
              </a:rPr>
              <a:t>The Algorithm: Goal Attainment Programming method</a:t>
            </a:r>
          </a:p>
        </p:txBody>
      </p:sp>
      <p:sp>
        <p:nvSpPr>
          <p:cNvPr id="8" name="TextBox 8"/>
          <p:cNvSpPr txBox="1"/>
          <p:nvPr/>
        </p:nvSpPr>
        <p:spPr>
          <a:xfrm>
            <a:off x="16407557" y="646592"/>
            <a:ext cx="1001039" cy="609600"/>
          </a:xfrm>
          <a:prstGeom prst="rect">
            <a:avLst/>
          </a:prstGeom>
        </p:spPr>
        <p:txBody>
          <a:bodyPr lIns="0" tIns="0" rIns="0" bIns="0" rtlCol="0" anchor="t">
            <a:spAutoFit/>
          </a:bodyPr>
          <a:lstStyle/>
          <a:p>
            <a:pPr algn="ctr">
              <a:lnSpc>
                <a:spcPts val="4800"/>
              </a:lnSpc>
            </a:pPr>
            <a:r>
              <a:rPr lang="en-US" sz="4000" spc="400">
                <a:solidFill>
                  <a:srgbClr val="241D27"/>
                </a:solidFill>
                <a:latin typeface="Space Mono Bold"/>
              </a:rPr>
              <a:t>04</a:t>
            </a:r>
          </a:p>
        </p:txBody>
      </p:sp>
      <p:sp>
        <p:nvSpPr>
          <p:cNvPr id="9" name="TextBox 9"/>
          <p:cNvSpPr txBox="1"/>
          <p:nvPr/>
        </p:nvSpPr>
        <p:spPr>
          <a:xfrm>
            <a:off x="85725" y="2349113"/>
            <a:ext cx="18202275" cy="7174230"/>
          </a:xfrm>
          <a:prstGeom prst="rect">
            <a:avLst/>
          </a:prstGeom>
        </p:spPr>
        <p:txBody>
          <a:bodyPr lIns="0" tIns="0" rIns="0" bIns="0" rtlCol="0" anchor="t">
            <a:spAutoFit/>
          </a:bodyPr>
          <a:lstStyle/>
          <a:p>
            <a:pPr>
              <a:lnSpc>
                <a:spcPts val="4050"/>
              </a:lnSpc>
            </a:pPr>
            <a:r>
              <a:rPr lang="en-US" sz="2700" spc="27">
                <a:solidFill>
                  <a:srgbClr val="FFFFFF"/>
                </a:solidFill>
                <a:latin typeface="Space Mono"/>
              </a:rPr>
              <a:t>Mathematically, multi-objective programming problem can be represented as:</a:t>
            </a:r>
          </a:p>
          <a:p>
            <a:pPr algn="ctr">
              <a:lnSpc>
                <a:spcPts val="4050"/>
              </a:lnSpc>
            </a:pPr>
            <a:r>
              <a:rPr lang="en-US" sz="2700" spc="27">
                <a:solidFill>
                  <a:srgbClr val="FFFFFF"/>
                </a:solidFill>
                <a:latin typeface="Space Mono"/>
              </a:rPr>
              <a:t>max [f1(x),f2(x),...,fk(x)]</a:t>
            </a:r>
          </a:p>
          <a:p>
            <a:pPr algn="ctr">
              <a:lnSpc>
                <a:spcPts val="4050"/>
              </a:lnSpc>
            </a:pPr>
            <a:r>
              <a:rPr lang="en-US" sz="2700" spc="27">
                <a:solidFill>
                  <a:srgbClr val="FFFFFF"/>
                </a:solidFill>
                <a:latin typeface="Space Mono"/>
              </a:rPr>
              <a:t>s.t.</a:t>
            </a:r>
          </a:p>
          <a:p>
            <a:pPr algn="ctr">
              <a:lnSpc>
                <a:spcPts val="4050"/>
              </a:lnSpc>
            </a:pPr>
            <a:r>
              <a:rPr lang="en-US" sz="2700" spc="27">
                <a:solidFill>
                  <a:srgbClr val="FFFFFF"/>
                </a:solidFill>
                <a:latin typeface="Space Mono"/>
              </a:rPr>
              <a:t>gi(x) &lt;= 0, i=1,2,...,m</a:t>
            </a:r>
          </a:p>
          <a:p>
            <a:pPr>
              <a:lnSpc>
                <a:spcPts val="4050"/>
              </a:lnSpc>
            </a:pPr>
            <a:r>
              <a:rPr lang="en-US" sz="2700" spc="27">
                <a:solidFill>
                  <a:srgbClr val="FFFFFF"/>
                </a:solidFill>
                <a:latin typeface="Space Mono"/>
              </a:rPr>
              <a:t>Where 𝑋 is a 𝑛-dimensional decision variable vector. The problem consists of 𝑛 decision variables, 𝑚 constraints and 𝑘 objectives. Any or all of the functions may be nonlinear. In literature this problem is often referred to as a vector Maximum problem (VMP), or vector optimization problem (VOP).</a:t>
            </a:r>
          </a:p>
          <a:p>
            <a:pPr>
              <a:lnSpc>
                <a:spcPts val="4050"/>
              </a:lnSpc>
            </a:pPr>
            <a:r>
              <a:rPr lang="en-US" sz="2700" spc="27">
                <a:solidFill>
                  <a:srgbClr val="FFFFFF"/>
                </a:solidFill>
                <a:latin typeface="Space Mono"/>
              </a:rPr>
              <a:t>The Goal Attainment Method requires that the DM gives a goal vector b and a vector of weight w relating the relative under or over attainment of the desired goals.</a:t>
            </a:r>
          </a:p>
          <a:p>
            <a:pPr algn="ctr">
              <a:lnSpc>
                <a:spcPts val="4050"/>
              </a:lnSpc>
            </a:pPr>
            <a:r>
              <a:rPr lang="en-US" sz="2700" spc="27">
                <a:solidFill>
                  <a:srgbClr val="FFFFFF"/>
                </a:solidFill>
                <a:latin typeface="Space Mono"/>
              </a:rPr>
              <a:t>min z</a:t>
            </a:r>
          </a:p>
          <a:p>
            <a:pPr algn="ctr">
              <a:lnSpc>
                <a:spcPts val="4050"/>
              </a:lnSpc>
            </a:pPr>
            <a:r>
              <a:rPr lang="en-US" sz="2700" spc="27">
                <a:solidFill>
                  <a:srgbClr val="FFFFFF"/>
                </a:solidFill>
                <a:latin typeface="Space Mono"/>
              </a:rPr>
              <a:t>s.t.</a:t>
            </a:r>
          </a:p>
          <a:p>
            <a:pPr algn="ctr">
              <a:lnSpc>
                <a:spcPts val="4050"/>
              </a:lnSpc>
            </a:pPr>
            <a:r>
              <a:rPr lang="en-US" sz="2700" spc="27">
                <a:solidFill>
                  <a:srgbClr val="FFFFFF"/>
                </a:solidFill>
                <a:latin typeface="Space Mono"/>
              </a:rPr>
              <a:t>gi(x) &lt;= 0, i=1,2,...,m</a:t>
            </a:r>
          </a:p>
          <a:p>
            <a:pPr algn="ctr">
              <a:lnSpc>
                <a:spcPts val="4050"/>
              </a:lnSpc>
            </a:pPr>
            <a:r>
              <a:rPr lang="en-US" sz="2700" spc="27">
                <a:solidFill>
                  <a:srgbClr val="FFFFFF"/>
                </a:solidFill>
                <a:latin typeface="Space Mono"/>
              </a:rPr>
              <a:t>fi(x)-wiz =&gt; bi</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288000" cy="2667373"/>
            <a:chOff x="0" y="0"/>
            <a:chExt cx="33090958" cy="4826440"/>
          </a:xfrm>
        </p:grpSpPr>
        <p:sp>
          <p:nvSpPr>
            <p:cNvPr id="3" name="Freeform 3"/>
            <p:cNvSpPr/>
            <p:nvPr/>
          </p:nvSpPr>
          <p:spPr>
            <a:xfrm>
              <a:off x="0" y="0"/>
              <a:ext cx="33090957" cy="4826440"/>
            </a:xfrm>
            <a:custGeom>
              <a:avLst/>
              <a:gdLst/>
              <a:ahLst/>
              <a:cxnLst/>
              <a:rect l="l" t="t" r="r" b="b"/>
              <a:pathLst>
                <a:path w="33090957" h="4826440">
                  <a:moveTo>
                    <a:pt x="0" y="0"/>
                  </a:moveTo>
                  <a:lnTo>
                    <a:pt x="0" y="4826440"/>
                  </a:lnTo>
                  <a:lnTo>
                    <a:pt x="33090957" y="4826440"/>
                  </a:lnTo>
                  <a:lnTo>
                    <a:pt x="33090957" y="0"/>
                  </a:lnTo>
                  <a:lnTo>
                    <a:pt x="0" y="0"/>
                  </a:lnTo>
                  <a:close/>
                  <a:moveTo>
                    <a:pt x="33029999" y="4765480"/>
                  </a:moveTo>
                  <a:lnTo>
                    <a:pt x="59690" y="4765480"/>
                  </a:lnTo>
                  <a:lnTo>
                    <a:pt x="59690" y="59690"/>
                  </a:lnTo>
                  <a:lnTo>
                    <a:pt x="33029999" y="59690"/>
                  </a:lnTo>
                  <a:lnTo>
                    <a:pt x="33029999" y="4765480"/>
                  </a:lnTo>
                  <a:close/>
                </a:path>
              </a:pathLst>
            </a:custGeom>
            <a:solidFill>
              <a:srgbClr val="241D27"/>
            </a:solidFill>
          </p:spPr>
        </p:sp>
      </p:grpSp>
      <p:sp>
        <p:nvSpPr>
          <p:cNvPr id="4" name="TextBox 4"/>
          <p:cNvSpPr txBox="1"/>
          <p:nvPr/>
        </p:nvSpPr>
        <p:spPr>
          <a:xfrm>
            <a:off x="1028700" y="771712"/>
            <a:ext cx="13007490" cy="1143000"/>
          </a:xfrm>
          <a:prstGeom prst="rect">
            <a:avLst/>
          </a:prstGeom>
        </p:spPr>
        <p:txBody>
          <a:bodyPr lIns="0" tIns="0" rIns="0" bIns="0" rtlCol="0" anchor="t">
            <a:spAutoFit/>
          </a:bodyPr>
          <a:lstStyle/>
          <a:p>
            <a:pPr>
              <a:lnSpc>
                <a:spcPts val="9000"/>
              </a:lnSpc>
            </a:pPr>
            <a:r>
              <a:rPr lang="en-US" sz="7500" spc="225">
                <a:solidFill>
                  <a:srgbClr val="241D27"/>
                </a:solidFill>
                <a:latin typeface="Space Mono Bold"/>
              </a:rPr>
              <a:t>The Solution</a:t>
            </a:r>
          </a:p>
        </p:txBody>
      </p:sp>
      <p:sp>
        <p:nvSpPr>
          <p:cNvPr id="5" name="AutoShape 5"/>
          <p:cNvSpPr/>
          <p:nvPr/>
        </p:nvSpPr>
        <p:spPr>
          <a:xfrm>
            <a:off x="15224776" y="0"/>
            <a:ext cx="3063224" cy="2676898"/>
          </a:xfrm>
          <a:prstGeom prst="rect">
            <a:avLst/>
          </a:prstGeom>
          <a:solidFill>
            <a:srgbClr val="241D27"/>
          </a:solidFill>
        </p:spPr>
      </p:sp>
      <p:sp>
        <p:nvSpPr>
          <p:cNvPr id="6" name="TextBox 6"/>
          <p:cNvSpPr txBox="1"/>
          <p:nvPr/>
        </p:nvSpPr>
        <p:spPr>
          <a:xfrm>
            <a:off x="16258261" y="1019175"/>
            <a:ext cx="1001039" cy="609600"/>
          </a:xfrm>
          <a:prstGeom prst="rect">
            <a:avLst/>
          </a:prstGeom>
        </p:spPr>
        <p:txBody>
          <a:bodyPr lIns="0" tIns="0" rIns="0" bIns="0" rtlCol="0" anchor="t">
            <a:spAutoFit/>
          </a:bodyPr>
          <a:lstStyle/>
          <a:p>
            <a:pPr algn="ctr">
              <a:lnSpc>
                <a:spcPts val="4800"/>
              </a:lnSpc>
            </a:pPr>
            <a:r>
              <a:rPr lang="en-US" sz="4000" spc="400">
                <a:solidFill>
                  <a:srgbClr val="FFFFFF"/>
                </a:solidFill>
                <a:latin typeface="Space Mono Bold"/>
              </a:rPr>
              <a:t>05</a:t>
            </a:r>
          </a:p>
        </p:txBody>
      </p:sp>
      <p:sp>
        <p:nvSpPr>
          <p:cNvPr id="7" name="TextBox 7"/>
          <p:cNvSpPr txBox="1"/>
          <p:nvPr/>
        </p:nvSpPr>
        <p:spPr>
          <a:xfrm>
            <a:off x="19050" y="2904591"/>
            <a:ext cx="18278475" cy="7331815"/>
          </a:xfrm>
          <a:prstGeom prst="rect">
            <a:avLst/>
          </a:prstGeom>
        </p:spPr>
        <p:txBody>
          <a:bodyPr lIns="0" tIns="0" rIns="0" bIns="0" rtlCol="0" anchor="t">
            <a:spAutoFit/>
          </a:bodyPr>
          <a:lstStyle/>
          <a:p>
            <a:pPr algn="ctr">
              <a:lnSpc>
                <a:spcPts val="4090"/>
              </a:lnSpc>
            </a:pPr>
            <a:r>
              <a:rPr lang="en-US" sz="2726" spc="27" dirty="0">
                <a:solidFill>
                  <a:srgbClr val="241D27"/>
                </a:solidFill>
                <a:latin typeface="Space Mono"/>
              </a:rPr>
              <a:t>Step 1:</a:t>
            </a:r>
          </a:p>
          <a:p>
            <a:pPr algn="ctr">
              <a:lnSpc>
                <a:spcPts val="4090"/>
              </a:lnSpc>
            </a:pPr>
            <a:r>
              <a:rPr lang="en-US" sz="2730" spc="12" dirty="0">
                <a:solidFill>
                  <a:srgbClr val="241D27"/>
                </a:solidFill>
                <a:latin typeface="Space Mono" panose="020B0604020202020204" charset="0"/>
              </a:rPr>
              <a:t>The OM gives a goal vector b = (b1, b2) = (180, 200).</a:t>
            </a:r>
          </a:p>
          <a:p>
            <a:pPr algn="ctr">
              <a:lnSpc>
                <a:spcPts val="4090"/>
              </a:lnSpc>
            </a:pPr>
            <a:r>
              <a:rPr lang="en-US" sz="2730" spc="12" dirty="0">
                <a:solidFill>
                  <a:srgbClr val="241D27"/>
                </a:solidFill>
                <a:latin typeface="Space Mono" panose="020B0604020202020204" charset="0"/>
              </a:rPr>
              <a:t>Step 2:</a:t>
            </a:r>
          </a:p>
          <a:p>
            <a:pPr algn="ctr">
              <a:lnSpc>
                <a:spcPts val="4090"/>
              </a:lnSpc>
            </a:pPr>
            <a:r>
              <a:rPr lang="en-US" sz="2730" spc="12" dirty="0">
                <a:solidFill>
                  <a:srgbClr val="241D27"/>
                </a:solidFill>
                <a:latin typeface="Space Mono" panose="020B0604020202020204" charset="0"/>
              </a:rPr>
              <a:t>The OM gives a weight vector w = (w1, w2) = (-0.67, -0.33).</a:t>
            </a:r>
          </a:p>
          <a:p>
            <a:pPr algn="ctr">
              <a:lnSpc>
                <a:spcPts val="4090"/>
              </a:lnSpc>
            </a:pPr>
            <a:r>
              <a:rPr lang="en-US" sz="2730" spc="12" dirty="0">
                <a:solidFill>
                  <a:srgbClr val="241D27"/>
                </a:solidFill>
                <a:latin typeface="Space Mono" panose="020B0604020202020204" charset="0"/>
              </a:rPr>
              <a:t>Step 3:</a:t>
            </a:r>
          </a:p>
          <a:p>
            <a:pPr algn="ctr">
              <a:lnSpc>
                <a:spcPts val="4090"/>
              </a:lnSpc>
            </a:pPr>
            <a:r>
              <a:rPr lang="en-US" sz="2726" spc="27" dirty="0">
                <a:solidFill>
                  <a:srgbClr val="241D27"/>
                </a:solidFill>
                <a:latin typeface="Space Mono"/>
              </a:rPr>
              <a:t>Formulation of the new problem:</a:t>
            </a:r>
          </a:p>
          <a:p>
            <a:pPr algn="ctr">
              <a:lnSpc>
                <a:spcPts val="4090"/>
              </a:lnSpc>
            </a:pPr>
            <a:r>
              <a:rPr lang="en-US" sz="2726" spc="27" dirty="0">
                <a:solidFill>
                  <a:srgbClr val="241D27"/>
                </a:solidFill>
                <a:latin typeface="Space Mono"/>
              </a:rPr>
              <a:t>Min z</a:t>
            </a:r>
          </a:p>
          <a:p>
            <a:pPr algn="ctr">
              <a:lnSpc>
                <a:spcPts val="4090"/>
              </a:lnSpc>
            </a:pPr>
            <a:r>
              <a:rPr lang="en-US" sz="2726" spc="27" dirty="0" err="1">
                <a:solidFill>
                  <a:srgbClr val="241D27"/>
                </a:solidFill>
                <a:latin typeface="Space Mono"/>
              </a:rPr>
              <a:t>s.t.</a:t>
            </a:r>
            <a:r>
              <a:rPr lang="en-US" sz="2726" spc="27" dirty="0">
                <a:solidFill>
                  <a:srgbClr val="241D27"/>
                </a:solidFill>
                <a:latin typeface="Space Mono"/>
              </a:rPr>
              <a:t> x1+x2 &lt;= 400</a:t>
            </a:r>
          </a:p>
          <a:p>
            <a:pPr algn="ctr">
              <a:lnSpc>
                <a:spcPts val="4090"/>
              </a:lnSpc>
            </a:pPr>
            <a:r>
              <a:rPr lang="en-US" sz="2726" spc="27" dirty="0">
                <a:solidFill>
                  <a:srgbClr val="241D27"/>
                </a:solidFill>
                <a:latin typeface="Space Mono"/>
              </a:rPr>
              <a:t>2x1+x2 &lt;= 500</a:t>
            </a:r>
          </a:p>
          <a:p>
            <a:pPr algn="ctr">
              <a:lnSpc>
                <a:spcPts val="4090"/>
              </a:lnSpc>
            </a:pPr>
            <a:r>
              <a:rPr lang="en-US" sz="2726" spc="27" dirty="0">
                <a:solidFill>
                  <a:srgbClr val="241D27"/>
                </a:solidFill>
                <a:latin typeface="Space Mono"/>
              </a:rPr>
              <a:t>0.4x1+0.3x2+0.67z =&gt; 180</a:t>
            </a:r>
          </a:p>
          <a:p>
            <a:pPr algn="ctr">
              <a:lnSpc>
                <a:spcPts val="4090"/>
              </a:lnSpc>
            </a:pPr>
            <a:r>
              <a:rPr lang="en-US" sz="2726" spc="27" dirty="0">
                <a:solidFill>
                  <a:srgbClr val="241D27"/>
                </a:solidFill>
                <a:latin typeface="Space Mono"/>
              </a:rPr>
              <a:t>x1+0.33z =&gt; 200</a:t>
            </a:r>
          </a:p>
          <a:p>
            <a:pPr algn="ctr">
              <a:lnSpc>
                <a:spcPts val="4090"/>
              </a:lnSpc>
            </a:pPr>
            <a:r>
              <a:rPr lang="en-US" sz="2726" spc="27" dirty="0">
                <a:solidFill>
                  <a:srgbClr val="241D27"/>
                </a:solidFill>
                <a:latin typeface="Space Mono"/>
              </a:rPr>
              <a:t>x1,x2,z =&gt; 0</a:t>
            </a:r>
          </a:p>
          <a:p>
            <a:pPr algn="ctr">
              <a:lnSpc>
                <a:spcPts val="4090"/>
              </a:lnSpc>
            </a:pPr>
            <a:r>
              <a:rPr lang="en-US" sz="2726" spc="27" dirty="0">
                <a:solidFill>
                  <a:srgbClr val="241D27"/>
                </a:solidFill>
                <a:latin typeface="Space Mono"/>
              </a:rPr>
              <a:t>Step 4: Solving the new problem using (dual simplex method):</a:t>
            </a:r>
          </a:p>
          <a:p>
            <a:pPr algn="ctr">
              <a:lnSpc>
                <a:spcPts val="4090"/>
              </a:lnSpc>
            </a:pPr>
            <a:r>
              <a:rPr lang="en-US" sz="2726" spc="27" dirty="0">
                <a:solidFill>
                  <a:srgbClr val="241D27"/>
                </a:solidFill>
                <a:latin typeface="Space Mono"/>
              </a:rPr>
              <a:t>x1* = 168.61 , x2* = 162.77 , F1* = 116.27 , F2* = 168.61</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525"/>
            <a:ext cx="18288000" cy="2667373"/>
            <a:chOff x="0" y="0"/>
            <a:chExt cx="33090958" cy="4826440"/>
          </a:xfrm>
        </p:grpSpPr>
        <p:sp>
          <p:nvSpPr>
            <p:cNvPr id="3" name="Freeform 3"/>
            <p:cNvSpPr/>
            <p:nvPr/>
          </p:nvSpPr>
          <p:spPr>
            <a:xfrm>
              <a:off x="0" y="0"/>
              <a:ext cx="33090957" cy="4826440"/>
            </a:xfrm>
            <a:custGeom>
              <a:avLst/>
              <a:gdLst/>
              <a:ahLst/>
              <a:cxnLst/>
              <a:rect l="l" t="t" r="r" b="b"/>
              <a:pathLst>
                <a:path w="33090957" h="4826440">
                  <a:moveTo>
                    <a:pt x="0" y="0"/>
                  </a:moveTo>
                  <a:lnTo>
                    <a:pt x="0" y="4826440"/>
                  </a:lnTo>
                  <a:lnTo>
                    <a:pt x="33090957" y="4826440"/>
                  </a:lnTo>
                  <a:lnTo>
                    <a:pt x="33090957" y="0"/>
                  </a:lnTo>
                  <a:lnTo>
                    <a:pt x="0" y="0"/>
                  </a:lnTo>
                  <a:close/>
                  <a:moveTo>
                    <a:pt x="33029999" y="4765480"/>
                  </a:moveTo>
                  <a:lnTo>
                    <a:pt x="59690" y="4765480"/>
                  </a:lnTo>
                  <a:lnTo>
                    <a:pt x="59690" y="59690"/>
                  </a:lnTo>
                  <a:lnTo>
                    <a:pt x="33029999" y="59690"/>
                  </a:lnTo>
                  <a:lnTo>
                    <a:pt x="33029999" y="4765480"/>
                  </a:lnTo>
                  <a:close/>
                </a:path>
              </a:pathLst>
            </a:custGeom>
            <a:solidFill>
              <a:srgbClr val="241D27"/>
            </a:solidFill>
          </p:spPr>
        </p:sp>
      </p:grpSp>
      <p:sp>
        <p:nvSpPr>
          <p:cNvPr id="4" name="TextBox 4"/>
          <p:cNvSpPr txBox="1"/>
          <p:nvPr/>
        </p:nvSpPr>
        <p:spPr>
          <a:xfrm>
            <a:off x="1028700" y="771712"/>
            <a:ext cx="13007490" cy="1143000"/>
          </a:xfrm>
          <a:prstGeom prst="rect">
            <a:avLst/>
          </a:prstGeom>
        </p:spPr>
        <p:txBody>
          <a:bodyPr lIns="0" tIns="0" rIns="0" bIns="0" rtlCol="0" anchor="t">
            <a:spAutoFit/>
          </a:bodyPr>
          <a:lstStyle/>
          <a:p>
            <a:pPr>
              <a:lnSpc>
                <a:spcPts val="9000"/>
              </a:lnSpc>
            </a:pPr>
            <a:r>
              <a:rPr lang="en-US" sz="7500" spc="225">
                <a:solidFill>
                  <a:srgbClr val="241D27"/>
                </a:solidFill>
                <a:latin typeface="Space Mono Bold"/>
              </a:rPr>
              <a:t>The Conclusion</a:t>
            </a:r>
          </a:p>
        </p:txBody>
      </p:sp>
      <p:sp>
        <p:nvSpPr>
          <p:cNvPr id="5" name="AutoShape 5"/>
          <p:cNvSpPr/>
          <p:nvPr/>
        </p:nvSpPr>
        <p:spPr>
          <a:xfrm>
            <a:off x="15224776" y="0"/>
            <a:ext cx="3063224" cy="2676898"/>
          </a:xfrm>
          <a:prstGeom prst="rect">
            <a:avLst/>
          </a:prstGeom>
          <a:solidFill>
            <a:srgbClr val="241D27"/>
          </a:solidFill>
        </p:spPr>
      </p:sp>
      <p:sp>
        <p:nvSpPr>
          <p:cNvPr id="6" name="TextBox 6"/>
          <p:cNvSpPr txBox="1"/>
          <p:nvPr/>
        </p:nvSpPr>
        <p:spPr>
          <a:xfrm>
            <a:off x="16258261" y="1019175"/>
            <a:ext cx="1001039" cy="609600"/>
          </a:xfrm>
          <a:prstGeom prst="rect">
            <a:avLst/>
          </a:prstGeom>
        </p:spPr>
        <p:txBody>
          <a:bodyPr lIns="0" tIns="0" rIns="0" bIns="0" rtlCol="0" anchor="t">
            <a:spAutoFit/>
          </a:bodyPr>
          <a:lstStyle/>
          <a:p>
            <a:pPr algn="ctr">
              <a:lnSpc>
                <a:spcPts val="4800"/>
              </a:lnSpc>
            </a:pPr>
            <a:r>
              <a:rPr lang="en-US" sz="4000" spc="400">
                <a:solidFill>
                  <a:srgbClr val="FFFFFF"/>
                </a:solidFill>
                <a:latin typeface="Space Mono Bold"/>
              </a:rPr>
              <a:t>06</a:t>
            </a:r>
          </a:p>
        </p:txBody>
      </p:sp>
      <p:sp>
        <p:nvSpPr>
          <p:cNvPr id="7" name="TextBox 7"/>
          <p:cNvSpPr txBox="1"/>
          <p:nvPr/>
        </p:nvSpPr>
        <p:spPr>
          <a:xfrm>
            <a:off x="0" y="3552596"/>
            <a:ext cx="18278475" cy="4206280"/>
          </a:xfrm>
          <a:prstGeom prst="rect">
            <a:avLst/>
          </a:prstGeom>
        </p:spPr>
        <p:txBody>
          <a:bodyPr lIns="0" tIns="0" rIns="0" bIns="0" rtlCol="0" anchor="t">
            <a:spAutoFit/>
          </a:bodyPr>
          <a:lstStyle/>
          <a:p>
            <a:pPr algn="ctr">
              <a:lnSpc>
                <a:spcPts val="4090"/>
              </a:lnSpc>
            </a:pPr>
            <a:r>
              <a:rPr lang="en-US" sz="2726" spc="27" dirty="0">
                <a:solidFill>
                  <a:srgbClr val="241D27"/>
                </a:solidFill>
                <a:latin typeface="Space Mono"/>
              </a:rPr>
              <a:t>As we got that the value of objective function (1) is equal to (116.27) which is not satisfied with its desired goal which is equal to (180) and the value of objective function (2) is equal to (168.61) which is not satisfied with its desired goal which is equal to (200).</a:t>
            </a:r>
          </a:p>
          <a:p>
            <a:pPr algn="ctr">
              <a:lnSpc>
                <a:spcPts val="4090"/>
              </a:lnSpc>
            </a:pPr>
            <a:endParaRPr lang="en-US" sz="2726" spc="27" dirty="0">
              <a:solidFill>
                <a:srgbClr val="241D27"/>
              </a:solidFill>
              <a:latin typeface="Space Mono"/>
            </a:endParaRPr>
          </a:p>
          <a:p>
            <a:pPr algn="ctr">
              <a:lnSpc>
                <a:spcPts val="4090"/>
              </a:lnSpc>
            </a:pPr>
            <a:r>
              <a:rPr lang="en-US" sz="2730" spc="12" dirty="0">
                <a:solidFill>
                  <a:srgbClr val="241D27"/>
                </a:solidFill>
                <a:latin typeface="Space Mono" panose="020B0604020202020204" charset="0"/>
                <a:ea typeface="Arimo" panose="020B0604020202020204" charset="0"/>
                <a:cs typeface="Arimo" panose="020B0604020202020204" charset="0"/>
              </a:rPr>
              <a:t>So, we can now say that the base goal attainment method failed with this problem, we can improve it and get the results before asking the DM to give us the desired goals.</a:t>
            </a:r>
          </a:p>
          <a:p>
            <a:pPr algn="ctr">
              <a:lnSpc>
                <a:spcPts val="4090"/>
              </a:lnSpc>
            </a:pPr>
            <a:endParaRPr lang="en-US" sz="1200" spc="12" dirty="0">
              <a:solidFill>
                <a:srgbClr val="241D27"/>
              </a:solidFill>
              <a:latin typeface="Arimo"/>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756</Words>
  <Application>Microsoft Office PowerPoint</Application>
  <PresentationFormat>Custom</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Arimo Bold</vt:lpstr>
      <vt:lpstr>Calibri</vt:lpstr>
      <vt:lpstr>Space Mono Bold</vt:lpstr>
      <vt:lpstr>Space Mono</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Architecture Presentation</dc:title>
  <dc:creator>Safix</dc:creator>
  <cp:lastModifiedBy>Safix</cp:lastModifiedBy>
  <cp:revision>5</cp:revision>
  <dcterms:created xsi:type="dcterms:W3CDTF">2006-08-16T00:00:00Z</dcterms:created>
  <dcterms:modified xsi:type="dcterms:W3CDTF">2021-06-07T19:09:49Z</dcterms:modified>
  <dc:identifier>DAEguib15nw</dc:identifier>
</cp:coreProperties>
</file>