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8"/>
  </p:notesMasterIdLst>
  <p:sldIdLst>
    <p:sldId id="284" r:id="rId2"/>
    <p:sldId id="286" r:id="rId3"/>
    <p:sldId id="285" r:id="rId4"/>
    <p:sldId id="281" r:id="rId5"/>
    <p:sldId id="283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Patil HG" initials="SPH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  <a:srgbClr val="F81C50"/>
    <a:srgbClr val="005426"/>
    <a:srgbClr val="007033"/>
    <a:srgbClr val="00A249"/>
    <a:srgbClr val="99FF66"/>
    <a:srgbClr val="99FF99"/>
    <a:srgbClr val="93251D"/>
    <a:srgbClr val="004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8" autoAdjust="0"/>
    <p:restoredTop sz="94674"/>
  </p:normalViewPr>
  <p:slideViewPr>
    <p:cSldViewPr snapToGrid="0">
      <p:cViewPr varScale="1">
        <p:scale>
          <a:sx n="69" d="100"/>
          <a:sy n="69" d="100"/>
        </p:scale>
        <p:origin x="6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3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kumar ps" userId="6f73d883065953fa" providerId="LiveId" clId="{9B3783A0-0C97-4C24-8A9C-5C5B4EB680E2}"/>
    <pc:docChg chg="undo custSel addSld delSld modSld">
      <pc:chgData name="ramkumar ps" userId="6f73d883065953fa" providerId="LiveId" clId="{9B3783A0-0C97-4C24-8A9C-5C5B4EB680E2}" dt="2021-12-09T09:33:05.606" v="1817" actId="1076"/>
      <pc:docMkLst>
        <pc:docMk/>
      </pc:docMkLst>
      <pc:sldChg chg="del">
        <pc:chgData name="ramkumar ps" userId="6f73d883065953fa" providerId="LiveId" clId="{9B3783A0-0C97-4C24-8A9C-5C5B4EB680E2}" dt="2021-12-09T02:51:10.405" v="3" actId="47"/>
        <pc:sldMkLst>
          <pc:docMk/>
          <pc:sldMk cId="538364403" sldId="263"/>
        </pc:sldMkLst>
      </pc:sldChg>
      <pc:sldChg chg="del">
        <pc:chgData name="ramkumar ps" userId="6f73d883065953fa" providerId="LiveId" clId="{9B3783A0-0C97-4C24-8A9C-5C5B4EB680E2}" dt="2021-12-09T02:51:05.908" v="1" actId="47"/>
        <pc:sldMkLst>
          <pc:docMk/>
          <pc:sldMk cId="683125947" sldId="273"/>
        </pc:sldMkLst>
      </pc:sldChg>
      <pc:sldChg chg="del">
        <pc:chgData name="ramkumar ps" userId="6f73d883065953fa" providerId="LiveId" clId="{9B3783A0-0C97-4C24-8A9C-5C5B4EB680E2}" dt="2021-12-09T02:51:05.191" v="0" actId="47"/>
        <pc:sldMkLst>
          <pc:docMk/>
          <pc:sldMk cId="1681763245" sldId="277"/>
        </pc:sldMkLst>
      </pc:sldChg>
      <pc:sldChg chg="del">
        <pc:chgData name="ramkumar ps" userId="6f73d883065953fa" providerId="LiveId" clId="{9B3783A0-0C97-4C24-8A9C-5C5B4EB680E2}" dt="2021-12-09T02:51:08.517" v="2" actId="47"/>
        <pc:sldMkLst>
          <pc:docMk/>
          <pc:sldMk cId="1092666098" sldId="278"/>
        </pc:sldMkLst>
      </pc:sldChg>
      <pc:sldChg chg="del">
        <pc:chgData name="ramkumar ps" userId="6f73d883065953fa" providerId="LiveId" clId="{9B3783A0-0C97-4C24-8A9C-5C5B4EB680E2}" dt="2021-12-09T02:51:18.361" v="4" actId="47"/>
        <pc:sldMkLst>
          <pc:docMk/>
          <pc:sldMk cId="3255480903" sldId="280"/>
        </pc:sldMkLst>
      </pc:sldChg>
      <pc:sldChg chg="modSp mod">
        <pc:chgData name="ramkumar ps" userId="6f73d883065953fa" providerId="LiveId" clId="{9B3783A0-0C97-4C24-8A9C-5C5B4EB680E2}" dt="2021-12-09T02:52:28.235" v="32" actId="6549"/>
        <pc:sldMkLst>
          <pc:docMk/>
          <pc:sldMk cId="559170205" sldId="281"/>
        </pc:sldMkLst>
        <pc:spChg chg="mod">
          <ac:chgData name="ramkumar ps" userId="6f73d883065953fa" providerId="LiveId" clId="{9B3783A0-0C97-4C24-8A9C-5C5B4EB680E2}" dt="2021-12-09T02:52:28.235" v="32" actId="6549"/>
          <ac:spMkLst>
            <pc:docMk/>
            <pc:sldMk cId="559170205" sldId="281"/>
            <ac:spMk id="2" creationId="{1438F891-9FCD-4AAA-9084-1617F192A8BB}"/>
          </ac:spMkLst>
        </pc:spChg>
        <pc:spChg chg="mod">
          <ac:chgData name="ramkumar ps" userId="6f73d883065953fa" providerId="LiveId" clId="{9B3783A0-0C97-4C24-8A9C-5C5B4EB680E2}" dt="2021-12-09T02:52:10.419" v="15" actId="20577"/>
          <ac:spMkLst>
            <pc:docMk/>
            <pc:sldMk cId="559170205" sldId="281"/>
            <ac:spMk id="8" creationId="{00000000-0000-0000-0000-000000000000}"/>
          </ac:spMkLst>
        </pc:spChg>
      </pc:sldChg>
      <pc:sldChg chg="addSp modSp new mod">
        <pc:chgData name="ramkumar ps" userId="6f73d883065953fa" providerId="LiveId" clId="{9B3783A0-0C97-4C24-8A9C-5C5B4EB680E2}" dt="2021-12-09T03:18:52.367" v="895" actId="21"/>
        <pc:sldMkLst>
          <pc:docMk/>
          <pc:sldMk cId="853867358" sldId="283"/>
        </pc:sldMkLst>
        <pc:spChg chg="add mod">
          <ac:chgData name="ramkumar ps" userId="6f73d883065953fa" providerId="LiveId" clId="{9B3783A0-0C97-4C24-8A9C-5C5B4EB680E2}" dt="2021-12-09T03:18:52.367" v="895" actId="21"/>
          <ac:spMkLst>
            <pc:docMk/>
            <pc:sldMk cId="853867358" sldId="283"/>
            <ac:spMk id="3" creationId="{35E728E5-974E-467F-9A51-E62B05D70182}"/>
          </ac:spMkLst>
        </pc:spChg>
      </pc:sldChg>
      <pc:sldChg chg="addSp delSp modSp new mod">
        <pc:chgData name="ramkumar ps" userId="6f73d883065953fa" providerId="LiveId" clId="{9B3783A0-0C97-4C24-8A9C-5C5B4EB680E2}" dt="2021-12-09T03:15:00.812" v="722" actId="313"/>
        <pc:sldMkLst>
          <pc:docMk/>
          <pc:sldMk cId="2391963685" sldId="284"/>
        </pc:sldMkLst>
        <pc:spChg chg="del mod">
          <ac:chgData name="ramkumar ps" userId="6f73d883065953fa" providerId="LiveId" clId="{9B3783A0-0C97-4C24-8A9C-5C5B4EB680E2}" dt="2021-12-09T03:05:43.617" v="312" actId="478"/>
          <ac:spMkLst>
            <pc:docMk/>
            <pc:sldMk cId="2391963685" sldId="284"/>
            <ac:spMk id="2" creationId="{B2AC4D0A-393B-499E-887E-9F22C5A777DC}"/>
          </ac:spMkLst>
        </pc:spChg>
        <pc:spChg chg="mod">
          <ac:chgData name="ramkumar ps" userId="6f73d883065953fa" providerId="LiveId" clId="{9B3783A0-0C97-4C24-8A9C-5C5B4EB680E2}" dt="2021-12-09T03:15:00.812" v="722" actId="313"/>
          <ac:spMkLst>
            <pc:docMk/>
            <pc:sldMk cId="2391963685" sldId="284"/>
            <ac:spMk id="3" creationId="{C831BC89-8770-4ACC-9717-1464E13B0B97}"/>
          </ac:spMkLst>
        </pc:spChg>
        <pc:spChg chg="add mod">
          <ac:chgData name="ramkumar ps" userId="6f73d883065953fa" providerId="LiveId" clId="{9B3783A0-0C97-4C24-8A9C-5C5B4EB680E2}" dt="2021-12-09T03:06:37.812" v="322" actId="20577"/>
          <ac:spMkLst>
            <pc:docMk/>
            <pc:sldMk cId="2391963685" sldId="284"/>
            <ac:spMk id="6" creationId="{0D3EF099-F7FA-4A5E-81C1-6B42EE7F1934}"/>
          </ac:spMkLst>
        </pc:spChg>
      </pc:sldChg>
      <pc:sldChg chg="modSp new mod">
        <pc:chgData name="ramkumar ps" userId="6f73d883065953fa" providerId="LiveId" clId="{9B3783A0-0C97-4C24-8A9C-5C5B4EB680E2}" dt="2021-12-09T09:15:51.942" v="1816" actId="6549"/>
        <pc:sldMkLst>
          <pc:docMk/>
          <pc:sldMk cId="1295816992" sldId="285"/>
        </pc:sldMkLst>
        <pc:spChg chg="mod">
          <ac:chgData name="ramkumar ps" userId="6f73d883065953fa" providerId="LiveId" clId="{9B3783A0-0C97-4C24-8A9C-5C5B4EB680E2}" dt="2021-12-09T09:15:23.902" v="1799" actId="14100"/>
          <ac:spMkLst>
            <pc:docMk/>
            <pc:sldMk cId="1295816992" sldId="285"/>
            <ac:spMk id="2" creationId="{875BA48D-33A8-44E9-A050-A32178D4CBA2}"/>
          </ac:spMkLst>
        </pc:spChg>
        <pc:spChg chg="mod">
          <ac:chgData name="ramkumar ps" userId="6f73d883065953fa" providerId="LiveId" clId="{9B3783A0-0C97-4C24-8A9C-5C5B4EB680E2}" dt="2021-12-09T09:15:51.942" v="1816" actId="6549"/>
          <ac:spMkLst>
            <pc:docMk/>
            <pc:sldMk cId="1295816992" sldId="285"/>
            <ac:spMk id="3" creationId="{13ED73FA-2D4B-4523-ACA8-60C29290E9C4}"/>
          </ac:spMkLst>
        </pc:spChg>
      </pc:sldChg>
      <pc:sldChg chg="modSp new mod">
        <pc:chgData name="ramkumar ps" userId="6f73d883065953fa" providerId="LiveId" clId="{9B3783A0-0C97-4C24-8A9C-5C5B4EB680E2}" dt="2021-12-09T09:33:05.606" v="1817" actId="1076"/>
        <pc:sldMkLst>
          <pc:docMk/>
          <pc:sldMk cId="1066280487" sldId="286"/>
        </pc:sldMkLst>
        <pc:spChg chg="mod">
          <ac:chgData name="ramkumar ps" userId="6f73d883065953fa" providerId="LiveId" clId="{9B3783A0-0C97-4C24-8A9C-5C5B4EB680E2}" dt="2021-12-09T03:19:27.590" v="928" actId="1076"/>
          <ac:spMkLst>
            <pc:docMk/>
            <pc:sldMk cId="1066280487" sldId="286"/>
            <ac:spMk id="2" creationId="{E6852D10-B5C0-40F8-8890-06D0B6798127}"/>
          </ac:spMkLst>
        </pc:spChg>
        <pc:spChg chg="mod">
          <ac:chgData name="ramkumar ps" userId="6f73d883065953fa" providerId="LiveId" clId="{9B3783A0-0C97-4C24-8A9C-5C5B4EB680E2}" dt="2021-12-09T09:33:05.606" v="1817" actId="1076"/>
          <ac:spMkLst>
            <pc:docMk/>
            <pc:sldMk cId="1066280487" sldId="286"/>
            <ac:spMk id="3" creationId="{0DE14160-5968-475F-BAF6-A87B46A5DB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790EF-355F-4C7F-B253-4A9FF1DFB1AC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BA4F4-6253-4E68-B6A1-EE5AE924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8BBA-3BBB-45A5-A590-F3EF413B41E1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8BBA-3BBB-45A5-A590-F3EF413B41E1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8BBA-3BBB-45A5-A590-F3EF413B41E1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37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06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98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8BBA-3BBB-45A5-A590-F3EF413B41E1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8BBA-3BBB-45A5-A590-F3EF413B41E1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8BBA-3BBB-45A5-A590-F3EF413B41E1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8BBA-3BBB-45A5-A590-F3EF413B41E1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8BBA-3BBB-45A5-A590-F3EF413B41E1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8BBA-3BBB-45A5-A590-F3EF413B41E1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8BBA-3BBB-45A5-A590-F3EF413B41E1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8BBA-3BBB-45A5-A590-F3EF413B41E1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2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BC89-8770-4ACC-9717-1464E13B0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1505242"/>
            <a:ext cx="11873133" cy="471267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IN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accent5">
                    <a:lumMod val="75000"/>
                  </a:schemeClr>
                </a:solidFill>
              </a:rPr>
              <a:t>Proposal for development of </a:t>
            </a:r>
          </a:p>
          <a:p>
            <a:pPr marL="0" indent="0" algn="ctr">
              <a:buNone/>
            </a:pPr>
            <a:endParaRPr lang="en-IN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accent5">
                    <a:lumMod val="75000"/>
                  </a:schemeClr>
                </a:solidFill>
              </a:rPr>
              <a:t>Of</a:t>
            </a:r>
          </a:p>
          <a:p>
            <a:pPr marL="0" indent="0" algn="ctr">
              <a:buNone/>
            </a:pPr>
            <a:endParaRPr lang="en-IN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accent5">
                    <a:lumMod val="75000"/>
                  </a:schemeClr>
                </a:solidFill>
              </a:rPr>
              <a:t>Opensource Digital Learning Cloud Platform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Computer Science Department ,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University of Koblenz, Landau</a:t>
            </a:r>
          </a:p>
          <a:p>
            <a:pPr marL="0" indent="0" algn="ctr">
              <a:buNone/>
            </a:pPr>
            <a:endParaRPr lang="en-IN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2B8E2-0CD3-4F8D-BB25-A9DE2C9B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1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3EF099-F7FA-4A5E-81C1-6B42EE7F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4400" dirty="0">
                <a:solidFill>
                  <a:schemeClr val="accent5">
                    <a:lumMod val="75000"/>
                  </a:schemeClr>
                </a:solidFill>
              </a:rPr>
              <a:t>Collaborative Digital Learning (CDL)</a:t>
            </a:r>
          </a:p>
        </p:txBody>
      </p:sp>
    </p:spTree>
    <p:extLst>
      <p:ext uri="{BB962C8B-B14F-4D97-AF65-F5344CB8AC3E}">
        <p14:creationId xmlns:p14="http://schemas.microsoft.com/office/powerpoint/2010/main" val="239196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2D10-B5C0-40F8-8890-06D0B679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56" y="576141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quality education needs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4160-5968-475F-BAF6-A87B46A5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" y="1055078"/>
            <a:ext cx="120372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Good Teachers</a:t>
            </a:r>
          </a:p>
          <a:p>
            <a:r>
              <a:rPr lang="en-US" sz="2400" dirty="0"/>
              <a:t>Student-friendly multi-media learning content</a:t>
            </a:r>
          </a:p>
          <a:p>
            <a:r>
              <a:rPr lang="en-US" sz="2400" dirty="0"/>
              <a:t>Established Evaluation/Certification Institutions (Universities/Professional bodies)</a:t>
            </a:r>
          </a:p>
          <a:p>
            <a:r>
              <a:rPr lang="en-US" sz="2400" dirty="0"/>
              <a:t>Professional education delivery Institutions (Colleges / schools / tutoring Centers)</a:t>
            </a:r>
          </a:p>
          <a:p>
            <a:r>
              <a:rPr lang="en-US" sz="2400" dirty="0"/>
              <a:t>Digital Marketing and Sales (Social, professional, industrial marketing and enrolment)</a:t>
            </a:r>
          </a:p>
          <a:p>
            <a:r>
              <a:rPr lang="en-US" sz="2400" dirty="0"/>
              <a:t>IT infrastructure to enable collaboration among all these entities and people from different locations 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1615A-0897-4022-A760-B5C2E4BB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8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A48D-33A8-44E9-A050-A32178D4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4935"/>
            <a:ext cx="10515600" cy="73706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73FA-2D4B-4523-ACA8-60C29290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762000"/>
            <a:ext cx="12009120" cy="5370977"/>
          </a:xfrm>
        </p:spPr>
        <p:txBody>
          <a:bodyPr>
            <a:normAutofit/>
          </a:bodyPr>
          <a:lstStyle/>
          <a:p>
            <a:r>
              <a:rPr lang="en-US" dirty="0"/>
              <a:t>Lack of good teachers for various courses (especially in rural areas)</a:t>
            </a:r>
          </a:p>
          <a:p>
            <a:r>
              <a:rPr lang="en-US" dirty="0"/>
              <a:t>Lack of quality learning content (various domains and certification levels)</a:t>
            </a:r>
          </a:p>
          <a:p>
            <a:r>
              <a:rPr lang="en-US" dirty="0"/>
              <a:t>Under utilization of existing resources (teaching limited to physical classroom)</a:t>
            </a:r>
          </a:p>
          <a:p>
            <a:r>
              <a:rPr lang="en-US" dirty="0"/>
              <a:t>High Cost Burden (expenses are not amortized over large audience)</a:t>
            </a:r>
          </a:p>
          <a:p>
            <a:r>
              <a:rPr lang="en-US" dirty="0"/>
              <a:t>Lack of course choice for students who have a job or if they live in rural areas</a:t>
            </a:r>
          </a:p>
          <a:p>
            <a:r>
              <a:rPr lang="en-US" dirty="0"/>
              <a:t>Retired /Free Lance teachers are not used as faculty in formal entities</a:t>
            </a:r>
          </a:p>
          <a:p>
            <a:r>
              <a:rPr lang="en-US" dirty="0"/>
              <a:t>Lack of engagement mechanisms for marketing entities to in the system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FF32C-A31E-4C04-84ED-856E493A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A7B9-30FD-4D69-B09F-078FB86FB0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4610" y="44342"/>
            <a:ext cx="12205226" cy="1631216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What is </a:t>
            </a:r>
            <a:r>
              <a:rPr lang="en-US" sz="1600" b="1" dirty="0" err="1">
                <a:solidFill>
                  <a:srgbClr val="FFFF00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DLerNetz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?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Career Management platform for students with tools to prepare 360 º skills for job requirements in different domains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Collaborative network of  marketing, Teachers, content providers, education, certification and employment institutions   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Business enhancement partner to existing brick and mortar institutions that pays to, instead of charging such institutions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A virtual pool of industry ready candidates with tools for screening and hiring for employment /outsourcing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86" y="1778880"/>
            <a:ext cx="2189536" cy="101559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66143" y="1761106"/>
            <a:ext cx="3007301" cy="501714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ounded Rectangle 11"/>
          <p:cNvSpPr/>
          <p:nvPr/>
        </p:nvSpPr>
        <p:spPr>
          <a:xfrm>
            <a:off x="69025" y="4177387"/>
            <a:ext cx="2248406" cy="116446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35447" y="3309532"/>
            <a:ext cx="2944673" cy="254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73883" y="4113002"/>
            <a:ext cx="2089221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Competitions, Certifications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8" y="4325458"/>
            <a:ext cx="768649" cy="8697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64538" y="1990852"/>
            <a:ext cx="1069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Academic / Certifying Institutions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9817" y="4524984"/>
            <a:ext cx="1437815" cy="76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Students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Job aspirants</a:t>
            </a:r>
          </a:p>
          <a:p>
            <a:pPr algn="ctr"/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Enterpreneurs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8086" y="5448160"/>
            <a:ext cx="2230178" cy="120779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95887" y="2087657"/>
            <a:ext cx="3084233" cy="451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schemeClr val="tx1"/>
                </a:solidFill>
              </a:rPr>
              <a:t>Support Services: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Marketing, customer support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Event management, coordination 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Tech customization and support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Revenue collection and payments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Content management support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Recruitment and Training support</a:t>
            </a:r>
          </a:p>
          <a:p>
            <a:pPr>
              <a:spcBef>
                <a:spcPts val="300"/>
              </a:spcBef>
            </a:pPr>
            <a:r>
              <a:rPr lang="en-US" sz="1400" b="1" dirty="0">
                <a:solidFill>
                  <a:schemeClr val="tx1"/>
                </a:solidFill>
              </a:rPr>
              <a:t>Platform utilities: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Live Interactive video classroom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Cloud CMS, LMS, BI, MIS tools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Digital Marketing tools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</a:rPr>
              <a:t>eBilling</a:t>
            </a:r>
            <a:r>
              <a:rPr lang="en-US" sz="1400" b="1" dirty="0">
                <a:solidFill>
                  <a:schemeClr val="tx1"/>
                </a:solidFill>
              </a:rPr>
              <a:t>, collection, payment tools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Content Hosting, streaming tools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Virtual Lab tools / experiment Kits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Course/Event management tools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Competition/ assessment tools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Screening and recruitment Tools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4596" y="2960014"/>
            <a:ext cx="2242910" cy="107153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2" y="1952438"/>
            <a:ext cx="698342" cy="526673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4610728" y="3026728"/>
            <a:ext cx="2953249" cy="245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03864" y="2757753"/>
            <a:ext cx="2961183" cy="142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323931" y="4411015"/>
            <a:ext cx="2139172" cy="1807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13053" y="4490910"/>
            <a:ext cx="2057307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Self-Study /Live teaching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65188" y="4811073"/>
            <a:ext cx="1462225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Internship, Jobs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88" y="5514286"/>
            <a:ext cx="1929372" cy="482417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63477" y="3042998"/>
            <a:ext cx="1499527" cy="99119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Content Artists, Teachers, 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Certifiers,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market channels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44707" y="5895815"/>
            <a:ext cx="2141761" cy="76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Recruitment firms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Industry/Academia/Govt.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Self-employment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2286467" y="5102843"/>
            <a:ext cx="2183894" cy="255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2" idx="3"/>
          </p:cNvCxnSpPr>
          <p:nvPr/>
        </p:nvCxnSpPr>
        <p:spPr>
          <a:xfrm>
            <a:off x="2317430" y="4759618"/>
            <a:ext cx="2145673" cy="1797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332850" y="2369314"/>
            <a:ext cx="2239808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Revenue share / Fee payment 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257761" y="2051465"/>
            <a:ext cx="2228019" cy="159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248926" y="2087657"/>
            <a:ext cx="2444646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Job-oriented courses, placement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2230431" y="2369314"/>
            <a:ext cx="225535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2230431" y="2686774"/>
            <a:ext cx="2211468" cy="67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257761" y="1779686"/>
            <a:ext cx="2457238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Teachers, content, marketing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80748" y="2955485"/>
            <a:ext cx="2045699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Retainer / tuition fee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294370" y="3192900"/>
            <a:ext cx="2172561" cy="1515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424661" y="3264140"/>
            <a:ext cx="2045699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Revenue Share, Success fee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303943" y="3518256"/>
            <a:ext cx="2159161" cy="2033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7622" y="3588872"/>
            <a:ext cx="2045699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Royalty, Commission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2267632" y="3848799"/>
            <a:ext cx="2202728" cy="666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32849" y="5341848"/>
            <a:ext cx="1890116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Candidate pool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2286468" y="5647019"/>
            <a:ext cx="2170509" cy="503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314612" y="5789542"/>
            <a:ext cx="1890116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Outsourced training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2286467" y="6078770"/>
            <a:ext cx="2176637" cy="160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306952" y="6204730"/>
            <a:ext cx="1890116" cy="28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Recruitment portal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2263003" y="6478247"/>
            <a:ext cx="2253643" cy="2869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0257" y="3054793"/>
            <a:ext cx="722887" cy="872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38F891-9FCD-4AAA-9084-1617F192A8BB}"/>
              </a:ext>
            </a:extLst>
          </p:cNvPr>
          <p:cNvSpPr txBox="1"/>
          <p:nvPr/>
        </p:nvSpPr>
        <p:spPr>
          <a:xfrm>
            <a:off x="4659799" y="1845578"/>
            <a:ext cx="300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Digital learning Network (DLN) </a:t>
            </a:r>
          </a:p>
        </p:txBody>
      </p: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28BE47C-2926-4664-84B2-4BBDE28A1B43}"/>
              </a:ext>
            </a:extLst>
          </p:cNvPr>
          <p:cNvSpPr/>
          <p:nvPr/>
        </p:nvSpPr>
        <p:spPr>
          <a:xfrm>
            <a:off x="7640346" y="2104356"/>
            <a:ext cx="2189536" cy="6912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375E807-4EBF-4AF7-B199-B0BC022A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89" y="2094142"/>
            <a:ext cx="698342" cy="52667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F45F179-09D8-48B6-A4B0-F9693E10F68B}"/>
              </a:ext>
            </a:extLst>
          </p:cNvPr>
          <p:cNvSpPr txBox="1"/>
          <p:nvPr/>
        </p:nvSpPr>
        <p:spPr>
          <a:xfrm>
            <a:off x="8591890" y="2093409"/>
            <a:ext cx="106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Marketing Entities</a:t>
            </a:r>
          </a:p>
        </p:txBody>
      </p:sp>
      <p:sp>
        <p:nvSpPr>
          <p:cNvPr id="55" name="Rounded Rectangle 6">
            <a:extLst>
              <a:ext uri="{FF2B5EF4-FFF2-40B4-BE49-F238E27FC236}">
                <a16:creationId xmlns:a16="http://schemas.microsoft.com/office/drawing/2014/main" id="{41523F39-86E8-42CA-88B1-028AF50F3ED5}"/>
              </a:ext>
            </a:extLst>
          </p:cNvPr>
          <p:cNvSpPr/>
          <p:nvPr/>
        </p:nvSpPr>
        <p:spPr>
          <a:xfrm>
            <a:off x="7631144" y="3067012"/>
            <a:ext cx="2189536" cy="6912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6FA1DC3-0B7B-4384-A938-64AED57C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89" y="3125506"/>
            <a:ext cx="698342" cy="52667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B47EFC3-C539-46CB-BB6E-9BF7AD37D43C}"/>
              </a:ext>
            </a:extLst>
          </p:cNvPr>
          <p:cNvSpPr txBox="1"/>
          <p:nvPr/>
        </p:nvSpPr>
        <p:spPr>
          <a:xfrm>
            <a:off x="8432631" y="3072797"/>
            <a:ext cx="1388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Event + Content management entities</a:t>
            </a:r>
          </a:p>
        </p:txBody>
      </p:sp>
      <p:sp>
        <p:nvSpPr>
          <p:cNvPr id="58" name="Rounded Rectangle 6">
            <a:extLst>
              <a:ext uri="{FF2B5EF4-FFF2-40B4-BE49-F238E27FC236}">
                <a16:creationId xmlns:a16="http://schemas.microsoft.com/office/drawing/2014/main" id="{0BFBEA59-501B-4F6C-8CF8-E5839E7A3CEC}"/>
              </a:ext>
            </a:extLst>
          </p:cNvPr>
          <p:cNvSpPr/>
          <p:nvPr/>
        </p:nvSpPr>
        <p:spPr>
          <a:xfrm>
            <a:off x="7631144" y="4103295"/>
            <a:ext cx="2189536" cy="6912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8F75E15-C20E-40CB-BD68-AC8CB240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89" y="4161789"/>
            <a:ext cx="698342" cy="52667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B7EDB9D-15EC-4D86-B121-27BDDD315451}"/>
              </a:ext>
            </a:extLst>
          </p:cNvPr>
          <p:cNvSpPr txBox="1"/>
          <p:nvPr/>
        </p:nvSpPr>
        <p:spPr>
          <a:xfrm>
            <a:off x="8432631" y="4161056"/>
            <a:ext cx="138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Ecommerce support entities</a:t>
            </a:r>
          </a:p>
        </p:txBody>
      </p:sp>
      <p:sp>
        <p:nvSpPr>
          <p:cNvPr id="61" name="Rounded Rectangle 6">
            <a:extLst>
              <a:ext uri="{FF2B5EF4-FFF2-40B4-BE49-F238E27FC236}">
                <a16:creationId xmlns:a16="http://schemas.microsoft.com/office/drawing/2014/main" id="{2C566161-21A5-44F0-9B11-E7A5F93E4872}"/>
              </a:ext>
            </a:extLst>
          </p:cNvPr>
          <p:cNvSpPr/>
          <p:nvPr/>
        </p:nvSpPr>
        <p:spPr>
          <a:xfrm>
            <a:off x="7631144" y="5288909"/>
            <a:ext cx="2189536" cy="6912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3CE1F26-3515-43D6-8194-BC23A856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89" y="5347403"/>
            <a:ext cx="698342" cy="52667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9A5AF00-4FF5-4217-B7AE-5B55BEE75E59}"/>
              </a:ext>
            </a:extLst>
          </p:cNvPr>
          <p:cNvSpPr txBox="1"/>
          <p:nvPr/>
        </p:nvSpPr>
        <p:spPr>
          <a:xfrm>
            <a:off x="8591890" y="5346670"/>
            <a:ext cx="106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Tech support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C27116-941A-4BBE-B176-5ADDB9D0B104}"/>
              </a:ext>
            </a:extLst>
          </p:cNvPr>
          <p:cNvSpPr txBox="1"/>
          <p:nvPr/>
        </p:nvSpPr>
        <p:spPr>
          <a:xfrm>
            <a:off x="10019250" y="1778880"/>
            <a:ext cx="2189536" cy="443198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b="1" dirty="0"/>
              <a:t>Why DLE ?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Larger outreach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Free cutting edge Tech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Faster growth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Offload Auxiliary work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Focus on core strengths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Virtual empanelment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Wider choice of partners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Distributed risk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Rapid adaptability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Reduced TCO Higher ROI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Wholesome education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Avoid non-core expense</a:t>
            </a:r>
            <a:endParaRPr lang="en-US" sz="1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CAB6E6-DD9F-4477-B94D-AD446147A75F}"/>
              </a:ext>
            </a:extLst>
          </p:cNvPr>
          <p:cNvCxnSpPr>
            <a:endCxn id="52" idx="1"/>
          </p:cNvCxnSpPr>
          <p:nvPr/>
        </p:nvCxnSpPr>
        <p:spPr>
          <a:xfrm>
            <a:off x="7473444" y="2450003"/>
            <a:ext cx="1669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26F50B-EEAB-41A8-9582-24ECFFFB5371}"/>
              </a:ext>
            </a:extLst>
          </p:cNvPr>
          <p:cNvCxnSpPr/>
          <p:nvPr/>
        </p:nvCxnSpPr>
        <p:spPr>
          <a:xfrm>
            <a:off x="7489112" y="3408023"/>
            <a:ext cx="1669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2A870A9-EA7E-460B-AFEC-C67E799ABA84}"/>
              </a:ext>
            </a:extLst>
          </p:cNvPr>
          <p:cNvCxnSpPr/>
          <p:nvPr/>
        </p:nvCxnSpPr>
        <p:spPr>
          <a:xfrm>
            <a:off x="7500197" y="4448942"/>
            <a:ext cx="1669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314C48-B108-4B19-9EBD-81BB24F029E0}"/>
              </a:ext>
            </a:extLst>
          </p:cNvPr>
          <p:cNvCxnSpPr/>
          <p:nvPr/>
        </p:nvCxnSpPr>
        <p:spPr>
          <a:xfrm>
            <a:off x="7500197" y="5629614"/>
            <a:ext cx="1669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7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728E5-974E-467F-9A51-E62B05D70182}"/>
              </a:ext>
            </a:extLst>
          </p:cNvPr>
          <p:cNvSpPr txBox="1"/>
          <p:nvPr/>
        </p:nvSpPr>
        <p:spPr>
          <a:xfrm>
            <a:off x="0" y="-313015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can write a proposal, but the vision is simple - enable collaborative digital learning.  A typical digital learning course needs following to successfully reach out to large number of students: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Lack of an open source platform with utilities for integration of service provider entities (marketing, enrollment, content management, education delivery, evaluation and certification, fee collection, revenue distribution, etc.).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6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E241F-5F4C-4807-8004-664D33B95773}"/>
              </a:ext>
            </a:extLst>
          </p:cNvPr>
          <p:cNvSpPr txBox="1"/>
          <p:nvPr/>
        </p:nvSpPr>
        <p:spPr>
          <a:xfrm>
            <a:off x="473512" y="600689"/>
            <a:ext cx="2385713" cy="443198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b="1" dirty="0"/>
              <a:t>Why DLE ?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Larger outreach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Free cutting edge Tech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Faster growth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Offload Auxiliary work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Focus on core strengths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Virtual empanelment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Wider choice of partners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Distributed risk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Rapid adaptability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Reduced TCO Higher ROI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Wholesome education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/>
              <a:t>Avoid non-core expense</a:t>
            </a: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A4B90-F855-4525-BD5E-11BA54D3061B}"/>
              </a:ext>
            </a:extLst>
          </p:cNvPr>
          <p:cNvSpPr txBox="1"/>
          <p:nvPr/>
        </p:nvSpPr>
        <p:spPr>
          <a:xfrm>
            <a:off x="6938562" y="694336"/>
            <a:ext cx="1942726" cy="424468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Others already in this model </a:t>
            </a:r>
            <a:endParaRPr lang="en-US" sz="1400" dirty="0">
              <a:solidFill>
                <a:srgbClr val="FF0000"/>
              </a:solidFill>
              <a:latin typeface="Lato Light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0000"/>
                </a:solidFill>
              </a:rPr>
              <a:t>Telecom/Internet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0000"/>
                </a:solidFill>
              </a:rPr>
              <a:t>Pharma 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0000"/>
                </a:solidFill>
              </a:rPr>
              <a:t>Banking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0000"/>
                </a:solidFill>
              </a:rPr>
              <a:t>Insurance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0000"/>
                </a:solidFill>
              </a:rPr>
              <a:t>Catering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0000"/>
                </a:solidFill>
              </a:rPr>
              <a:t>Garments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0000"/>
                </a:solidFill>
              </a:rPr>
              <a:t>Shipping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0000"/>
                </a:solidFill>
              </a:rPr>
              <a:t>Construction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0000"/>
                </a:solidFill>
              </a:rPr>
              <a:t>Stock Trading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0000"/>
                </a:solidFill>
              </a:rPr>
              <a:t>Security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FF0000"/>
                </a:solidFill>
              </a:rPr>
              <a:t>Tourism and Hotel</a:t>
            </a:r>
          </a:p>
        </p:txBody>
      </p:sp>
    </p:spTree>
    <p:extLst>
      <p:ext uri="{BB962C8B-B14F-4D97-AF65-F5344CB8AC3E}">
        <p14:creationId xmlns:p14="http://schemas.microsoft.com/office/powerpoint/2010/main" val="36104883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14048</TotalTime>
  <Words>589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 Light</vt:lpstr>
      <vt:lpstr>1_Office Theme</vt:lpstr>
      <vt:lpstr>Collaborative Digital Learning (CDL)</vt:lpstr>
      <vt:lpstr>What quality education needs </vt:lpstr>
      <vt:lpstr>Problem Statement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APCOG4</dc:creator>
  <cp:lastModifiedBy>peramachanahalli ramkumar</cp:lastModifiedBy>
  <cp:revision>333</cp:revision>
  <dcterms:created xsi:type="dcterms:W3CDTF">2020-11-30T08:50:28Z</dcterms:created>
  <dcterms:modified xsi:type="dcterms:W3CDTF">2021-12-09T09:33:32Z</dcterms:modified>
</cp:coreProperties>
</file>