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Work Sans"/>
      <p:regular r:id="rId18"/>
      <p:bold r:id="rId19"/>
      <p:italic r:id="rId20"/>
      <p:boldItalic r:id="rId21"/>
    </p:embeddedFont>
    <p:embeddedFont>
      <p:font typeface="Work Sans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4HY+SH4UCMVyRNYFGqo3/MvF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22" Type="http://schemas.openxmlformats.org/officeDocument/2006/relationships/font" Target="fonts/WorkSansLight-regular.fntdata"/><Relationship Id="rId21" Type="http://schemas.openxmlformats.org/officeDocument/2006/relationships/font" Target="fonts/WorkSans-boldItalic.fntdata"/><Relationship Id="rId24" Type="http://schemas.openxmlformats.org/officeDocument/2006/relationships/font" Target="fonts/WorkSansLight-italic.fntdata"/><Relationship Id="rId23" Type="http://schemas.openxmlformats.org/officeDocument/2006/relationships/font" Target="fonts/WorkSan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WorkSans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WorkSans-bold.fntdata"/><Relationship Id="rId18" Type="http://schemas.openxmlformats.org/officeDocument/2006/relationships/font" Target="fonts/Work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c69286364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4c69286364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c69286364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34c69286364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c6928636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4c6928636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c69286364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34c69286364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c69286364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34c6928636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p:nvPr>
            <p:ph idx="2" type="pic"/>
          </p:nvPr>
        </p:nvSpPr>
        <p:spPr>
          <a:xfrm>
            <a:off x="5183188" y="987425"/>
            <a:ext cx="6172200" cy="4873625"/>
          </a:xfrm>
          <a:prstGeom prst="rect">
            <a:avLst/>
          </a:prstGeom>
          <a:noFill/>
          <a:ln>
            <a:noFill/>
          </a:ln>
        </p:spPr>
      </p:sp>
      <p:sp>
        <p:nvSpPr>
          <p:cNvPr id="78" name="Google Shape;7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1"/>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1"/>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Msahk/proyectov1"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lang="es-CO" sz="5400">
                <a:solidFill>
                  <a:srgbClr val="3F3F3F"/>
                </a:solidFill>
                <a:latin typeface="Work Sans"/>
                <a:ea typeface="Work Sans"/>
                <a:cs typeface="Work Sans"/>
                <a:sym typeface="Work Sans"/>
              </a:rPr>
              <a:t>Peguele A</a:t>
            </a:r>
            <a:endParaRPr b="1" sz="5400">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rPr b="1" lang="es-CO" sz="5400">
                <a:solidFill>
                  <a:srgbClr val="3F3F3F"/>
                </a:solidFill>
                <a:latin typeface="Work Sans"/>
                <a:ea typeface="Work Sans"/>
                <a:cs typeface="Work Sans"/>
                <a:sym typeface="Work Sans"/>
              </a:rPr>
              <a:t>La Empanada</a:t>
            </a:r>
            <a:endParaRPr b="1" sz="5400">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4c69286364_1_15"/>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REPOSITORIO</a:t>
            </a:r>
            <a:endParaRPr b="0" i="0" sz="1800" u="none" cap="none" strike="noStrike">
              <a:solidFill>
                <a:srgbClr val="000000"/>
              </a:solidFill>
              <a:latin typeface="Arial"/>
              <a:ea typeface="Arial"/>
              <a:cs typeface="Arial"/>
              <a:sym typeface="Arial"/>
            </a:endParaRPr>
          </a:p>
        </p:txBody>
      </p:sp>
      <p:sp>
        <p:nvSpPr>
          <p:cNvPr id="161" name="Google Shape;161;g34c69286364_1_15"/>
          <p:cNvSpPr txBox="1"/>
          <p:nvPr/>
        </p:nvSpPr>
        <p:spPr>
          <a:xfrm>
            <a:off x="2356337" y="2766795"/>
            <a:ext cx="8440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05"/>
              </a:spcBef>
              <a:spcAft>
                <a:spcPts val="0"/>
              </a:spcAft>
              <a:buNone/>
            </a:pPr>
            <a:r>
              <a:t/>
            </a:r>
            <a:endParaRPr/>
          </a:p>
        </p:txBody>
      </p:sp>
      <p:sp>
        <p:nvSpPr>
          <p:cNvPr id="162" name="Google Shape;162;g34c69286364_1_15"/>
          <p:cNvSpPr txBox="1"/>
          <p:nvPr/>
        </p:nvSpPr>
        <p:spPr>
          <a:xfrm>
            <a:off x="695275" y="1702025"/>
            <a:ext cx="89166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800">
                <a:solidFill>
                  <a:schemeClr val="dk1"/>
                </a:solidFill>
                <a:latin typeface="Calibri"/>
                <a:ea typeface="Calibri"/>
                <a:cs typeface="Calibri"/>
                <a:sym typeface="Calibri"/>
              </a:rPr>
              <a:t>Github</a:t>
            </a:r>
            <a:r>
              <a:rPr lang="es-CO" sz="2800" u="sng">
                <a:solidFill>
                  <a:schemeClr val="hlink"/>
                </a:solidFill>
                <a:latin typeface="Calibri"/>
                <a:ea typeface="Calibri"/>
                <a:cs typeface="Calibri"/>
                <a:sym typeface="Calibri"/>
                <a:hlinkClick r:id="rId3"/>
              </a:rPr>
              <a:t>: https://github.com/Msahk/proyectov1</a:t>
            </a:r>
            <a:endParaRPr sz="2800">
              <a:solidFill>
                <a:schemeClr val="dk1"/>
              </a:solidFill>
              <a:latin typeface="Calibri"/>
              <a:ea typeface="Calibri"/>
              <a:cs typeface="Calibri"/>
              <a:sym typeface="Calibri"/>
            </a:endParaRPr>
          </a:p>
        </p:txBody>
      </p:sp>
      <p:pic>
        <p:nvPicPr>
          <p:cNvPr id="163" name="Google Shape;163;g34c69286364_1_15"/>
          <p:cNvPicPr preferRelativeResize="0"/>
          <p:nvPr/>
        </p:nvPicPr>
        <p:blipFill>
          <a:blip r:embed="rId4">
            <a:alphaModFix/>
          </a:blip>
          <a:stretch>
            <a:fillRect/>
          </a:stretch>
        </p:blipFill>
        <p:spPr>
          <a:xfrm>
            <a:off x="1270613" y="2766795"/>
            <a:ext cx="8886825"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4c69286364_1_20"/>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CONTRIBUCIONES </a:t>
            </a:r>
            <a:endParaRPr b="0" i="0" sz="1800" u="none" cap="none" strike="noStrike">
              <a:solidFill>
                <a:srgbClr val="000000"/>
              </a:solidFill>
              <a:latin typeface="Arial"/>
              <a:ea typeface="Arial"/>
              <a:cs typeface="Arial"/>
              <a:sym typeface="Arial"/>
            </a:endParaRPr>
          </a:p>
        </p:txBody>
      </p:sp>
      <p:sp>
        <p:nvSpPr>
          <p:cNvPr id="169" name="Google Shape;169;g34c69286364_1_20"/>
          <p:cNvSpPr txBox="1"/>
          <p:nvPr/>
        </p:nvSpPr>
        <p:spPr>
          <a:xfrm>
            <a:off x="2356337" y="2766795"/>
            <a:ext cx="8440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05"/>
              </a:spcBef>
              <a:spcAft>
                <a:spcPts val="0"/>
              </a:spcAft>
              <a:buNone/>
            </a:pPr>
            <a:r>
              <a:t/>
            </a:r>
            <a:endParaRPr/>
          </a:p>
        </p:txBody>
      </p:sp>
      <p:pic>
        <p:nvPicPr>
          <p:cNvPr id="170" name="Google Shape;170;g34c69286364_1_20"/>
          <p:cNvPicPr preferRelativeResize="0"/>
          <p:nvPr/>
        </p:nvPicPr>
        <p:blipFill>
          <a:blip r:embed="rId3">
            <a:alphaModFix/>
          </a:blip>
          <a:stretch>
            <a:fillRect/>
          </a:stretch>
        </p:blipFill>
        <p:spPr>
          <a:xfrm>
            <a:off x="2420525" y="1551402"/>
            <a:ext cx="6587001" cy="5071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Funcionalidad de la Aplicación</a:t>
            </a:r>
            <a:endParaRPr b="0" i="0" sz="1800" u="none" cap="none" strike="noStrike">
              <a:solidFill>
                <a:srgbClr val="000000"/>
              </a:solidFill>
              <a:latin typeface="Arial"/>
              <a:ea typeface="Arial"/>
              <a:cs typeface="Arial"/>
              <a:sym typeface="Arial"/>
            </a:endParaRPr>
          </a:p>
        </p:txBody>
      </p:sp>
      <p:pic>
        <p:nvPicPr>
          <p:cNvPr id="176" name="Google Shape;176;p7"/>
          <p:cNvPicPr preferRelativeResize="0"/>
          <p:nvPr/>
        </p:nvPicPr>
        <p:blipFill rotWithShape="1">
          <a:blip r:embed="rId3">
            <a:alphaModFix/>
          </a:blip>
          <a:srcRect b="0" l="0" r="0" t="0"/>
          <a:stretch/>
        </p:blipFill>
        <p:spPr>
          <a:xfrm>
            <a:off x="207264" y="1621536"/>
            <a:ext cx="4932669" cy="2785872"/>
          </a:xfrm>
          <a:prstGeom prst="rect">
            <a:avLst/>
          </a:prstGeom>
          <a:noFill/>
          <a:ln>
            <a:noFill/>
          </a:ln>
        </p:spPr>
      </p:pic>
      <p:pic>
        <p:nvPicPr>
          <p:cNvPr id="177" name="Google Shape;177;p7"/>
          <p:cNvPicPr preferRelativeResize="0"/>
          <p:nvPr/>
        </p:nvPicPr>
        <p:blipFill rotWithShape="1">
          <a:blip r:embed="rId4">
            <a:alphaModFix/>
          </a:blip>
          <a:srcRect b="0" l="0" r="0" t="0"/>
          <a:stretch/>
        </p:blipFill>
        <p:spPr>
          <a:xfrm>
            <a:off x="0" y="4072128"/>
            <a:ext cx="5139933" cy="2785872"/>
          </a:xfrm>
          <a:prstGeom prst="rect">
            <a:avLst/>
          </a:prstGeom>
          <a:noFill/>
          <a:ln>
            <a:noFill/>
          </a:ln>
        </p:spPr>
      </p:pic>
      <p:pic>
        <p:nvPicPr>
          <p:cNvPr id="178" name="Google Shape;178;p7"/>
          <p:cNvPicPr preferRelativeResize="0"/>
          <p:nvPr/>
        </p:nvPicPr>
        <p:blipFill rotWithShape="1">
          <a:blip r:embed="rId5">
            <a:alphaModFix/>
          </a:blip>
          <a:srcRect b="0" l="0" r="0" t="0"/>
          <a:stretch/>
        </p:blipFill>
        <p:spPr>
          <a:xfrm>
            <a:off x="5347197" y="1436044"/>
            <a:ext cx="6844803" cy="2538704"/>
          </a:xfrm>
          <a:prstGeom prst="rect">
            <a:avLst/>
          </a:prstGeom>
          <a:noFill/>
          <a:ln>
            <a:noFill/>
          </a:ln>
        </p:spPr>
      </p:pic>
      <p:pic>
        <p:nvPicPr>
          <p:cNvPr id="179" name="Google Shape;179;p7"/>
          <p:cNvPicPr preferRelativeResize="0"/>
          <p:nvPr/>
        </p:nvPicPr>
        <p:blipFill rotWithShape="1">
          <a:blip r:embed="rId6">
            <a:alphaModFix/>
          </a:blip>
          <a:srcRect b="0" l="0" r="0" t="0"/>
          <a:stretch/>
        </p:blipFill>
        <p:spPr>
          <a:xfrm>
            <a:off x="5125779" y="3974748"/>
            <a:ext cx="7066221" cy="28832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Imagen que contiene Interfaz de usuario gráfica&#10;&#10;Descripción generada automáticamente" id="184" name="Google Shape;184;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368" cy="13849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1 :</a:t>
            </a:r>
            <a:endParaRPr/>
          </a:p>
          <a:p>
            <a:pPr indent="-114300" lvl="0" marL="0" marR="0" rtl="0" algn="ctr">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Calibri"/>
                <a:ea typeface="Calibri"/>
                <a:cs typeface="Calibri"/>
                <a:sym typeface="Calibri"/>
              </a:rPr>
              <a:t>Marlon Stiben Avila Herrera</a:t>
            </a:r>
            <a:endParaRPr b="0" i="0" sz="1800" u="none" cap="none" strike="noStrike">
              <a:solidFill>
                <a:srgbClr val="000000"/>
              </a:solidFill>
              <a:latin typeface="Arial"/>
              <a:ea typeface="Arial"/>
              <a:cs typeface="Arial"/>
              <a:sym typeface="Arial"/>
            </a:endParaRPr>
          </a:p>
          <a:p>
            <a:pPr indent="-114300" lvl="0" marL="0" marR="0" rtl="0" algn="ctr">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Calibri"/>
                <a:ea typeface="Calibri"/>
                <a:cs typeface="Calibri"/>
                <a:sym typeface="Calibri"/>
              </a:rPr>
              <a:t>Juan Esteban Muñoz Ojeda</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3" name="Google Shape;113;p3"/>
          <p:cNvSpPr txBox="1"/>
          <p:nvPr/>
        </p:nvSpPr>
        <p:spPr>
          <a:xfrm>
            <a:off x="1125415" y="2326195"/>
            <a:ext cx="9718431"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400" u="none" cap="none" strike="noStrike">
                <a:solidFill>
                  <a:srgbClr val="000000"/>
                </a:solidFill>
                <a:latin typeface="Work Sans"/>
                <a:ea typeface="Work Sans"/>
                <a:cs typeface="Work Sans"/>
                <a:sym typeface="Work Sans"/>
              </a:rPr>
              <a:t>La empresa “Péguele a la empanada” tiene problemas a la hora de llevar un registro de empanadas producidas en el dia, esto también hace que sea complicado llevar el registro de ventas. Por otro lado, el conteo de las empanadas vendidas y producidas del personal se está realizando mediante un sistema poco eficiente lo que genera inquietudes en los empleados.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19" name="Google Shape;119;p4"/>
          <p:cNvSpPr txBox="1"/>
          <p:nvPr/>
        </p:nvSpPr>
        <p:spPr>
          <a:xfrm>
            <a:off x="844061" y="2713057"/>
            <a:ext cx="10668001" cy="28007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Work Sans"/>
                <a:ea typeface="Work Sans"/>
                <a:cs typeface="Work Sans"/>
                <a:sym typeface="Work Sans"/>
              </a:rPr>
              <a:t>La empresa se enfrenta a dificultades en la gestión de pedidos y en la organización de su inventario. Estos problemas se manifiestan en retrasos en la entrega de productos, falta de visibilidad sobre el estado de los pedidos y dificultad para mantener un inventario preciso y actualizado.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0" i="0" lang="es-CO" sz="32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5" name="Google Shape;125;p5"/>
          <p:cNvSpPr txBox="1"/>
          <p:nvPr/>
        </p:nvSpPr>
        <p:spPr>
          <a:xfrm>
            <a:off x="2819400" y="2879394"/>
            <a:ext cx="6717323" cy="2308324"/>
          </a:xfrm>
          <a:prstGeom prst="rect">
            <a:avLst/>
          </a:prstGeom>
          <a:noFill/>
          <a:ln>
            <a:noFill/>
          </a:ln>
        </p:spPr>
        <p:txBody>
          <a:bodyPr anchorCtr="0" anchor="t" bIns="45700" lIns="91425" spcFirstLastPara="1" rIns="91425" wrap="square" tIns="45700">
            <a:spAutoFit/>
          </a:bodyPr>
          <a:lstStyle/>
          <a:p>
            <a:pPr indent="0" lvl="0" marL="140335" marR="0" rtl="0" algn="l">
              <a:lnSpc>
                <a:spcPct val="100000"/>
              </a:lnSpc>
              <a:spcBef>
                <a:spcPts val="0"/>
              </a:spcBef>
              <a:spcAft>
                <a:spcPts val="0"/>
              </a:spcAft>
              <a:buClr>
                <a:srgbClr val="000000"/>
              </a:buClr>
              <a:buSzPts val="2400"/>
              <a:buFont typeface="Arial"/>
              <a:buNone/>
            </a:pPr>
            <a:r>
              <a:rPr b="0" i="1" lang="es-CO" sz="2400" u="none" cap="none" strike="noStrike">
                <a:solidFill>
                  <a:srgbClr val="000000"/>
                </a:solidFill>
                <a:latin typeface="Work Sans"/>
                <a:ea typeface="Work Sans"/>
                <a:cs typeface="Work Sans"/>
                <a:sym typeface="Work Sans"/>
              </a:rPr>
              <a:t>Desarrollar un software para la empresa “Péguele a la empanada” que permita agilizar la producción, las ventas y el control de producción de los empleados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s-CO" sz="2400" u="none" cap="none" strike="noStrike">
                <a:solidFill>
                  <a:srgbClr val="000000"/>
                </a:solidFill>
                <a:latin typeface="Arial"/>
                <a:ea typeface="Arial"/>
                <a:cs typeface="Arial"/>
                <a:sym typeface="Arial"/>
              </a:rPr>
            </a:b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1" name="Google Shape;131;p6"/>
          <p:cNvSpPr txBox="1"/>
          <p:nvPr/>
        </p:nvSpPr>
        <p:spPr>
          <a:xfrm>
            <a:off x="2356337" y="2766795"/>
            <a:ext cx="8440615" cy="2118529"/>
          </a:xfrm>
          <a:prstGeom prst="rect">
            <a:avLst/>
          </a:prstGeom>
          <a:noFill/>
          <a:ln>
            <a:noFill/>
          </a:ln>
        </p:spPr>
        <p:txBody>
          <a:bodyPr anchorCtr="0" anchor="t" bIns="45700" lIns="91425" spcFirstLastPara="1" rIns="91425" wrap="square" tIns="45700">
            <a:spAutoFit/>
          </a:bodyPr>
          <a:lstStyle/>
          <a:p>
            <a:pPr indent="-165100" lvl="0" marL="140322" marR="0" rtl="0" algn="l">
              <a:lnSpc>
                <a:spcPct val="100000"/>
              </a:lnSpc>
              <a:spcBef>
                <a:spcPts val="0"/>
              </a:spcBef>
              <a:spcAft>
                <a:spcPts val="0"/>
              </a:spcAft>
              <a:buClr>
                <a:srgbClr val="000000"/>
              </a:buClr>
              <a:buSzPts val="2600"/>
              <a:buFont typeface="Arial"/>
              <a:buAutoNum type="arabicPeriod"/>
            </a:pPr>
            <a:r>
              <a:rPr b="0" i="1" lang="es-CO" sz="2600" u="none" cap="none" strike="noStrike">
                <a:solidFill>
                  <a:srgbClr val="000000"/>
                </a:solidFill>
                <a:latin typeface="Work Sans"/>
                <a:ea typeface="Work Sans"/>
                <a:cs typeface="Work Sans"/>
                <a:sym typeface="Work Sans"/>
              </a:rPr>
              <a:t>Organizar el registro de la producción</a:t>
            </a:r>
            <a:endParaRPr/>
          </a:p>
          <a:p>
            <a:pPr indent="-165100" lvl="0" marL="140322" marR="0" rtl="0" algn="l">
              <a:lnSpc>
                <a:spcPct val="100000"/>
              </a:lnSpc>
              <a:spcBef>
                <a:spcPts val="105"/>
              </a:spcBef>
              <a:spcAft>
                <a:spcPts val="0"/>
              </a:spcAft>
              <a:buClr>
                <a:srgbClr val="000000"/>
              </a:buClr>
              <a:buSzPts val="2600"/>
              <a:buFont typeface="Arial"/>
              <a:buAutoNum type="arabicPeriod"/>
            </a:pPr>
            <a:r>
              <a:rPr b="0" i="1" lang="es-CO" sz="2600" u="none" cap="none" strike="noStrike">
                <a:solidFill>
                  <a:srgbClr val="000000"/>
                </a:solidFill>
                <a:latin typeface="Work Sans"/>
                <a:ea typeface="Work Sans"/>
                <a:cs typeface="Work Sans"/>
                <a:sym typeface="Work Sans"/>
              </a:rPr>
              <a:t>Facilitar el seguimiento de producción de los empleados</a:t>
            </a:r>
            <a:endParaRPr/>
          </a:p>
          <a:p>
            <a:pPr indent="-165100" lvl="0" marL="140322" marR="0" rtl="0" algn="l">
              <a:lnSpc>
                <a:spcPct val="100000"/>
              </a:lnSpc>
              <a:spcBef>
                <a:spcPts val="105"/>
              </a:spcBef>
              <a:spcAft>
                <a:spcPts val="0"/>
              </a:spcAft>
              <a:buClr>
                <a:srgbClr val="000000"/>
              </a:buClr>
              <a:buSzPts val="2600"/>
              <a:buFont typeface="Arial"/>
              <a:buAutoNum type="arabicPeriod"/>
            </a:pPr>
            <a:r>
              <a:rPr b="0" i="1" lang="es-CO" sz="2600" u="none" cap="none" strike="noStrike">
                <a:solidFill>
                  <a:srgbClr val="000000"/>
                </a:solidFill>
                <a:latin typeface="Work Sans"/>
                <a:ea typeface="Work Sans"/>
                <a:cs typeface="Work Sans"/>
                <a:sym typeface="Work Sans"/>
              </a:rPr>
              <a:t>Gestionar la información de las ventas realizadas por los empleados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4c69286364_1_0"/>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MANEJO DE ROLES</a:t>
            </a:r>
            <a:endParaRPr b="0" i="0" sz="1800" u="none" cap="none" strike="noStrike">
              <a:solidFill>
                <a:srgbClr val="000000"/>
              </a:solidFill>
              <a:latin typeface="Arial"/>
              <a:ea typeface="Arial"/>
              <a:cs typeface="Arial"/>
              <a:sym typeface="Arial"/>
            </a:endParaRPr>
          </a:p>
        </p:txBody>
      </p:sp>
      <p:pic>
        <p:nvPicPr>
          <p:cNvPr id="137" name="Google Shape;137;g34c69286364_1_0"/>
          <p:cNvPicPr preferRelativeResize="0"/>
          <p:nvPr/>
        </p:nvPicPr>
        <p:blipFill>
          <a:blip r:embed="rId3">
            <a:alphaModFix/>
          </a:blip>
          <a:stretch>
            <a:fillRect/>
          </a:stretch>
        </p:blipFill>
        <p:spPr>
          <a:xfrm>
            <a:off x="152400" y="1588581"/>
            <a:ext cx="11887200" cy="2271344"/>
          </a:xfrm>
          <a:prstGeom prst="rect">
            <a:avLst/>
          </a:prstGeom>
          <a:noFill/>
          <a:ln>
            <a:noFill/>
          </a:ln>
        </p:spPr>
      </p:pic>
      <p:pic>
        <p:nvPicPr>
          <p:cNvPr id="138" name="Google Shape;138;g34c69286364_1_0"/>
          <p:cNvPicPr preferRelativeResize="0"/>
          <p:nvPr/>
        </p:nvPicPr>
        <p:blipFill>
          <a:blip r:embed="rId4">
            <a:alphaModFix/>
          </a:blip>
          <a:stretch>
            <a:fillRect/>
          </a:stretch>
        </p:blipFill>
        <p:spPr>
          <a:xfrm>
            <a:off x="152400" y="4012325"/>
            <a:ext cx="11887201" cy="18845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4c69286364_1_5"/>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MANEJO DEL CRUD</a:t>
            </a:r>
            <a:endParaRPr b="0" i="0" sz="1800" u="none" cap="none" strike="noStrike">
              <a:solidFill>
                <a:srgbClr val="000000"/>
              </a:solidFill>
              <a:latin typeface="Arial"/>
              <a:ea typeface="Arial"/>
              <a:cs typeface="Arial"/>
              <a:sym typeface="Arial"/>
            </a:endParaRPr>
          </a:p>
        </p:txBody>
      </p:sp>
      <p:sp>
        <p:nvSpPr>
          <p:cNvPr id="144" name="Google Shape;144;g34c69286364_1_5"/>
          <p:cNvSpPr txBox="1"/>
          <p:nvPr/>
        </p:nvSpPr>
        <p:spPr>
          <a:xfrm>
            <a:off x="2356337" y="2766795"/>
            <a:ext cx="8440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05"/>
              </a:spcBef>
              <a:spcAft>
                <a:spcPts val="0"/>
              </a:spcAft>
              <a:buNone/>
            </a:pPr>
            <a:r>
              <a:t/>
            </a:r>
            <a:endParaRPr/>
          </a:p>
        </p:txBody>
      </p:sp>
      <p:pic>
        <p:nvPicPr>
          <p:cNvPr id="145" name="Google Shape;145;g34c69286364_1_5"/>
          <p:cNvPicPr preferRelativeResize="0"/>
          <p:nvPr/>
        </p:nvPicPr>
        <p:blipFill>
          <a:blip r:embed="rId3">
            <a:alphaModFix/>
          </a:blip>
          <a:stretch>
            <a:fillRect/>
          </a:stretch>
        </p:blipFill>
        <p:spPr>
          <a:xfrm>
            <a:off x="112600" y="1502549"/>
            <a:ext cx="6705624" cy="2674375"/>
          </a:xfrm>
          <a:prstGeom prst="rect">
            <a:avLst/>
          </a:prstGeom>
          <a:noFill/>
          <a:ln>
            <a:noFill/>
          </a:ln>
        </p:spPr>
      </p:pic>
      <p:pic>
        <p:nvPicPr>
          <p:cNvPr id="146" name="Google Shape;146;g34c69286364_1_5"/>
          <p:cNvPicPr preferRelativeResize="0"/>
          <p:nvPr/>
        </p:nvPicPr>
        <p:blipFill>
          <a:blip r:embed="rId4">
            <a:alphaModFix/>
          </a:blip>
          <a:stretch>
            <a:fillRect/>
          </a:stretch>
        </p:blipFill>
        <p:spPr>
          <a:xfrm>
            <a:off x="6818225" y="1502550"/>
            <a:ext cx="5068974" cy="2742250"/>
          </a:xfrm>
          <a:prstGeom prst="rect">
            <a:avLst/>
          </a:prstGeom>
          <a:noFill/>
          <a:ln>
            <a:noFill/>
          </a:ln>
        </p:spPr>
      </p:pic>
      <p:pic>
        <p:nvPicPr>
          <p:cNvPr id="147" name="Google Shape;147;g34c69286364_1_5"/>
          <p:cNvPicPr preferRelativeResize="0"/>
          <p:nvPr/>
        </p:nvPicPr>
        <p:blipFill>
          <a:blip r:embed="rId5">
            <a:alphaModFix/>
          </a:blip>
          <a:stretch>
            <a:fillRect/>
          </a:stretch>
        </p:blipFill>
        <p:spPr>
          <a:xfrm>
            <a:off x="3853350" y="4084049"/>
            <a:ext cx="5080658" cy="23762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4c69286364_1_10"/>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NAVEGABILIDAD Y VALIDACIONES</a:t>
            </a:r>
            <a:endParaRPr b="0" i="0" sz="1800" u="none" cap="none" strike="noStrike">
              <a:solidFill>
                <a:srgbClr val="000000"/>
              </a:solidFill>
              <a:latin typeface="Arial"/>
              <a:ea typeface="Arial"/>
              <a:cs typeface="Arial"/>
              <a:sym typeface="Arial"/>
            </a:endParaRPr>
          </a:p>
        </p:txBody>
      </p:sp>
      <p:sp>
        <p:nvSpPr>
          <p:cNvPr id="153" name="Google Shape;153;g34c69286364_1_10"/>
          <p:cNvSpPr txBox="1"/>
          <p:nvPr/>
        </p:nvSpPr>
        <p:spPr>
          <a:xfrm>
            <a:off x="2356337" y="2766795"/>
            <a:ext cx="8440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05"/>
              </a:spcBef>
              <a:spcAft>
                <a:spcPts val="0"/>
              </a:spcAft>
              <a:buNone/>
            </a:pPr>
            <a:r>
              <a:t/>
            </a:r>
            <a:endParaRPr/>
          </a:p>
        </p:txBody>
      </p:sp>
      <p:pic>
        <p:nvPicPr>
          <p:cNvPr id="154" name="Google Shape;154;g34c69286364_1_10"/>
          <p:cNvPicPr preferRelativeResize="0"/>
          <p:nvPr/>
        </p:nvPicPr>
        <p:blipFill>
          <a:blip r:embed="rId3">
            <a:alphaModFix/>
          </a:blip>
          <a:stretch>
            <a:fillRect/>
          </a:stretch>
        </p:blipFill>
        <p:spPr>
          <a:xfrm>
            <a:off x="2946975" y="1527450"/>
            <a:ext cx="6298050" cy="2278325"/>
          </a:xfrm>
          <a:prstGeom prst="rect">
            <a:avLst/>
          </a:prstGeom>
          <a:noFill/>
          <a:ln>
            <a:noFill/>
          </a:ln>
        </p:spPr>
      </p:pic>
      <p:pic>
        <p:nvPicPr>
          <p:cNvPr id="155" name="Google Shape;155;g34c69286364_1_10"/>
          <p:cNvPicPr preferRelativeResize="0"/>
          <p:nvPr/>
        </p:nvPicPr>
        <p:blipFill>
          <a:blip r:embed="rId4">
            <a:alphaModFix/>
          </a:blip>
          <a:stretch>
            <a:fillRect/>
          </a:stretch>
        </p:blipFill>
        <p:spPr>
          <a:xfrm>
            <a:off x="3331025" y="4040674"/>
            <a:ext cx="5529952" cy="2620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Esteban Programacion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ies>
</file>