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43891200" cy="30861000"/>
  <p:notesSz cx="6888163" cy="100203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0">
          <p15:clr>
            <a:srgbClr val="A4A3A4"/>
          </p15:clr>
        </p15:guide>
        <p15:guide id="2" orient="horz" pos="5280">
          <p15:clr>
            <a:srgbClr val="A4A3A4"/>
          </p15:clr>
        </p15:guide>
        <p15:guide id="3" orient="horz" pos="3312">
          <p15:clr>
            <a:srgbClr val="A4A3A4"/>
          </p15:clr>
        </p15:guide>
        <p15:guide id="4" orient="horz" pos="585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02" autoAdjust="0"/>
    <p:restoredTop sz="90929"/>
  </p:normalViewPr>
  <p:slideViewPr>
    <p:cSldViewPr>
      <p:cViewPr varScale="1">
        <p:scale>
          <a:sx n="15" d="100"/>
          <a:sy n="15" d="100"/>
        </p:scale>
        <p:origin x="1648" y="140"/>
      </p:cViewPr>
      <p:guideLst>
        <p:guide orient="horz" pos="18720"/>
        <p:guide orient="horz" pos="5280"/>
        <p:guide orient="horz" pos="3312"/>
        <p:guide orient="horz" pos="585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06979B6F-AF65-4C09-AFE3-A07F9CB2F47E}"/>
              </a:ext>
            </a:extLst>
          </p:cNvPr>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pPr>
              <a:defRPr/>
            </a:pPr>
            <a:endParaRPr lang="en-AU"/>
          </a:p>
        </p:txBody>
      </p:sp>
      <p:sp>
        <p:nvSpPr>
          <p:cNvPr id="4099" name="Rectangle 3">
            <a:extLst>
              <a:ext uri="{FF2B5EF4-FFF2-40B4-BE49-F238E27FC236}">
                <a16:creationId xmlns:a16="http://schemas.microsoft.com/office/drawing/2014/main" xmlns="" id="{BAB52CE3-593E-4C07-9BEA-261A20CCBBF5}"/>
              </a:ext>
            </a:extLst>
          </p:cNvPr>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pPr>
              <a:defRPr/>
            </a:pPr>
            <a:endParaRPr lang="en-AU"/>
          </a:p>
        </p:txBody>
      </p:sp>
      <p:sp>
        <p:nvSpPr>
          <p:cNvPr id="4100" name="Rectangle 4">
            <a:extLst>
              <a:ext uri="{FF2B5EF4-FFF2-40B4-BE49-F238E27FC236}">
                <a16:creationId xmlns:a16="http://schemas.microsoft.com/office/drawing/2014/main" xmlns="" id="{518EEB43-D3B3-48CE-8F1E-7940036308EB}"/>
              </a:ext>
            </a:extLst>
          </p:cNvPr>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pPr>
              <a:defRPr/>
            </a:pPr>
            <a:endParaRPr lang="en-AU"/>
          </a:p>
        </p:txBody>
      </p:sp>
      <p:sp>
        <p:nvSpPr>
          <p:cNvPr id="4101" name="Rectangle 5">
            <a:extLst>
              <a:ext uri="{FF2B5EF4-FFF2-40B4-BE49-F238E27FC236}">
                <a16:creationId xmlns:a16="http://schemas.microsoft.com/office/drawing/2014/main" xmlns="" id="{87F6B9A0-177C-46CE-BEF2-AA5A21408C98}"/>
              </a:ext>
            </a:extLst>
          </p:cNvPr>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D0F803A1-032D-48CA-9193-62592C9884D0}" type="slidenum">
              <a:rPr lang="en-AU" altLang="en-US"/>
              <a:pPr/>
              <a:t>‹#›</a:t>
            </a:fld>
            <a:endParaRPr lang="en-AU" altLang="en-US"/>
          </a:p>
        </p:txBody>
      </p:sp>
    </p:spTree>
    <p:extLst>
      <p:ext uri="{BB962C8B-B14F-4D97-AF65-F5344CB8AC3E}">
        <p14:creationId xmlns:p14="http://schemas.microsoft.com/office/powerpoint/2010/main" val="409129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36B9C9D2-F5EB-4374-B9BB-CB2825B7ACE8}"/>
              </a:ext>
            </a:extLst>
          </p:cNvPr>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pPr>
              <a:defRPr/>
            </a:pPr>
            <a:endParaRPr lang="en-AU"/>
          </a:p>
        </p:txBody>
      </p:sp>
      <p:sp>
        <p:nvSpPr>
          <p:cNvPr id="3075" name="Rectangle 3">
            <a:extLst>
              <a:ext uri="{FF2B5EF4-FFF2-40B4-BE49-F238E27FC236}">
                <a16:creationId xmlns:a16="http://schemas.microsoft.com/office/drawing/2014/main" xmlns="" id="{109279D3-2F68-4A24-BDCA-0A91927555A9}"/>
              </a:ext>
            </a:extLst>
          </p:cNvPr>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pPr>
              <a:defRPr/>
            </a:pPr>
            <a:endParaRPr lang="en-AU"/>
          </a:p>
        </p:txBody>
      </p:sp>
      <p:sp>
        <p:nvSpPr>
          <p:cNvPr id="3076" name="Rectangle 4">
            <a:extLst>
              <a:ext uri="{FF2B5EF4-FFF2-40B4-BE49-F238E27FC236}">
                <a16:creationId xmlns:a16="http://schemas.microsoft.com/office/drawing/2014/main" xmlns="" id="{A1D79F20-D8E2-490E-987E-E78D01AFA56B}"/>
              </a:ext>
            </a:extLst>
          </p:cNvPr>
          <p:cNvSpPr>
            <a:spLocks noGrp="1" noRot="1" noChangeAspect="1" noChangeArrowheads="1" noTextEdit="1"/>
          </p:cNvSpPr>
          <p:nvPr>
            <p:ph type="sldImg" idx="2"/>
          </p:nvPr>
        </p:nvSpPr>
        <p:spPr bwMode="auto">
          <a:xfrm>
            <a:off x="757238" y="749300"/>
            <a:ext cx="5330825" cy="3748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xmlns="" id="{8ADE2E6A-0237-46C2-8405-50714ED59D7A}"/>
              </a:ext>
            </a:extLst>
          </p:cNvPr>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xmlns="" id="{81288B14-A9C1-4AFB-A1BB-B7A1203EAC57}"/>
              </a:ext>
            </a:extLst>
          </p:cNvPr>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pPr>
              <a:defRPr/>
            </a:pPr>
            <a:endParaRPr lang="en-AU"/>
          </a:p>
        </p:txBody>
      </p:sp>
      <p:sp>
        <p:nvSpPr>
          <p:cNvPr id="3079" name="Rectangle 7">
            <a:extLst>
              <a:ext uri="{FF2B5EF4-FFF2-40B4-BE49-F238E27FC236}">
                <a16:creationId xmlns:a16="http://schemas.microsoft.com/office/drawing/2014/main" xmlns="" id="{59433A99-8DD8-4CAE-9CA5-4206D26EFA91}"/>
              </a:ext>
            </a:extLst>
          </p:cNvPr>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5D515EF6-B715-44C2-BD56-7E03B802F209}" type="slidenum">
              <a:rPr lang="en-AU" altLang="en-US"/>
              <a:pPr/>
              <a:t>‹#›</a:t>
            </a:fld>
            <a:endParaRPr lang="en-AU" altLang="en-US"/>
          </a:p>
        </p:txBody>
      </p:sp>
    </p:spTree>
    <p:extLst>
      <p:ext uri="{BB962C8B-B14F-4D97-AF65-F5344CB8AC3E}">
        <p14:creationId xmlns:p14="http://schemas.microsoft.com/office/powerpoint/2010/main" val="27237999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586913"/>
            <a:ext cx="37306250" cy="6615112"/>
          </a:xfrm>
        </p:spPr>
        <p:txBody>
          <a:bodyPr/>
          <a:lstStyle/>
          <a:p>
            <a:r>
              <a:rPr lang="en-US"/>
              <a:t>Click to edit Master title style</a:t>
            </a:r>
          </a:p>
        </p:txBody>
      </p:sp>
      <p:sp>
        <p:nvSpPr>
          <p:cNvPr id="3" name="Subtitle 2"/>
          <p:cNvSpPr>
            <a:spLocks noGrp="1"/>
          </p:cNvSpPr>
          <p:nvPr>
            <p:ph type="subTitle" idx="1"/>
          </p:nvPr>
        </p:nvSpPr>
        <p:spPr>
          <a:xfrm>
            <a:off x="6583363" y="17487900"/>
            <a:ext cx="30724475" cy="78867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8BF3E956-1FF1-4509-87A5-7E13DC019E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E92A1A4A-B0EF-4631-A079-8DCBC6859C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A29772A8-EDEA-4BE9-AACC-33F19BEF3B17}"/>
              </a:ext>
            </a:extLst>
          </p:cNvPr>
          <p:cNvSpPr>
            <a:spLocks noGrp="1" noChangeArrowheads="1"/>
          </p:cNvSpPr>
          <p:nvPr>
            <p:ph type="sldNum" sz="quarter" idx="12"/>
          </p:nvPr>
        </p:nvSpPr>
        <p:spPr>
          <a:ln/>
        </p:spPr>
        <p:txBody>
          <a:bodyPr/>
          <a:lstStyle>
            <a:lvl1pPr>
              <a:defRPr/>
            </a:lvl1pPr>
          </a:lstStyle>
          <a:p>
            <a:fld id="{AE014BD8-1A3D-4423-AD5C-CAAC5FE76051}" type="slidenum">
              <a:rPr lang="en-US" altLang="en-US"/>
              <a:pPr/>
              <a:t>‹#›</a:t>
            </a:fld>
            <a:endParaRPr lang="en-US" altLang="en-US"/>
          </a:p>
        </p:txBody>
      </p:sp>
    </p:spTree>
    <p:extLst>
      <p:ext uri="{BB962C8B-B14F-4D97-AF65-F5344CB8AC3E}">
        <p14:creationId xmlns:p14="http://schemas.microsoft.com/office/powerpoint/2010/main" val="317259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26B4546-05BE-4A0B-B661-D11B537A0B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31C81770-AAAD-435C-B0F9-7508CE3BD8E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B369E408-805C-41AA-9467-4CEAE795C3FA}"/>
              </a:ext>
            </a:extLst>
          </p:cNvPr>
          <p:cNvSpPr>
            <a:spLocks noGrp="1" noChangeArrowheads="1"/>
          </p:cNvSpPr>
          <p:nvPr>
            <p:ph type="sldNum" sz="quarter" idx="12"/>
          </p:nvPr>
        </p:nvSpPr>
        <p:spPr>
          <a:ln/>
        </p:spPr>
        <p:txBody>
          <a:bodyPr/>
          <a:lstStyle>
            <a:lvl1pPr>
              <a:defRPr/>
            </a:lvl1pPr>
          </a:lstStyle>
          <a:p>
            <a:fld id="{4521838E-234F-4A82-A9E9-501CD714BAF9}" type="slidenum">
              <a:rPr lang="en-US" altLang="en-US"/>
              <a:pPr/>
              <a:t>‹#›</a:t>
            </a:fld>
            <a:endParaRPr lang="en-US" altLang="en-US"/>
          </a:p>
        </p:txBody>
      </p:sp>
    </p:spTree>
    <p:extLst>
      <p:ext uri="{BB962C8B-B14F-4D97-AF65-F5344CB8AC3E}">
        <p14:creationId xmlns:p14="http://schemas.microsoft.com/office/powerpoint/2010/main" val="355075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743200"/>
            <a:ext cx="9326562" cy="2468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743200"/>
            <a:ext cx="27827288" cy="2468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09ACC17C-E233-4710-8476-E5CD46DB67D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FB51AD9E-1880-4C9B-A6A7-9DFC63AB8F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C9D30E5-0BFA-4E91-8701-B5E3E4598A77}"/>
              </a:ext>
            </a:extLst>
          </p:cNvPr>
          <p:cNvSpPr>
            <a:spLocks noGrp="1" noChangeArrowheads="1"/>
          </p:cNvSpPr>
          <p:nvPr>
            <p:ph type="sldNum" sz="quarter" idx="12"/>
          </p:nvPr>
        </p:nvSpPr>
        <p:spPr>
          <a:ln/>
        </p:spPr>
        <p:txBody>
          <a:bodyPr/>
          <a:lstStyle>
            <a:lvl1pPr>
              <a:defRPr/>
            </a:lvl1pPr>
          </a:lstStyle>
          <a:p>
            <a:fld id="{EBAFACD5-E2D5-4C67-AA4D-DED564A94E67}" type="slidenum">
              <a:rPr lang="en-US" altLang="en-US"/>
              <a:pPr/>
              <a:t>‹#›</a:t>
            </a:fld>
            <a:endParaRPr lang="en-US" altLang="en-US"/>
          </a:p>
        </p:txBody>
      </p:sp>
    </p:spTree>
    <p:extLst>
      <p:ext uri="{BB962C8B-B14F-4D97-AF65-F5344CB8AC3E}">
        <p14:creationId xmlns:p14="http://schemas.microsoft.com/office/powerpoint/2010/main" val="350856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25ED736-E636-4805-AAD6-C23C2A7577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140D0F55-6971-4114-8EB0-1352AACB11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9A78986A-9351-49FB-8930-D511A7CABC90}"/>
              </a:ext>
            </a:extLst>
          </p:cNvPr>
          <p:cNvSpPr>
            <a:spLocks noGrp="1" noChangeArrowheads="1"/>
          </p:cNvSpPr>
          <p:nvPr>
            <p:ph type="sldNum" sz="quarter" idx="12"/>
          </p:nvPr>
        </p:nvSpPr>
        <p:spPr>
          <a:ln/>
        </p:spPr>
        <p:txBody>
          <a:bodyPr/>
          <a:lstStyle>
            <a:lvl1pPr>
              <a:defRPr/>
            </a:lvl1pPr>
          </a:lstStyle>
          <a:p>
            <a:fld id="{025834F7-0215-4C5D-9D29-09A4FEFA4181}" type="slidenum">
              <a:rPr lang="en-US" altLang="en-US"/>
              <a:pPr/>
              <a:t>‹#›</a:t>
            </a:fld>
            <a:endParaRPr lang="en-US" altLang="en-US"/>
          </a:p>
        </p:txBody>
      </p:sp>
    </p:spTree>
    <p:extLst>
      <p:ext uri="{BB962C8B-B14F-4D97-AF65-F5344CB8AC3E}">
        <p14:creationId xmlns:p14="http://schemas.microsoft.com/office/powerpoint/2010/main" val="89724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831050"/>
            <a:ext cx="37307838" cy="61293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081000"/>
            <a:ext cx="37307838" cy="6750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77F00E72-1F00-4784-9532-0D1972CB3B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2ACEC91D-88A5-4815-A01B-50D0D0FB8B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E6DE2700-16AA-4AA0-A7F3-B3D005F1E366}"/>
              </a:ext>
            </a:extLst>
          </p:cNvPr>
          <p:cNvSpPr>
            <a:spLocks noGrp="1" noChangeArrowheads="1"/>
          </p:cNvSpPr>
          <p:nvPr>
            <p:ph type="sldNum" sz="quarter" idx="12"/>
          </p:nvPr>
        </p:nvSpPr>
        <p:spPr>
          <a:ln/>
        </p:spPr>
        <p:txBody>
          <a:bodyPr/>
          <a:lstStyle>
            <a:lvl1pPr>
              <a:defRPr/>
            </a:lvl1pPr>
          </a:lstStyle>
          <a:p>
            <a:fld id="{338FBD00-271E-4905-8853-4EE418D26878}" type="slidenum">
              <a:rPr lang="en-US" altLang="en-US"/>
              <a:pPr/>
              <a:t>‹#›</a:t>
            </a:fld>
            <a:endParaRPr lang="en-US" altLang="en-US"/>
          </a:p>
        </p:txBody>
      </p:sp>
    </p:spTree>
    <p:extLst>
      <p:ext uri="{BB962C8B-B14F-4D97-AF65-F5344CB8AC3E}">
        <p14:creationId xmlns:p14="http://schemas.microsoft.com/office/powerpoint/2010/main" val="105888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8915400"/>
            <a:ext cx="18576925" cy="1851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8915400"/>
            <a:ext cx="18576925" cy="1851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3B6201A3-BFFB-4B31-A61B-79995706F5E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BBD57FEF-A9C1-4E96-AA47-B6FD10FFE7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F83E0269-5891-481F-B674-610DAC7214BE}"/>
              </a:ext>
            </a:extLst>
          </p:cNvPr>
          <p:cNvSpPr>
            <a:spLocks noGrp="1" noChangeArrowheads="1"/>
          </p:cNvSpPr>
          <p:nvPr>
            <p:ph type="sldNum" sz="quarter" idx="12"/>
          </p:nvPr>
        </p:nvSpPr>
        <p:spPr>
          <a:ln/>
        </p:spPr>
        <p:txBody>
          <a:bodyPr/>
          <a:lstStyle>
            <a:lvl1pPr>
              <a:defRPr/>
            </a:lvl1pPr>
          </a:lstStyle>
          <a:p>
            <a:fld id="{BAB9E4EB-7512-49A1-AC25-02A877AE2B67}" type="slidenum">
              <a:rPr lang="en-US" altLang="en-US"/>
              <a:pPr/>
              <a:t>‹#›</a:t>
            </a:fld>
            <a:endParaRPr lang="en-US" altLang="en-US"/>
          </a:p>
        </p:txBody>
      </p:sp>
    </p:spTree>
    <p:extLst>
      <p:ext uri="{BB962C8B-B14F-4D97-AF65-F5344CB8AC3E}">
        <p14:creationId xmlns:p14="http://schemas.microsoft.com/office/powerpoint/2010/main" val="4514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6663"/>
            <a:ext cx="39503350" cy="5143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6908800"/>
            <a:ext cx="19392900"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9786938"/>
            <a:ext cx="19392900"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6908800"/>
            <a:ext cx="19400837" cy="28781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9786938"/>
            <a:ext cx="19400837" cy="17781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C584FD79-D727-4B87-8B9D-1F3E3B9D5F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xmlns="" id="{FA77A653-7F76-43C0-8D00-37DF9C04C8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xmlns="" id="{F4172DA7-570B-46BC-9829-D9AE778F37EE}"/>
              </a:ext>
            </a:extLst>
          </p:cNvPr>
          <p:cNvSpPr>
            <a:spLocks noGrp="1" noChangeArrowheads="1"/>
          </p:cNvSpPr>
          <p:nvPr>
            <p:ph type="sldNum" sz="quarter" idx="12"/>
          </p:nvPr>
        </p:nvSpPr>
        <p:spPr>
          <a:ln/>
        </p:spPr>
        <p:txBody>
          <a:bodyPr/>
          <a:lstStyle>
            <a:lvl1pPr>
              <a:defRPr/>
            </a:lvl1pPr>
          </a:lstStyle>
          <a:p>
            <a:fld id="{EBF77045-F058-4A60-9220-35F2B63E8DD9}" type="slidenum">
              <a:rPr lang="en-US" altLang="en-US"/>
              <a:pPr/>
              <a:t>‹#›</a:t>
            </a:fld>
            <a:endParaRPr lang="en-US" altLang="en-US"/>
          </a:p>
        </p:txBody>
      </p:sp>
    </p:spTree>
    <p:extLst>
      <p:ext uri="{BB962C8B-B14F-4D97-AF65-F5344CB8AC3E}">
        <p14:creationId xmlns:p14="http://schemas.microsoft.com/office/powerpoint/2010/main" val="429364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B0E9CAAE-7B05-4206-B2F9-D9BD90B43CD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xmlns="" id="{485DDA11-696C-474F-A525-557FF1A458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F2005EA4-2174-42A5-B583-16342C914897}"/>
              </a:ext>
            </a:extLst>
          </p:cNvPr>
          <p:cNvSpPr>
            <a:spLocks noGrp="1" noChangeArrowheads="1"/>
          </p:cNvSpPr>
          <p:nvPr>
            <p:ph type="sldNum" sz="quarter" idx="12"/>
          </p:nvPr>
        </p:nvSpPr>
        <p:spPr>
          <a:ln/>
        </p:spPr>
        <p:txBody>
          <a:bodyPr/>
          <a:lstStyle>
            <a:lvl1pPr>
              <a:defRPr/>
            </a:lvl1pPr>
          </a:lstStyle>
          <a:p>
            <a:fld id="{D7C10CDB-B99F-4098-B37C-C28E7007F0EB}" type="slidenum">
              <a:rPr lang="en-US" altLang="en-US"/>
              <a:pPr/>
              <a:t>‹#›</a:t>
            </a:fld>
            <a:endParaRPr lang="en-US" altLang="en-US"/>
          </a:p>
        </p:txBody>
      </p:sp>
    </p:spTree>
    <p:extLst>
      <p:ext uri="{BB962C8B-B14F-4D97-AF65-F5344CB8AC3E}">
        <p14:creationId xmlns:p14="http://schemas.microsoft.com/office/powerpoint/2010/main" val="222038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DB4D9B07-B1AE-44E1-B401-78087432A5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xmlns="" id="{2DF7997E-B664-4976-888E-719B00C284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F62C2602-3277-4540-8A84-00326B7901ED}"/>
              </a:ext>
            </a:extLst>
          </p:cNvPr>
          <p:cNvSpPr>
            <a:spLocks noGrp="1" noChangeArrowheads="1"/>
          </p:cNvSpPr>
          <p:nvPr>
            <p:ph type="sldNum" sz="quarter" idx="12"/>
          </p:nvPr>
        </p:nvSpPr>
        <p:spPr>
          <a:ln/>
        </p:spPr>
        <p:txBody>
          <a:bodyPr/>
          <a:lstStyle>
            <a:lvl1pPr>
              <a:defRPr/>
            </a:lvl1pPr>
          </a:lstStyle>
          <a:p>
            <a:fld id="{AEAB0F9B-C354-484E-8F24-5E3474E9BA0F}" type="slidenum">
              <a:rPr lang="en-US" altLang="en-US"/>
              <a:pPr/>
              <a:t>‹#›</a:t>
            </a:fld>
            <a:endParaRPr lang="en-US" altLang="en-US"/>
          </a:p>
        </p:txBody>
      </p:sp>
    </p:spTree>
    <p:extLst>
      <p:ext uri="{BB962C8B-B14F-4D97-AF65-F5344CB8AC3E}">
        <p14:creationId xmlns:p14="http://schemas.microsoft.com/office/powerpoint/2010/main" val="41589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28725"/>
            <a:ext cx="14439900" cy="52292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228725"/>
            <a:ext cx="24536400" cy="26339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457950"/>
            <a:ext cx="14439900" cy="211105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5E98B30E-9DA4-4DBE-BA38-15E7534C7A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7D6DD5E4-89C4-4EAD-BA84-A7BE5A7427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3BEDD968-6334-406B-BB45-221DDA683543}"/>
              </a:ext>
            </a:extLst>
          </p:cNvPr>
          <p:cNvSpPr>
            <a:spLocks noGrp="1" noChangeArrowheads="1"/>
          </p:cNvSpPr>
          <p:nvPr>
            <p:ph type="sldNum" sz="quarter" idx="12"/>
          </p:nvPr>
        </p:nvSpPr>
        <p:spPr>
          <a:ln/>
        </p:spPr>
        <p:txBody>
          <a:bodyPr/>
          <a:lstStyle>
            <a:lvl1pPr>
              <a:defRPr/>
            </a:lvl1pPr>
          </a:lstStyle>
          <a:p>
            <a:fld id="{63392747-0CD6-4C07-9ABC-FF650A859D10}" type="slidenum">
              <a:rPr lang="en-US" altLang="en-US"/>
              <a:pPr/>
              <a:t>‹#›</a:t>
            </a:fld>
            <a:endParaRPr lang="en-US" altLang="en-US"/>
          </a:p>
        </p:txBody>
      </p:sp>
    </p:spTree>
    <p:extLst>
      <p:ext uri="{BB962C8B-B14F-4D97-AF65-F5344CB8AC3E}">
        <p14:creationId xmlns:p14="http://schemas.microsoft.com/office/powerpoint/2010/main" val="278721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602700"/>
            <a:ext cx="26335037" cy="255111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757488"/>
            <a:ext cx="26335037" cy="1851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4153813"/>
            <a:ext cx="26335037" cy="3621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13E4A8F7-3DD9-41A7-A86A-5FBF1316348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9BE7C069-F8F0-4732-995E-8F964CFC30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951842A3-19BF-49E4-BE61-ED18C920A7A7}"/>
              </a:ext>
            </a:extLst>
          </p:cNvPr>
          <p:cNvSpPr>
            <a:spLocks noGrp="1" noChangeArrowheads="1"/>
          </p:cNvSpPr>
          <p:nvPr>
            <p:ph type="sldNum" sz="quarter" idx="12"/>
          </p:nvPr>
        </p:nvSpPr>
        <p:spPr>
          <a:ln/>
        </p:spPr>
        <p:txBody>
          <a:bodyPr/>
          <a:lstStyle>
            <a:lvl1pPr>
              <a:defRPr/>
            </a:lvl1pPr>
          </a:lstStyle>
          <a:p>
            <a:fld id="{5FF695C5-628C-4BC1-B9A7-5A1FC2290BD6}" type="slidenum">
              <a:rPr lang="en-US" altLang="en-US"/>
              <a:pPr/>
              <a:t>‹#›</a:t>
            </a:fld>
            <a:endParaRPr lang="en-US" altLang="en-US"/>
          </a:p>
        </p:txBody>
      </p:sp>
    </p:spTree>
    <p:extLst>
      <p:ext uri="{BB962C8B-B14F-4D97-AF65-F5344CB8AC3E}">
        <p14:creationId xmlns:p14="http://schemas.microsoft.com/office/powerpoint/2010/main" val="167372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81DB863-9561-4FA8-BDA9-5295B8F6DD86}"/>
              </a:ext>
            </a:extLst>
          </p:cNvPr>
          <p:cNvSpPr>
            <a:spLocks noGrp="1" noChangeArrowheads="1"/>
          </p:cNvSpPr>
          <p:nvPr>
            <p:ph type="title"/>
          </p:nvPr>
        </p:nvSpPr>
        <p:spPr bwMode="auto">
          <a:xfrm>
            <a:off x="3292475" y="2743200"/>
            <a:ext cx="373062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379404EB-533B-4BA8-8EAC-5FFABCD4ADC9}"/>
              </a:ext>
            </a:extLst>
          </p:cNvPr>
          <p:cNvSpPr>
            <a:spLocks noGrp="1" noChangeArrowheads="1"/>
          </p:cNvSpPr>
          <p:nvPr>
            <p:ph type="body" idx="1"/>
          </p:nvPr>
        </p:nvSpPr>
        <p:spPr bwMode="auto">
          <a:xfrm>
            <a:off x="3292475" y="8915400"/>
            <a:ext cx="37306250" cy="185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92B69F62-CF64-4648-A7D0-342F2F3DB844}"/>
              </a:ext>
            </a:extLst>
          </p:cNvPr>
          <p:cNvSpPr>
            <a:spLocks noGrp="1" noChangeArrowheads="1"/>
          </p:cNvSpPr>
          <p:nvPr>
            <p:ph type="dt" sz="half" idx="2"/>
          </p:nvPr>
        </p:nvSpPr>
        <p:spPr bwMode="auto">
          <a:xfrm>
            <a:off x="3292475" y="28117800"/>
            <a:ext cx="9144000" cy="205740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defRPr sz="6500"/>
            </a:lvl1pPr>
          </a:lstStyle>
          <a:p>
            <a:pPr>
              <a:defRPr/>
            </a:pPr>
            <a:endParaRPr lang="en-US" altLang="en-US"/>
          </a:p>
        </p:txBody>
      </p:sp>
      <p:sp>
        <p:nvSpPr>
          <p:cNvPr id="1029" name="Rectangle 5">
            <a:extLst>
              <a:ext uri="{FF2B5EF4-FFF2-40B4-BE49-F238E27FC236}">
                <a16:creationId xmlns:a16="http://schemas.microsoft.com/office/drawing/2014/main" xmlns="" id="{344E2849-E089-4BB2-A212-89023B85E2C7}"/>
              </a:ext>
            </a:extLst>
          </p:cNvPr>
          <p:cNvSpPr>
            <a:spLocks noGrp="1" noChangeArrowheads="1"/>
          </p:cNvSpPr>
          <p:nvPr>
            <p:ph type="ftr" sz="quarter" idx="3"/>
          </p:nvPr>
        </p:nvSpPr>
        <p:spPr bwMode="auto">
          <a:xfrm>
            <a:off x="14995525" y="28117800"/>
            <a:ext cx="13900150" cy="205740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a:defRPr sz="6500"/>
            </a:lvl1pPr>
          </a:lstStyle>
          <a:p>
            <a:pPr>
              <a:defRPr/>
            </a:pPr>
            <a:endParaRPr lang="en-US" altLang="en-US"/>
          </a:p>
        </p:txBody>
      </p:sp>
      <p:sp>
        <p:nvSpPr>
          <p:cNvPr id="1030" name="Rectangle 6">
            <a:extLst>
              <a:ext uri="{FF2B5EF4-FFF2-40B4-BE49-F238E27FC236}">
                <a16:creationId xmlns:a16="http://schemas.microsoft.com/office/drawing/2014/main" xmlns="" id="{83EFC785-8A7F-49FE-9996-EFE01D3C7656}"/>
              </a:ext>
            </a:extLst>
          </p:cNvPr>
          <p:cNvSpPr>
            <a:spLocks noGrp="1" noChangeArrowheads="1"/>
          </p:cNvSpPr>
          <p:nvPr>
            <p:ph type="sldNum" sz="quarter" idx="4"/>
          </p:nvPr>
        </p:nvSpPr>
        <p:spPr bwMode="auto">
          <a:xfrm>
            <a:off x="31454725" y="28117800"/>
            <a:ext cx="9144000" cy="205740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a:defRPr sz="6500"/>
            </a:lvl1pPr>
          </a:lstStyle>
          <a:p>
            <a:fld id="{C7778026-1625-49A4-B63C-E2F3F22EAC8B}" type="slidenum">
              <a:rPr lang="en-US" altLang="en-US"/>
              <a:pPr/>
              <a:t>‹#›</a:t>
            </a:fld>
            <a:endParaRPr lang="en-US" altLang="en-US"/>
          </a:p>
        </p:txBody>
      </p:sp>
      <p:sp>
        <p:nvSpPr>
          <p:cNvPr id="1031" name="Rectangle 11">
            <a:extLst>
              <a:ext uri="{FF2B5EF4-FFF2-40B4-BE49-F238E27FC236}">
                <a16:creationId xmlns:a16="http://schemas.microsoft.com/office/drawing/2014/main" xmlns="" id="{8C68FE32-1590-4060-9B71-95CF09393D51}"/>
              </a:ext>
            </a:extLst>
          </p:cNvPr>
          <p:cNvSpPr>
            <a:spLocks noChangeArrowheads="1"/>
          </p:cNvSpPr>
          <p:nvPr userDrawn="1"/>
        </p:nvSpPr>
        <p:spPr bwMode="auto">
          <a:xfrm>
            <a:off x="0" y="0"/>
            <a:ext cx="43891200" cy="3086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6">
            <a:extLst>
              <a:ext uri="{FF2B5EF4-FFF2-40B4-BE49-F238E27FC236}">
                <a16:creationId xmlns:a16="http://schemas.microsoft.com/office/drawing/2014/main" xmlns="" id="{F3C8FF83-4318-4452-8096-DC1EEEC01FA4}"/>
              </a:ext>
            </a:extLst>
          </p:cNvPr>
          <p:cNvSpPr txBox="1">
            <a:spLocks noChangeArrowheads="1"/>
          </p:cNvSpPr>
          <p:nvPr/>
        </p:nvSpPr>
        <p:spPr bwMode="auto">
          <a:xfrm>
            <a:off x="-770124" y="0"/>
            <a:ext cx="43891200" cy="4614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0" tIns="1080000" rIns="540000" bIns="54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6600" b="1" dirty="0">
                <a:solidFill>
                  <a:schemeClr val="accent4"/>
                </a:solidFill>
                <a:latin typeface="+mn-lt"/>
              </a:rPr>
              <a:t> </a:t>
            </a:r>
            <a:r>
              <a:rPr lang="en-US" sz="6600" b="1" dirty="0"/>
              <a:t>Autonomous Restaurant Serving System using Food Image Detection and Voice Detection</a:t>
            </a:r>
          </a:p>
          <a:p>
            <a:pPr algn="ctr">
              <a:defRPr/>
            </a:pPr>
            <a:endParaRPr lang="en-AU" altLang="en-US" sz="1800" b="1" dirty="0">
              <a:solidFill>
                <a:schemeClr val="accent4"/>
              </a:solidFill>
              <a:latin typeface="+mn-lt"/>
            </a:endParaRPr>
          </a:p>
        </p:txBody>
      </p:sp>
      <p:sp>
        <p:nvSpPr>
          <p:cNvPr id="2051" name="Text Box 8">
            <a:extLst>
              <a:ext uri="{FF2B5EF4-FFF2-40B4-BE49-F238E27FC236}">
                <a16:creationId xmlns:a16="http://schemas.microsoft.com/office/drawing/2014/main" xmlns="" id="{B87851E3-AA4B-46B2-A743-50FC4DF734D5}"/>
              </a:ext>
            </a:extLst>
          </p:cNvPr>
          <p:cNvSpPr txBox="1">
            <a:spLocks noChangeArrowheads="1"/>
          </p:cNvSpPr>
          <p:nvPr/>
        </p:nvSpPr>
        <p:spPr bwMode="auto">
          <a:xfrm>
            <a:off x="4832350" y="2476500"/>
            <a:ext cx="313086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GB" altLang="en-US" sz="3200" b="1" dirty="0">
                <a:latin typeface="+mn-lt"/>
                <a:cs typeface="Arial" charset="0"/>
              </a:rPr>
              <a:t> 	       </a:t>
            </a:r>
            <a:r>
              <a:rPr lang="en-IN" sz="3200" b="1" dirty="0"/>
              <a:t>SOHAM DASGUPTA [</a:t>
            </a:r>
            <a:r>
              <a:rPr lang="en-IN" sz="3200" b="1" dirty="0" err="1"/>
              <a:t>Reg</a:t>
            </a:r>
            <a:r>
              <a:rPr lang="en-IN" sz="3200" b="1" dirty="0"/>
              <a:t> No:RA1611004010573]              MADHURUPA SAMADDAR [</a:t>
            </a:r>
            <a:r>
              <a:rPr lang="en-IN" sz="3200" b="1" dirty="0" err="1"/>
              <a:t>Reg</a:t>
            </a:r>
            <a:r>
              <a:rPr lang="en-IN" sz="3200" b="1" dirty="0"/>
              <a:t> No:RA1611004010608]</a:t>
            </a:r>
            <a:endParaRPr lang="en-US" sz="3200" dirty="0"/>
          </a:p>
          <a:p>
            <a:pPr>
              <a:defRPr/>
            </a:pPr>
            <a:r>
              <a:rPr lang="en-IN" sz="3200" b="1" dirty="0"/>
              <a:t>              YOGALAKSHMI C.N. [</a:t>
            </a:r>
            <a:r>
              <a:rPr lang="en-IN" sz="3200" b="1" dirty="0" err="1"/>
              <a:t>Reg</a:t>
            </a:r>
            <a:r>
              <a:rPr lang="en-IN" sz="3200" b="1" dirty="0"/>
              <a:t> No:RA1611004010745]              SUBHIKSHA N                        [</a:t>
            </a:r>
            <a:r>
              <a:rPr lang="en-IN" sz="3200" b="1" dirty="0" err="1"/>
              <a:t>Reg</a:t>
            </a:r>
            <a:r>
              <a:rPr lang="en-IN" sz="3200" b="1" dirty="0"/>
              <a:t> No:RA1611004010123]</a:t>
            </a:r>
            <a:endParaRPr lang="en-US" sz="3200" dirty="0"/>
          </a:p>
          <a:p>
            <a:pPr algn="ctr">
              <a:spcBef>
                <a:spcPct val="20000"/>
              </a:spcBef>
              <a:defRPr/>
            </a:pPr>
            <a:r>
              <a:rPr lang="en-IN" sz="3600" b="1" dirty="0" err="1"/>
              <a:t>Dr.</a:t>
            </a:r>
            <a:r>
              <a:rPr lang="en-IN" sz="3600" b="1" dirty="0"/>
              <a:t> K. </a:t>
            </a:r>
            <a:r>
              <a:rPr lang="en-IN" sz="3600" b="1" dirty="0" err="1"/>
              <a:t>Vijayan</a:t>
            </a:r>
            <a:endParaRPr lang="en-GB" sz="3600" b="1" dirty="0">
              <a:latin typeface="+mn-lt"/>
              <a:cs typeface="Arial" charset="0"/>
            </a:endParaRPr>
          </a:p>
          <a:p>
            <a:pPr algn="ctr">
              <a:spcBef>
                <a:spcPct val="20000"/>
              </a:spcBef>
              <a:defRPr/>
            </a:pPr>
            <a:r>
              <a:rPr lang="en-GB" altLang="en-US" sz="3200" b="1" dirty="0">
                <a:latin typeface="+mn-lt"/>
                <a:cs typeface="Arial" charset="0"/>
              </a:rPr>
              <a:t>SRM INSTITUTE OF SCIENCE AND TECHNOLOGY</a:t>
            </a:r>
          </a:p>
          <a:p>
            <a:pPr algn="ctr">
              <a:spcBef>
                <a:spcPct val="20000"/>
              </a:spcBef>
              <a:defRPr/>
            </a:pPr>
            <a:endParaRPr lang="en-GB" altLang="en-US" sz="3200" b="1" dirty="0">
              <a:latin typeface="+mn-lt"/>
            </a:endParaRPr>
          </a:p>
        </p:txBody>
      </p:sp>
      <p:sp>
        <p:nvSpPr>
          <p:cNvPr id="2052" name="Rectangle 29">
            <a:extLst>
              <a:ext uri="{FF2B5EF4-FFF2-40B4-BE49-F238E27FC236}">
                <a16:creationId xmlns:a16="http://schemas.microsoft.com/office/drawing/2014/main" xmlns="" id="{C97276DD-CBB1-4642-BF07-D83AB80514E4}"/>
              </a:ext>
            </a:extLst>
          </p:cNvPr>
          <p:cNvSpPr>
            <a:spLocks noChangeArrowheads="1"/>
          </p:cNvSpPr>
          <p:nvPr/>
        </p:nvSpPr>
        <p:spPr bwMode="auto">
          <a:xfrm>
            <a:off x="0" y="5162550"/>
            <a:ext cx="43891200" cy="228600"/>
          </a:xfrm>
          <a:prstGeom prst="rect">
            <a:avLst/>
          </a:prstGeom>
          <a:gradFill rotWithShape="0">
            <a:gsLst>
              <a:gs pos="0">
                <a:srgbClr val="CC3300"/>
              </a:gs>
              <a:gs pos="50000">
                <a:srgbClr val="FF9900"/>
              </a:gs>
              <a:gs pos="100000">
                <a:srgbClr val="CC33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3" name="Rectangle 31">
            <a:extLst>
              <a:ext uri="{FF2B5EF4-FFF2-40B4-BE49-F238E27FC236}">
                <a16:creationId xmlns:a16="http://schemas.microsoft.com/office/drawing/2014/main" xmlns="" id="{C7A8F686-407A-4F4D-9940-995EF7504B9F}"/>
              </a:ext>
            </a:extLst>
          </p:cNvPr>
          <p:cNvSpPr>
            <a:spLocks noChangeArrowheads="1"/>
          </p:cNvSpPr>
          <p:nvPr/>
        </p:nvSpPr>
        <p:spPr bwMode="auto">
          <a:xfrm>
            <a:off x="0" y="0"/>
            <a:ext cx="43891200" cy="3086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 name="Rectangle 56">
            <a:extLst>
              <a:ext uri="{FF2B5EF4-FFF2-40B4-BE49-F238E27FC236}">
                <a16:creationId xmlns:a16="http://schemas.microsoft.com/office/drawing/2014/main" xmlns="" id="{A004FB92-2DE6-450F-B5EC-4A2516CCC020}"/>
              </a:ext>
            </a:extLst>
          </p:cNvPr>
          <p:cNvSpPr>
            <a:spLocks noChangeArrowheads="1"/>
          </p:cNvSpPr>
          <p:nvPr/>
        </p:nvSpPr>
        <p:spPr bwMode="auto">
          <a:xfrm>
            <a:off x="20548594" y="17960113"/>
            <a:ext cx="11256962" cy="3786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defRPr/>
            </a:pPr>
            <a:endParaRPr lang="en-US" sz="2800" dirty="0"/>
          </a:p>
          <a:p>
            <a:pPr algn="just">
              <a:buFont typeface="Arial" panose="020B0604020202020204" pitchFamily="34" charset="0"/>
              <a:buChar char="•"/>
              <a:defRPr/>
            </a:pPr>
            <a:r>
              <a:rPr lang="en-US" sz="2800" dirty="0"/>
              <a:t>In this project the ways of automating restaurant serving system and database access of customers is proposed. However there will always be some sources of error if we consider the factor of human error too. However the color coding procedure matched with the food image detection procedure shall lower the chances of error a lot. </a:t>
            </a:r>
            <a:endParaRPr lang="en-US" sz="2800" dirty="0" smtClean="0"/>
          </a:p>
          <a:p>
            <a:pPr algn="just">
              <a:buFont typeface="Arial" panose="020B0604020202020204" pitchFamily="34" charset="0"/>
              <a:buChar char="•"/>
              <a:defRPr/>
            </a:pPr>
            <a:endParaRPr lang="en-US" sz="2800" dirty="0"/>
          </a:p>
          <a:p>
            <a:pPr algn="just">
              <a:buFont typeface="Arial" panose="020B0604020202020204" pitchFamily="34" charset="0"/>
              <a:buChar char="•"/>
              <a:defRPr/>
            </a:pPr>
            <a:r>
              <a:rPr lang="en-US" sz="2800" dirty="0"/>
              <a:t>The cost of the whole application will be </a:t>
            </a:r>
            <a:r>
              <a:rPr lang="en-US" sz="2800" dirty="0" smtClean="0"/>
              <a:t>less </a:t>
            </a:r>
            <a:r>
              <a:rPr lang="en-US" sz="2800" dirty="0"/>
              <a:t>only to consider the cost fixed by the developer for the project and the license of the firebase servers. This cost is much less compared to the fully automated restaurants that are operating currently. </a:t>
            </a:r>
            <a:r>
              <a:rPr lang="en-US" sz="2800" dirty="0" smtClean="0"/>
              <a:t>The </a:t>
            </a:r>
            <a:r>
              <a:rPr lang="en-US" sz="2800" dirty="0"/>
              <a:t>project aims at effectively lowering the cost of the entire system and as well as make the whole thing as much smart as possible.</a:t>
            </a:r>
          </a:p>
        </p:txBody>
      </p:sp>
      <p:sp>
        <p:nvSpPr>
          <p:cNvPr id="2058" name="Rectangle 57">
            <a:extLst>
              <a:ext uri="{FF2B5EF4-FFF2-40B4-BE49-F238E27FC236}">
                <a16:creationId xmlns:a16="http://schemas.microsoft.com/office/drawing/2014/main" xmlns="" id="{7A43B200-36FE-4B87-8799-6591F4A0A2B0}"/>
              </a:ext>
            </a:extLst>
          </p:cNvPr>
          <p:cNvSpPr>
            <a:spLocks noChangeArrowheads="1"/>
          </p:cNvSpPr>
          <p:nvPr/>
        </p:nvSpPr>
        <p:spPr bwMode="auto">
          <a:xfrm>
            <a:off x="105960" y="16218578"/>
            <a:ext cx="9858146" cy="5673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lgn="just">
              <a:spcBef>
                <a:spcPct val="20000"/>
              </a:spcBef>
              <a:buFont typeface="Arial" panose="020B0604020202020204" pitchFamily="34" charset="0"/>
              <a:buChar char="•"/>
              <a:defRPr/>
            </a:pPr>
            <a:r>
              <a:rPr lang="en-AU" altLang="en-US" sz="2800" dirty="0">
                <a:latin typeface="+mn-lt"/>
              </a:rPr>
              <a:t>Our aim is to innovate a device that is simple to use, affordable and of great value to sports</a:t>
            </a:r>
            <a:r>
              <a:rPr lang="en-AU" altLang="en-US" sz="2800" dirty="0" smtClean="0">
                <a:latin typeface="+mn-lt"/>
              </a:rPr>
              <a:t>.</a:t>
            </a:r>
            <a:endParaRPr lang="en-AU" sz="2800" dirty="0">
              <a:latin typeface="+mn-lt"/>
            </a:endParaRPr>
          </a:p>
          <a:p>
            <a:pPr marL="457200" indent="-457200" algn="just">
              <a:buFont typeface="Arial" panose="020B0604020202020204" pitchFamily="34" charset="0"/>
              <a:buChar char="•"/>
              <a:defRPr/>
            </a:pPr>
            <a:r>
              <a:rPr lang="en-US" sz="2800" dirty="0"/>
              <a:t>The primary objective of this project is voiceprint recognition of the person so that the customer is not asked for additional personal details and also the database of the customer can be easily recognized using the voiceprint. This database can be used to customize the order for the customer making it easier for the restaurant or hotel to manage the customers</a:t>
            </a:r>
            <a:r>
              <a:rPr lang="en-US" sz="2800" dirty="0" smtClean="0"/>
              <a:t>.</a:t>
            </a:r>
            <a:endParaRPr lang="en-US" sz="2800" dirty="0"/>
          </a:p>
          <a:p>
            <a:pPr marL="457200" indent="-457200" algn="just">
              <a:buFont typeface="Arial" panose="020B0604020202020204" pitchFamily="34" charset="0"/>
              <a:buChar char="•"/>
              <a:defRPr/>
            </a:pPr>
            <a:r>
              <a:rPr lang="en-IN" sz="2800" dirty="0"/>
              <a:t>The Secondary objective of the project is the detection of food items using image processing so that the correct order is always sent to the correct table . Moreover Vegan meals thus will never be mistaken for non veg meals</a:t>
            </a:r>
            <a:endParaRPr lang="en-US" sz="2800" dirty="0"/>
          </a:p>
          <a:p>
            <a:pPr marL="457200" indent="-457200" algn="just">
              <a:spcBef>
                <a:spcPct val="20000"/>
              </a:spcBef>
              <a:buFont typeface="Arial" panose="020B0604020202020204" pitchFamily="34" charset="0"/>
              <a:buChar char="•"/>
              <a:defRPr/>
            </a:pPr>
            <a:endParaRPr lang="en-AU" altLang="en-US" sz="2800" dirty="0">
              <a:latin typeface="+mn-lt"/>
            </a:endParaRPr>
          </a:p>
        </p:txBody>
      </p:sp>
      <p:sp>
        <p:nvSpPr>
          <p:cNvPr id="15368" name="Rectangle 58">
            <a:extLst>
              <a:ext uri="{FF2B5EF4-FFF2-40B4-BE49-F238E27FC236}">
                <a16:creationId xmlns:a16="http://schemas.microsoft.com/office/drawing/2014/main" xmlns="" id="{DDC84398-23D3-4D97-9555-496E9F111CE0}"/>
              </a:ext>
            </a:extLst>
          </p:cNvPr>
          <p:cNvSpPr>
            <a:spLocks noChangeArrowheads="1"/>
          </p:cNvSpPr>
          <p:nvPr/>
        </p:nvSpPr>
        <p:spPr bwMode="auto">
          <a:xfrm>
            <a:off x="457201" y="6238457"/>
            <a:ext cx="9436477" cy="9274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p>
            <a:pPr algn="just">
              <a:defRPr/>
            </a:pPr>
            <a:r>
              <a:rPr lang="en-IN" sz="2800" dirty="0"/>
              <a:t>In recent times hotel management has been pretty important when it comes to business meets and food chains. Currently in India multiple food chains are running out of which many food chains are running internationally too. One of the most important aspects of these chains is the management of customers and customer satisfaction. The first part of this project aims at intelligently predicting the choices and the personal details of the customer.  This prediction is done through voice recognition where the voiceprint of a person is detected to access the database of the person which consists of his/her previous orders and special changes in the menu. This helps in knowing about the allergic reactions of a person to some specific food items and a customizable menu can be provided to the person. This would greatly help in management of customer databases and customer satisfaction. </a:t>
            </a:r>
            <a:r>
              <a:rPr lang="en-IN" sz="2800" dirty="0" smtClean="0"/>
              <a:t>The </a:t>
            </a:r>
            <a:r>
              <a:rPr lang="en-IN" sz="2800" dirty="0"/>
              <a:t>second part of the project deals with the food item detection algorithm using image processing so that veg and non veg food items do not get mixed up and the correct table receives the correct order.</a:t>
            </a:r>
            <a:endParaRPr lang="en-US" sz="2800" dirty="0"/>
          </a:p>
          <a:p>
            <a:pPr algn="just">
              <a:spcBef>
                <a:spcPct val="50000"/>
              </a:spcBef>
              <a:defRPr/>
            </a:pPr>
            <a:endParaRPr lang="en-GB" altLang="en-US" sz="2800" b="1" dirty="0">
              <a:solidFill>
                <a:srgbClr val="006699"/>
              </a:solidFill>
              <a:latin typeface="+mj-lt"/>
              <a:cs typeface="Arial" charset="0"/>
            </a:endParaRPr>
          </a:p>
        </p:txBody>
      </p:sp>
      <p:pic>
        <p:nvPicPr>
          <p:cNvPr id="2057" name="Picture 2">
            <a:extLst>
              <a:ext uri="{FF2B5EF4-FFF2-40B4-BE49-F238E27FC236}">
                <a16:creationId xmlns:a16="http://schemas.microsoft.com/office/drawing/2014/main" xmlns="" id="{B20A452E-4121-4FB8-A38D-BA9B956F3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708772"/>
            <a:ext cx="437515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8" name="Rectangle 2">
            <a:extLst>
              <a:ext uri="{FF2B5EF4-FFF2-40B4-BE49-F238E27FC236}">
                <a16:creationId xmlns:a16="http://schemas.microsoft.com/office/drawing/2014/main" xmlns="" id="{876CA9A0-3133-4239-AE27-10DF852E7765}"/>
              </a:ext>
            </a:extLst>
          </p:cNvPr>
          <p:cNvSpPr>
            <a:spLocks noChangeArrowheads="1"/>
          </p:cNvSpPr>
          <p:nvPr/>
        </p:nvSpPr>
        <p:spPr bwMode="auto">
          <a:xfrm>
            <a:off x="520138" y="5668982"/>
            <a:ext cx="9013578" cy="677843"/>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Abstract</a:t>
            </a:r>
          </a:p>
        </p:txBody>
      </p:sp>
      <p:sp>
        <p:nvSpPr>
          <p:cNvPr id="15389" name="Rectangle 32">
            <a:extLst>
              <a:ext uri="{FF2B5EF4-FFF2-40B4-BE49-F238E27FC236}">
                <a16:creationId xmlns:a16="http://schemas.microsoft.com/office/drawing/2014/main" xmlns="" id="{F7785240-0D58-4B40-BC20-9FC2847E9005}"/>
              </a:ext>
            </a:extLst>
          </p:cNvPr>
          <p:cNvSpPr>
            <a:spLocks noChangeArrowheads="1"/>
          </p:cNvSpPr>
          <p:nvPr/>
        </p:nvSpPr>
        <p:spPr bwMode="auto">
          <a:xfrm>
            <a:off x="395948" y="15512633"/>
            <a:ext cx="9208805" cy="810420"/>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Objective</a:t>
            </a:r>
          </a:p>
        </p:txBody>
      </p:sp>
      <p:sp>
        <p:nvSpPr>
          <p:cNvPr id="15390" name="Rectangle 33">
            <a:extLst>
              <a:ext uri="{FF2B5EF4-FFF2-40B4-BE49-F238E27FC236}">
                <a16:creationId xmlns:a16="http://schemas.microsoft.com/office/drawing/2014/main" xmlns="" id="{B5BF8AD3-E9A1-476E-8B7F-716DECDEDB90}"/>
              </a:ext>
            </a:extLst>
          </p:cNvPr>
          <p:cNvSpPr>
            <a:spLocks noChangeArrowheads="1"/>
          </p:cNvSpPr>
          <p:nvPr/>
        </p:nvSpPr>
        <p:spPr bwMode="auto">
          <a:xfrm>
            <a:off x="9888538" y="5657850"/>
            <a:ext cx="9521825" cy="688975"/>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System Architecture</a:t>
            </a:r>
          </a:p>
        </p:txBody>
      </p:sp>
      <p:sp>
        <p:nvSpPr>
          <p:cNvPr id="15391" name="Rectangle 35">
            <a:extLst>
              <a:ext uri="{FF2B5EF4-FFF2-40B4-BE49-F238E27FC236}">
                <a16:creationId xmlns:a16="http://schemas.microsoft.com/office/drawing/2014/main" xmlns="" id="{7E2207FB-7F7D-4F44-9EB3-BA5560A0E909}"/>
              </a:ext>
            </a:extLst>
          </p:cNvPr>
          <p:cNvSpPr>
            <a:spLocks noChangeArrowheads="1"/>
          </p:cNvSpPr>
          <p:nvPr/>
        </p:nvSpPr>
        <p:spPr bwMode="auto">
          <a:xfrm>
            <a:off x="19631025" y="5626100"/>
            <a:ext cx="7424738" cy="720725"/>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Flow Diagram</a:t>
            </a:r>
          </a:p>
        </p:txBody>
      </p:sp>
      <p:sp>
        <p:nvSpPr>
          <p:cNvPr id="2062" name="Text Box 66">
            <a:extLst>
              <a:ext uri="{FF2B5EF4-FFF2-40B4-BE49-F238E27FC236}">
                <a16:creationId xmlns:a16="http://schemas.microsoft.com/office/drawing/2014/main" xmlns="" id="{754F6351-52D3-4ECB-AB00-086BBC66BC6C}"/>
              </a:ext>
            </a:extLst>
          </p:cNvPr>
          <p:cNvSpPr txBox="1">
            <a:spLocks noChangeArrowheads="1"/>
          </p:cNvSpPr>
          <p:nvPr/>
        </p:nvSpPr>
        <p:spPr bwMode="auto">
          <a:xfrm>
            <a:off x="10248500" y="10419668"/>
            <a:ext cx="3282952" cy="67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180000" rIns="180000" bIns="180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AU" altLang="en-US" sz="2000" i="1" dirty="0"/>
              <a:t>MFCC System Architecture</a:t>
            </a:r>
          </a:p>
        </p:txBody>
      </p:sp>
      <p:sp>
        <p:nvSpPr>
          <p:cNvPr id="15395" name="Rectangle 41">
            <a:extLst>
              <a:ext uri="{FF2B5EF4-FFF2-40B4-BE49-F238E27FC236}">
                <a16:creationId xmlns:a16="http://schemas.microsoft.com/office/drawing/2014/main" xmlns="" id="{13A79D2A-CC37-4EA7-816C-3995D7E54906}"/>
              </a:ext>
            </a:extLst>
          </p:cNvPr>
          <p:cNvSpPr>
            <a:spLocks noChangeArrowheads="1"/>
          </p:cNvSpPr>
          <p:nvPr/>
        </p:nvSpPr>
        <p:spPr bwMode="auto">
          <a:xfrm>
            <a:off x="10047001" y="15289892"/>
            <a:ext cx="9876486" cy="783519"/>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Methodology</a:t>
            </a:r>
          </a:p>
        </p:txBody>
      </p:sp>
      <p:sp>
        <p:nvSpPr>
          <p:cNvPr id="45" name="Rectangle 57">
            <a:extLst>
              <a:ext uri="{FF2B5EF4-FFF2-40B4-BE49-F238E27FC236}">
                <a16:creationId xmlns:a16="http://schemas.microsoft.com/office/drawing/2014/main" xmlns="" id="{3A9E780F-50E5-4BAE-8657-E08B9DF39A87}"/>
              </a:ext>
            </a:extLst>
          </p:cNvPr>
          <p:cNvSpPr>
            <a:spLocks noChangeArrowheads="1"/>
          </p:cNvSpPr>
          <p:nvPr/>
        </p:nvSpPr>
        <p:spPr bwMode="auto">
          <a:xfrm>
            <a:off x="9637240" y="16116642"/>
            <a:ext cx="10836582" cy="78119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lgn="just">
              <a:buFont typeface="Arial" panose="020B0604020202020204" pitchFamily="34" charset="0"/>
              <a:buChar char="•"/>
              <a:defRPr/>
            </a:pPr>
            <a:r>
              <a:rPr lang="en-US" sz="2800" dirty="0">
                <a:latin typeface="+mn-lt"/>
                <a:cs typeface="Arial" panose="020B0604020202020204" pitchFamily="34" charset="0"/>
              </a:rPr>
              <a:t>In this progress, we have created an app that can store all the datasets and works customer friendly. This helps the users to enjoy the tension free meal in adding specifics to their meal.</a:t>
            </a:r>
          </a:p>
          <a:p>
            <a:pPr marL="457200" indent="-457200" algn="just">
              <a:buFont typeface="Arial" panose="020B0604020202020204" pitchFamily="34" charset="0"/>
              <a:buChar char="•"/>
              <a:defRPr/>
            </a:pPr>
            <a:r>
              <a:rPr lang="en-US" sz="2800" dirty="0">
                <a:latin typeface="+mn-lt"/>
                <a:cs typeface="Arial" panose="020B0604020202020204" pitchFamily="34" charset="0"/>
              </a:rPr>
              <a:t>We will be using the Voice detection &amp; Image detection processes  for selection  specific food to match the  customer  expectations</a:t>
            </a:r>
          </a:p>
          <a:p>
            <a:pPr marL="457200" indent="-457200" algn="just">
              <a:buFont typeface="Arial" panose="020B0604020202020204" pitchFamily="34" charset="0"/>
              <a:buChar char="•"/>
              <a:defRPr/>
            </a:pPr>
            <a:r>
              <a:rPr lang="en-US" sz="2800" dirty="0">
                <a:latin typeface="+mn-lt"/>
                <a:cs typeface="Arial" panose="020B0604020202020204" pitchFamily="34" charset="0"/>
              </a:rPr>
              <a:t>As part of this project , An effective algorithm(MFCC) should be set up for the feature extraction of the voice for recognition.</a:t>
            </a:r>
          </a:p>
          <a:p>
            <a:pPr marL="457200" indent="-457200" algn="just">
              <a:buFont typeface="Arial" panose="020B0604020202020204" pitchFamily="34" charset="0"/>
              <a:buChar char="•"/>
              <a:defRPr/>
            </a:pPr>
            <a:r>
              <a:rPr lang="en-US" sz="2800" dirty="0">
                <a:latin typeface="+mn-lt"/>
                <a:cs typeface="Arial" panose="020B0604020202020204" pitchFamily="34" charset="0"/>
              </a:rPr>
              <a:t>The details customer date is captured  into the master database which is shared among all the systems.</a:t>
            </a:r>
          </a:p>
          <a:p>
            <a:pPr marL="457200" indent="-457200" algn="just">
              <a:buFont typeface="Arial" panose="020B0604020202020204" pitchFamily="34" charset="0"/>
              <a:buChar char="•"/>
              <a:defRPr/>
            </a:pPr>
            <a:r>
              <a:rPr lang="en-US" sz="2800" dirty="0">
                <a:latin typeface="+mn-lt"/>
                <a:cs typeface="Arial" panose="020B0604020202020204" pitchFamily="34" charset="0"/>
              </a:rPr>
              <a:t> To aid the customer for getting the similar facilities while visiting an outlet of the restaurant in a different country, a distributed database will help to retrieve the data for executing the voice recognition and image detection as per customer specific food requirements </a:t>
            </a:r>
          </a:p>
          <a:p>
            <a:pPr marL="457200" indent="-457200" algn="just">
              <a:buFont typeface="Arial" panose="020B0604020202020204" pitchFamily="34" charset="0"/>
              <a:buChar char="•"/>
              <a:defRPr/>
            </a:pPr>
            <a:r>
              <a:rPr lang="en-US" sz="2800" dirty="0">
                <a:latin typeface="+mn-lt"/>
                <a:cs typeface="Arial" panose="020B0604020202020204" pitchFamily="34" charset="0"/>
              </a:rPr>
              <a:t>As part of Image detection process a multilayer perceptron must be trained multiple times for effective detection of the food items and a  colored dots on plates and food packages can be used for segregation of veg and non veg items.</a:t>
            </a:r>
          </a:p>
          <a:p>
            <a:pPr marL="457200" indent="-457200" algn="just">
              <a:buFont typeface="Arial" panose="020B0604020202020204" pitchFamily="34" charset="0"/>
              <a:buChar char="•"/>
              <a:defRPr/>
            </a:pPr>
            <a:endParaRPr lang="en-US" sz="2800" dirty="0">
              <a:latin typeface="+mn-lt"/>
              <a:cs typeface="Arial" panose="020B0604020202020204" pitchFamily="34" charset="0"/>
            </a:endParaRPr>
          </a:p>
          <a:p>
            <a:pPr algn="just">
              <a:defRPr/>
            </a:pPr>
            <a:endParaRPr lang="en-IN" sz="2800" dirty="0">
              <a:latin typeface="+mn-lt"/>
              <a:cs typeface="Arial" panose="020B0604020202020204" pitchFamily="34" charset="0"/>
            </a:endParaRPr>
          </a:p>
        </p:txBody>
      </p:sp>
      <p:sp>
        <p:nvSpPr>
          <p:cNvPr id="15399" name="Rectangle 47">
            <a:extLst>
              <a:ext uri="{FF2B5EF4-FFF2-40B4-BE49-F238E27FC236}">
                <a16:creationId xmlns:a16="http://schemas.microsoft.com/office/drawing/2014/main" xmlns="" id="{F605FDB2-C34F-43FA-B69C-9CA0386E8205}"/>
              </a:ext>
            </a:extLst>
          </p:cNvPr>
          <p:cNvSpPr>
            <a:spLocks noChangeArrowheads="1"/>
          </p:cNvSpPr>
          <p:nvPr/>
        </p:nvSpPr>
        <p:spPr bwMode="auto">
          <a:xfrm>
            <a:off x="27344688" y="5648325"/>
            <a:ext cx="15854362" cy="698500"/>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Results and Inference</a:t>
            </a:r>
          </a:p>
        </p:txBody>
      </p:sp>
      <p:sp>
        <p:nvSpPr>
          <p:cNvPr id="15400" name="Rectangle 48">
            <a:extLst>
              <a:ext uri="{FF2B5EF4-FFF2-40B4-BE49-F238E27FC236}">
                <a16:creationId xmlns:a16="http://schemas.microsoft.com/office/drawing/2014/main" xmlns="" id="{EF5D07CF-39D8-4FA6-8B2D-579AC943E338}"/>
              </a:ext>
            </a:extLst>
          </p:cNvPr>
          <p:cNvSpPr>
            <a:spLocks noChangeArrowheads="1"/>
          </p:cNvSpPr>
          <p:nvPr/>
        </p:nvSpPr>
        <p:spPr bwMode="auto">
          <a:xfrm>
            <a:off x="20718873" y="17619661"/>
            <a:ext cx="10727716" cy="814319"/>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Conclusion</a:t>
            </a:r>
          </a:p>
        </p:txBody>
      </p:sp>
      <p:sp>
        <p:nvSpPr>
          <p:cNvPr id="41" name="Rectangle 33">
            <a:extLst>
              <a:ext uri="{FF2B5EF4-FFF2-40B4-BE49-F238E27FC236}">
                <a16:creationId xmlns:a16="http://schemas.microsoft.com/office/drawing/2014/main" xmlns="" id="{B86FC659-B58E-4984-AC2B-B74CCB67D4CA}"/>
              </a:ext>
            </a:extLst>
          </p:cNvPr>
          <p:cNvSpPr>
            <a:spLocks noChangeArrowheads="1"/>
          </p:cNvSpPr>
          <p:nvPr/>
        </p:nvSpPr>
        <p:spPr bwMode="auto">
          <a:xfrm>
            <a:off x="457201" y="22391456"/>
            <a:ext cx="9394825" cy="754626"/>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cs typeface="Arial" pitchFamily="34" charset="0"/>
              </a:rPr>
              <a:t>	Background &amp; Problem Statement</a:t>
            </a:r>
          </a:p>
        </p:txBody>
      </p:sp>
      <p:sp>
        <p:nvSpPr>
          <p:cNvPr id="3" name="TextBox 2">
            <a:extLst>
              <a:ext uri="{FF2B5EF4-FFF2-40B4-BE49-F238E27FC236}">
                <a16:creationId xmlns:a16="http://schemas.microsoft.com/office/drawing/2014/main" xmlns="" id="{DA029BA5-56DE-4774-BDF2-5119AA57C766}"/>
              </a:ext>
            </a:extLst>
          </p:cNvPr>
          <p:cNvSpPr txBox="1"/>
          <p:nvPr/>
        </p:nvSpPr>
        <p:spPr>
          <a:xfrm>
            <a:off x="345621" y="22881431"/>
            <a:ext cx="9394825" cy="4832350"/>
          </a:xfrm>
          <a:prstGeom prst="rect">
            <a:avLst/>
          </a:prstGeom>
          <a:noFill/>
        </p:spPr>
        <p:txBody>
          <a:bodyPr>
            <a:spAutoFit/>
          </a:bodyPr>
          <a:lstStyle/>
          <a:p>
            <a:pPr marL="457200" indent="-457200">
              <a:buFont typeface="Arial" panose="020B0604020202020204" pitchFamily="34" charset="0"/>
              <a:buChar char="•"/>
              <a:defRPr/>
            </a:pPr>
            <a:endParaRPr lang="en-IN" sz="2800" dirty="0"/>
          </a:p>
          <a:p>
            <a:pPr marL="457200" indent="-457200" algn="just">
              <a:buFont typeface="Arial" panose="020B0604020202020204" pitchFamily="34" charset="0"/>
              <a:buChar char="•"/>
              <a:defRPr/>
            </a:pPr>
            <a:r>
              <a:rPr lang="en-IN" sz="2800" dirty="0"/>
              <a:t>The project aims at creating a personalized database which can be accessed through the voice recognition of the customer so that the customer never faces a problem in overseas outlets of the similar food chain.</a:t>
            </a:r>
            <a:endParaRPr lang="en-US" sz="2800" dirty="0"/>
          </a:p>
          <a:p>
            <a:pPr marL="457200" indent="-457200" algn="just">
              <a:buFont typeface="Arial" panose="020B0604020202020204" pitchFamily="34" charset="0"/>
              <a:buChar char="•"/>
              <a:defRPr/>
            </a:pPr>
            <a:r>
              <a:rPr lang="en-IN" sz="2800" dirty="0"/>
              <a:t>The second problem statement is that veg and non veg foods get mixed up creating problems for customers.</a:t>
            </a:r>
            <a:endParaRPr lang="en-US" sz="2800" dirty="0"/>
          </a:p>
          <a:p>
            <a:pPr marL="457200" indent="-457200" algn="just">
              <a:buFont typeface="Arial" panose="020B0604020202020204" pitchFamily="34" charset="0"/>
              <a:buChar char="•"/>
              <a:defRPr/>
            </a:pPr>
            <a:r>
              <a:rPr lang="en-IN" sz="2800" dirty="0"/>
              <a:t>The project aims at segregating veg and non veg food intelligently so that people with specific food choices (Jains and Vegans) never face a problem also to sort things out voice recognition.</a:t>
            </a:r>
            <a:r>
              <a:rPr lang="en-US" sz="2800" dirty="0"/>
              <a:t>  </a:t>
            </a:r>
            <a:endParaRPr lang="en-IN" sz="2800" dirty="0">
              <a:latin typeface="+mn-lt"/>
              <a:cs typeface="Arial" pitchFamily="34" charset="0"/>
            </a:endParaRPr>
          </a:p>
        </p:txBody>
      </p:sp>
      <p:sp>
        <p:nvSpPr>
          <p:cNvPr id="44" name="Rectangle 33">
            <a:extLst>
              <a:ext uri="{FF2B5EF4-FFF2-40B4-BE49-F238E27FC236}">
                <a16:creationId xmlns:a16="http://schemas.microsoft.com/office/drawing/2014/main" xmlns="" id="{C7EBFE47-E084-4733-89A9-6B1D663718AA}"/>
              </a:ext>
            </a:extLst>
          </p:cNvPr>
          <p:cNvSpPr>
            <a:spLocks noChangeArrowheads="1"/>
          </p:cNvSpPr>
          <p:nvPr/>
        </p:nvSpPr>
        <p:spPr bwMode="auto">
          <a:xfrm>
            <a:off x="520138" y="27999531"/>
            <a:ext cx="9394825" cy="720725"/>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a:solidFill>
                  <a:schemeClr val="bg1"/>
                </a:solidFill>
                <a:latin typeface="+mj-lt"/>
              </a:rPr>
              <a:t>Architecture  </a:t>
            </a:r>
          </a:p>
        </p:txBody>
      </p:sp>
      <p:sp>
        <p:nvSpPr>
          <p:cNvPr id="2078" name="TextBox 3">
            <a:extLst>
              <a:ext uri="{FF2B5EF4-FFF2-40B4-BE49-F238E27FC236}">
                <a16:creationId xmlns:a16="http://schemas.microsoft.com/office/drawing/2014/main" xmlns="" id="{59E38B13-F29E-43DC-B75F-39A78D892D27}"/>
              </a:ext>
            </a:extLst>
          </p:cNvPr>
          <p:cNvSpPr txBox="1">
            <a:spLocks noChangeArrowheads="1"/>
          </p:cNvSpPr>
          <p:nvPr/>
        </p:nvSpPr>
        <p:spPr bwMode="auto">
          <a:xfrm>
            <a:off x="443706" y="29098096"/>
            <a:ext cx="9421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anose="020B0604020202020204" pitchFamily="34" charset="0"/>
              <a:buChar char="•"/>
              <a:defRPr/>
            </a:pPr>
            <a:r>
              <a:rPr lang="en-IN" sz="2800" dirty="0"/>
              <a:t>Mel Frequency Cepstral Coefficients (MFCCs)</a:t>
            </a:r>
            <a:endParaRPr lang="en-US" sz="2800" dirty="0"/>
          </a:p>
          <a:p>
            <a:pPr algn="just">
              <a:buFont typeface="Arial" charset="0"/>
              <a:buChar char="•"/>
              <a:defRPr/>
            </a:pPr>
            <a:r>
              <a:rPr lang="en-IN" sz="2800" dirty="0"/>
              <a:t>Dynamic Time Warping (DTW)</a:t>
            </a:r>
          </a:p>
          <a:p>
            <a:pPr algn="just">
              <a:buFont typeface="Arial" charset="0"/>
              <a:buChar char="•"/>
              <a:defRPr/>
            </a:pPr>
            <a:r>
              <a:rPr lang="en-IN" altLang="en-US" sz="2800" dirty="0"/>
              <a:t>Distributed Database</a:t>
            </a:r>
          </a:p>
        </p:txBody>
      </p:sp>
      <p:sp>
        <p:nvSpPr>
          <p:cNvPr id="46" name="Rectangle 33">
            <a:extLst>
              <a:ext uri="{FF2B5EF4-FFF2-40B4-BE49-F238E27FC236}">
                <a16:creationId xmlns:a16="http://schemas.microsoft.com/office/drawing/2014/main" xmlns="" id="{0B386FA7-D422-46A2-B6B5-297C09B30DEA}"/>
              </a:ext>
            </a:extLst>
          </p:cNvPr>
          <p:cNvSpPr>
            <a:spLocks noChangeArrowheads="1"/>
          </p:cNvSpPr>
          <p:nvPr/>
        </p:nvSpPr>
        <p:spPr bwMode="auto">
          <a:xfrm>
            <a:off x="10127928" y="24393159"/>
            <a:ext cx="9808000" cy="793749"/>
          </a:xfrm>
          <a:prstGeom prst="rect">
            <a:avLst/>
          </a:prstGeom>
          <a:solidFill>
            <a:srgbClr val="0070C0"/>
          </a:solidFill>
          <a:ln w="9525" algn="ctr">
            <a:solidFill>
              <a:schemeClr val="tx1"/>
            </a:solidFill>
            <a:round/>
            <a:headEnd/>
            <a:tailEnd/>
          </a:ln>
        </p:spPr>
        <p:txBody>
          <a:bodyPr/>
          <a:lstStyle/>
          <a:p>
            <a:pPr algn="ctr">
              <a:spcBef>
                <a:spcPct val="50000"/>
              </a:spcBef>
              <a:defRPr/>
            </a:pPr>
            <a:r>
              <a:rPr lang="en-US" sz="4000" b="1" dirty="0" smtClean="0">
                <a:solidFill>
                  <a:schemeClr val="bg1"/>
                </a:solidFill>
              </a:rPr>
              <a:t>Experimental/Simulation </a:t>
            </a:r>
            <a:r>
              <a:rPr lang="en-US" sz="4000" b="1" dirty="0" smtClean="0">
                <a:solidFill>
                  <a:schemeClr val="bg1"/>
                </a:solidFill>
              </a:rPr>
              <a:t>Setup</a:t>
            </a:r>
            <a:endParaRPr lang="en-US" sz="4000" dirty="0"/>
          </a:p>
          <a:p>
            <a:pPr algn="ctr">
              <a:spcBef>
                <a:spcPct val="50000"/>
              </a:spcBef>
              <a:defRPr/>
            </a:pPr>
            <a:endParaRPr lang="en-GB" altLang="en-US" sz="4000" b="1" dirty="0">
              <a:solidFill>
                <a:schemeClr val="bg1"/>
              </a:solidFill>
              <a:latin typeface="+mj-lt"/>
            </a:endParaRPr>
          </a:p>
          <a:p>
            <a:pPr algn="ctr">
              <a:spcBef>
                <a:spcPct val="50000"/>
              </a:spcBef>
              <a:defRPr/>
            </a:pPr>
            <a:endParaRPr lang="en-GB" altLang="en-US" sz="4000" b="1" dirty="0">
              <a:solidFill>
                <a:schemeClr val="bg1"/>
              </a:solidFill>
              <a:latin typeface="+mj-lt"/>
            </a:endParaRPr>
          </a:p>
        </p:txBody>
      </p:sp>
      <p:sp>
        <p:nvSpPr>
          <p:cNvPr id="49" name="Rectangle 48">
            <a:extLst>
              <a:ext uri="{FF2B5EF4-FFF2-40B4-BE49-F238E27FC236}">
                <a16:creationId xmlns:a16="http://schemas.microsoft.com/office/drawing/2014/main" xmlns="" id="{460092B5-D407-4193-8C48-B661010ED76D}"/>
              </a:ext>
            </a:extLst>
          </p:cNvPr>
          <p:cNvSpPr>
            <a:spLocks noChangeArrowheads="1"/>
          </p:cNvSpPr>
          <p:nvPr/>
        </p:nvSpPr>
        <p:spPr bwMode="auto">
          <a:xfrm>
            <a:off x="20442238" y="24161987"/>
            <a:ext cx="22454392" cy="788679"/>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smtClean="0">
                <a:solidFill>
                  <a:schemeClr val="bg1"/>
                </a:solidFill>
                <a:latin typeface="+mn-lt"/>
              </a:rPr>
              <a:t>References</a:t>
            </a:r>
            <a:endParaRPr lang="en-GB" altLang="en-US" sz="4000" b="1" dirty="0">
              <a:solidFill>
                <a:schemeClr val="bg1"/>
              </a:solidFill>
              <a:latin typeface="+mn-lt"/>
            </a:endParaRPr>
          </a:p>
        </p:txBody>
      </p:sp>
      <p:sp>
        <p:nvSpPr>
          <p:cNvPr id="2073" name="TextBox 3">
            <a:extLst>
              <a:ext uri="{FF2B5EF4-FFF2-40B4-BE49-F238E27FC236}">
                <a16:creationId xmlns:a16="http://schemas.microsoft.com/office/drawing/2014/main" xmlns="" id="{ED2CEF97-629D-4C31-A2DC-E5E8F4937669}"/>
              </a:ext>
            </a:extLst>
          </p:cNvPr>
          <p:cNvSpPr txBox="1">
            <a:spLocks noChangeArrowheads="1"/>
          </p:cNvSpPr>
          <p:nvPr/>
        </p:nvSpPr>
        <p:spPr bwMode="auto">
          <a:xfrm>
            <a:off x="20718873" y="16440940"/>
            <a:ext cx="6329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IN" altLang="en-US" sz="2000" b="1" dirty="0"/>
              <a:t>Image detection &amp; Speech recognition process</a:t>
            </a:r>
            <a:endParaRPr lang="en-US" altLang="en-US" sz="2000" dirty="0"/>
          </a:p>
          <a:p>
            <a:endParaRPr lang="en-IN" altLang="en-US" sz="2000" i="1" dirty="0"/>
          </a:p>
        </p:txBody>
      </p:sp>
      <p:sp>
        <p:nvSpPr>
          <p:cNvPr id="2074" name="TextBox 5">
            <a:extLst>
              <a:ext uri="{FF2B5EF4-FFF2-40B4-BE49-F238E27FC236}">
                <a16:creationId xmlns:a16="http://schemas.microsoft.com/office/drawing/2014/main" xmlns="" id="{8BB44F19-F352-4724-BFFD-5401CB152081}"/>
              </a:ext>
            </a:extLst>
          </p:cNvPr>
          <p:cNvSpPr txBox="1">
            <a:spLocks noChangeArrowheads="1"/>
          </p:cNvSpPr>
          <p:nvPr/>
        </p:nvSpPr>
        <p:spPr bwMode="auto">
          <a:xfrm>
            <a:off x="28117800" y="112395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IN" altLang="en-US" sz="2000" i="1" dirty="0" smtClean="0"/>
              <a:t>         Voice </a:t>
            </a:r>
            <a:r>
              <a:rPr lang="en-IN" altLang="en-US" sz="2000" i="1" dirty="0"/>
              <a:t>print detection using MFCCs</a:t>
            </a:r>
          </a:p>
        </p:txBody>
      </p:sp>
      <p:sp>
        <p:nvSpPr>
          <p:cNvPr id="2076" name="TextBox 9">
            <a:extLst>
              <a:ext uri="{FF2B5EF4-FFF2-40B4-BE49-F238E27FC236}">
                <a16:creationId xmlns:a16="http://schemas.microsoft.com/office/drawing/2014/main" xmlns="" id="{5315F247-8E53-4871-AA1B-968F57AA9F9E}"/>
              </a:ext>
            </a:extLst>
          </p:cNvPr>
          <p:cNvSpPr txBox="1">
            <a:spLocks noChangeArrowheads="1"/>
          </p:cNvSpPr>
          <p:nvPr/>
        </p:nvSpPr>
        <p:spPr bwMode="auto">
          <a:xfrm>
            <a:off x="31388904" y="11238175"/>
            <a:ext cx="12080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IN" altLang="en-US" sz="2000" i="1" dirty="0" smtClean="0"/>
              <a:t>                                               Voice detection </a:t>
            </a:r>
            <a:endParaRPr lang="en-IN" altLang="en-US" sz="2000" i="1" dirty="0"/>
          </a:p>
        </p:txBody>
      </p:sp>
      <p:pic>
        <p:nvPicPr>
          <p:cNvPr id="50" name="Picture 49" descr="MFCC (mel-frequency cepstral coefficients) characteristic vectors extraction flow.">
            <a:extLst>
              <a:ext uri="{FF2B5EF4-FFF2-40B4-BE49-F238E27FC236}">
                <a16:creationId xmlns:a16="http://schemas.microsoft.com/office/drawing/2014/main" xmlns="" id="{655A19A3-5BF6-4F1B-8CD2-6364BADE412E}"/>
              </a:ext>
            </a:extLst>
          </p:cNvPr>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964106" y="6719888"/>
            <a:ext cx="4284662" cy="3719856"/>
          </a:xfrm>
          <a:prstGeom prst="rect">
            <a:avLst/>
          </a:prstGeom>
          <a:noFill/>
        </p:spPr>
      </p:pic>
      <p:sp>
        <p:nvSpPr>
          <p:cNvPr id="2" name="Rectangle 51">
            <a:extLst>
              <a:ext uri="{FF2B5EF4-FFF2-40B4-BE49-F238E27FC236}">
                <a16:creationId xmlns:a16="http://schemas.microsoft.com/office/drawing/2014/main" xmlns="" id="{D0C691DF-4499-4AFA-AB72-A58D3AEF3B3B}"/>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79" name="Rectangle 52">
            <a:extLst>
              <a:ext uri="{FF2B5EF4-FFF2-40B4-BE49-F238E27FC236}">
                <a16:creationId xmlns:a16="http://schemas.microsoft.com/office/drawing/2014/main" xmlns="" id="{C42676B1-7F5C-4AB6-B065-28E9DFB58425}"/>
              </a:ext>
            </a:extLst>
          </p:cNvPr>
          <p:cNvSpPr>
            <a:spLocks noChangeArrowheads="1"/>
          </p:cNvSpPr>
          <p:nvPr/>
        </p:nvSpPr>
        <p:spPr bwMode="auto">
          <a:xfrm>
            <a:off x="0" y="3687763"/>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80" name="Rectangle 54">
            <a:extLst>
              <a:ext uri="{FF2B5EF4-FFF2-40B4-BE49-F238E27FC236}">
                <a16:creationId xmlns:a16="http://schemas.microsoft.com/office/drawing/2014/main" xmlns="" id="{E5769DF3-8CE7-4C0C-8751-18FEBD722B3E}"/>
              </a:ext>
            </a:extLst>
          </p:cNvPr>
          <p:cNvSpPr>
            <a:spLocks noChangeArrowheads="1"/>
          </p:cNvSpPr>
          <p:nvPr/>
        </p:nvSpPr>
        <p:spPr bwMode="auto">
          <a:xfrm>
            <a:off x="152400" y="1524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81" name="Rectangle 55">
            <a:extLst>
              <a:ext uri="{FF2B5EF4-FFF2-40B4-BE49-F238E27FC236}">
                <a16:creationId xmlns:a16="http://schemas.microsoft.com/office/drawing/2014/main" xmlns="" id="{C297E924-9E92-4BF0-925F-36BA56E65C77}"/>
              </a:ext>
            </a:extLst>
          </p:cNvPr>
          <p:cNvSpPr>
            <a:spLocks noChangeArrowheads="1"/>
          </p:cNvSpPr>
          <p:nvPr/>
        </p:nvSpPr>
        <p:spPr bwMode="auto">
          <a:xfrm>
            <a:off x="152400" y="3840163"/>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83" name="Rectangle 57">
            <a:extLst>
              <a:ext uri="{FF2B5EF4-FFF2-40B4-BE49-F238E27FC236}">
                <a16:creationId xmlns:a16="http://schemas.microsoft.com/office/drawing/2014/main" xmlns="" id="{991A2123-ADB5-47B4-A8AE-0FED4C3DEEAA}"/>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085" name="Picture 60">
            <a:extLst>
              <a:ext uri="{FF2B5EF4-FFF2-40B4-BE49-F238E27FC236}">
                <a16:creationId xmlns:a16="http://schemas.microsoft.com/office/drawing/2014/main" xmlns="" id="{5F766AD2-60EE-4B2B-9286-37AFC1582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4477" y="6500965"/>
            <a:ext cx="7404139" cy="476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6" name="Picture 61">
            <a:extLst>
              <a:ext uri="{FF2B5EF4-FFF2-40B4-BE49-F238E27FC236}">
                <a16:creationId xmlns:a16="http://schemas.microsoft.com/office/drawing/2014/main" xmlns="" id="{7F56359E-43EF-4C87-AF06-631C4A348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8377" y="6580194"/>
            <a:ext cx="7553747" cy="467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 name="Rectangle 10">
            <a:extLst>
              <a:ext uri="{FF2B5EF4-FFF2-40B4-BE49-F238E27FC236}">
                <a16:creationId xmlns:a16="http://schemas.microsoft.com/office/drawing/2014/main" xmlns="" id="{8CDC5D81-17E8-405E-B2EB-378A9AEC2916}"/>
              </a:ext>
            </a:extLst>
          </p:cNvPr>
          <p:cNvSpPr>
            <a:spLocks noChangeArrowheads="1"/>
          </p:cNvSpPr>
          <p:nvPr/>
        </p:nvSpPr>
        <p:spPr bwMode="auto">
          <a:xfrm>
            <a:off x="20442237" y="25363338"/>
            <a:ext cx="22496065"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Arial" panose="020B0604020202020204" pitchFamily="34" charset="0"/>
              <a:buChar char="•"/>
            </a:pPr>
            <a:r>
              <a:rPr lang="en-US" altLang="en-US" sz="2800" dirty="0"/>
              <a:t>S. </a:t>
            </a:r>
            <a:r>
              <a:rPr lang="en-US" altLang="en-US" sz="2800" dirty="0" err="1"/>
              <a:t>Sasano</a:t>
            </a:r>
            <a:r>
              <a:rPr lang="en-US" altLang="en-US" sz="2800" dirty="0"/>
              <a:t>, X. Han and Y. Chen, "Food recognition by combined bags of color features and texture features," 2016 9th International Congress on Image and Signal Processing, </a:t>
            </a:r>
            <a:r>
              <a:rPr lang="en-US" altLang="en-US" sz="2800" dirty="0" err="1"/>
              <a:t>BioMedical</a:t>
            </a:r>
            <a:r>
              <a:rPr lang="en-US" altLang="en-US" sz="2800" dirty="0"/>
              <a:t> Engineering and Informatics (CISP-BMEI), Datong, 2016, pp. 815-819</a:t>
            </a:r>
            <a:r>
              <a:rPr lang="en-US" altLang="en-US" sz="2800" dirty="0" smtClean="0"/>
              <a:t>.</a:t>
            </a:r>
          </a:p>
          <a:p>
            <a:pPr algn="just">
              <a:buFont typeface="Arial" panose="020B0604020202020204" pitchFamily="34" charset="0"/>
              <a:buChar char="•"/>
            </a:pPr>
            <a:r>
              <a:rPr lang="en-US" altLang="en-US" sz="2800" dirty="0"/>
              <a:t>M. </a:t>
            </a:r>
            <a:r>
              <a:rPr lang="en-US" altLang="en-US" sz="2800" dirty="0" err="1"/>
              <a:t>Wazumi</a:t>
            </a:r>
            <a:r>
              <a:rPr lang="en-US" altLang="en-US" sz="2800" dirty="0"/>
              <a:t>, X. Han, D. Ai and Y. Chen, "Auto-recognition of food images using SPIN feature for Food-Log system," 2011 6th International Conference on Computer Sciences and Convergence Information Technology (ICCIT), </a:t>
            </a:r>
            <a:r>
              <a:rPr lang="en-US" altLang="en-US" sz="2800" dirty="0" err="1"/>
              <a:t>Seogwipo</a:t>
            </a:r>
            <a:r>
              <a:rPr lang="en-US" altLang="en-US" sz="2800" dirty="0"/>
              <a:t>, 2011, pp. 874-877</a:t>
            </a:r>
            <a:r>
              <a:rPr lang="en-US" altLang="en-US" sz="2800" dirty="0" smtClean="0"/>
              <a:t>.</a:t>
            </a:r>
            <a:endParaRPr lang="en-US" altLang="en-US" sz="2800" dirty="0"/>
          </a:p>
          <a:p>
            <a:pPr algn="just">
              <a:buFont typeface="Arial" panose="020B0604020202020204" pitchFamily="34" charset="0"/>
              <a:buChar char="•"/>
            </a:pPr>
            <a:r>
              <a:rPr lang="en-IN" altLang="en-US" sz="2800" dirty="0" smtClean="0"/>
              <a:t>W. Zhang, D. Zhao, W. Gong, Z. Li, Q. Lu and S. Yang, "Food Image Recognition with Convolutional Neural Networks," 2015 IEEE 12th Intl </a:t>
            </a:r>
            <a:r>
              <a:rPr lang="en-IN" altLang="en-US" sz="2800" dirty="0" err="1" smtClean="0"/>
              <a:t>Conf</a:t>
            </a:r>
            <a:r>
              <a:rPr lang="en-IN" altLang="en-US" sz="2800" dirty="0" smtClean="0"/>
              <a:t> on Ubiquitous Intelligence and Computing and 2015 IEEE 12th Intl </a:t>
            </a:r>
            <a:r>
              <a:rPr lang="en-IN" altLang="en-US" sz="2800" dirty="0" err="1" smtClean="0"/>
              <a:t>Conf</a:t>
            </a:r>
            <a:r>
              <a:rPr lang="en-IN" altLang="en-US" sz="2800" dirty="0" smtClean="0"/>
              <a:t> on Autonomic and Trusted Computing and 2015 IEEE 15th Intl </a:t>
            </a:r>
            <a:r>
              <a:rPr lang="en-IN" altLang="en-US" sz="2800" dirty="0" err="1" smtClean="0"/>
              <a:t>Conf</a:t>
            </a:r>
            <a:r>
              <a:rPr lang="en-IN" altLang="en-US" sz="2800" dirty="0" smtClean="0"/>
              <a:t> on Scalable Computing and Communications and Its Associated Workshops (UIC-ATC-</a:t>
            </a:r>
            <a:r>
              <a:rPr lang="en-IN" altLang="en-US" sz="2800" dirty="0" err="1" smtClean="0"/>
              <a:t>ScalCom</a:t>
            </a:r>
            <a:r>
              <a:rPr lang="en-IN" altLang="en-US" sz="2800" dirty="0" smtClean="0"/>
              <a:t>), Beijing, 2015, pp. 690-693</a:t>
            </a:r>
          </a:p>
          <a:p>
            <a:pPr>
              <a:buFont typeface="Arial" panose="020B0604020202020204" pitchFamily="34" charset="0"/>
              <a:buChar char="•"/>
            </a:pPr>
            <a:r>
              <a:rPr lang="en-IN" altLang="en-US" sz="2800" dirty="0"/>
              <a:t>J. </a:t>
            </a:r>
            <a:r>
              <a:rPr lang="en-IN" altLang="en-US" sz="2800" dirty="0" err="1"/>
              <a:t>Meng</a:t>
            </a:r>
            <a:r>
              <a:rPr lang="en-IN" altLang="en-US" sz="2800" dirty="0"/>
              <a:t>, J. Zhang and H. Zhao, "Overview of the Speech Recognition Technology," 2012 Fourth International Conference on Computational and </a:t>
            </a:r>
            <a:r>
              <a:rPr lang="en-IN" altLang="en-US" sz="2800" dirty="0" smtClean="0"/>
              <a:t>Information Sciences</a:t>
            </a:r>
            <a:r>
              <a:rPr lang="en-IN" altLang="en-US" sz="2800" dirty="0"/>
              <a:t>, Chongqing, 2012, pp. </a:t>
            </a:r>
            <a:r>
              <a:rPr lang="en-IN" altLang="en-US" sz="2800" dirty="0" smtClean="0"/>
              <a:t>199-202 </a:t>
            </a:r>
            <a:r>
              <a:rPr lang="en-IN" altLang="en-US" sz="2800" dirty="0" err="1" smtClean="0"/>
              <a:t>doi</a:t>
            </a:r>
            <a:r>
              <a:rPr lang="en-IN" altLang="en-US" sz="2800" dirty="0"/>
              <a:t>: 10.1109/ICCIS.2012.202</a:t>
            </a:r>
          </a:p>
          <a:p>
            <a:pPr algn="just">
              <a:buFont typeface="Arial" panose="020B0604020202020204" pitchFamily="34" charset="0"/>
              <a:buChar char="•"/>
            </a:pPr>
            <a:r>
              <a:rPr lang="en-IN" altLang="en-US" sz="2800" dirty="0"/>
              <a:t>G. K. </a:t>
            </a:r>
            <a:r>
              <a:rPr lang="en-IN" altLang="en-US" sz="2800" dirty="0" err="1"/>
              <a:t>Berdibaeva</a:t>
            </a:r>
            <a:r>
              <a:rPr lang="en-IN" altLang="en-US" sz="2800" dirty="0"/>
              <a:t>, O. N. </a:t>
            </a:r>
            <a:r>
              <a:rPr lang="en-IN" altLang="en-US" sz="2800" dirty="0" err="1"/>
              <a:t>Bodin</a:t>
            </a:r>
            <a:r>
              <a:rPr lang="en-IN" altLang="en-US" sz="2800" dirty="0"/>
              <a:t>, V. V. </a:t>
            </a:r>
            <a:r>
              <a:rPr lang="en-IN" altLang="en-US" sz="2800" dirty="0" err="1"/>
              <a:t>Kozlov</a:t>
            </a:r>
            <a:r>
              <a:rPr lang="en-IN" altLang="en-US" sz="2800" dirty="0"/>
              <a:t>, D. I. </a:t>
            </a:r>
            <a:r>
              <a:rPr lang="en-IN" altLang="en-US" sz="2800" dirty="0" err="1"/>
              <a:t>Nefed'ev</a:t>
            </a:r>
            <a:r>
              <a:rPr lang="en-IN" altLang="en-US" sz="2800" dirty="0"/>
              <a:t>, K. A. </a:t>
            </a:r>
            <a:r>
              <a:rPr lang="en-IN" altLang="en-US" sz="2800" dirty="0" err="1"/>
              <a:t>Ozhikenov</a:t>
            </a:r>
            <a:r>
              <a:rPr lang="en-IN" altLang="en-US" sz="2800" dirty="0"/>
              <a:t> and Y. A. </a:t>
            </a:r>
            <a:r>
              <a:rPr lang="en-IN" altLang="en-US" sz="2800" dirty="0" err="1"/>
              <a:t>Pizhonkov</a:t>
            </a:r>
            <a:r>
              <a:rPr lang="en-IN" altLang="en-US" sz="2800" dirty="0"/>
              <a:t>, "Pre-processing voice signals for voice recognition systems," 2017 18th International Conference of Young Specialists on Micro/Nanotechnologies and Electron Devices (EDM), </a:t>
            </a:r>
            <a:r>
              <a:rPr lang="en-IN" altLang="en-US" sz="2800" dirty="0" err="1"/>
              <a:t>Erlagol</a:t>
            </a:r>
            <a:r>
              <a:rPr lang="en-IN" altLang="en-US" sz="2800" dirty="0"/>
              <a:t>, 2017, pp. 242-245.</a:t>
            </a:r>
          </a:p>
          <a:p>
            <a:pPr algn="just">
              <a:buFont typeface="Arial" panose="020B0604020202020204" pitchFamily="34" charset="0"/>
              <a:buChar char="•"/>
            </a:pPr>
            <a:endParaRPr lang="en-IN" altLang="en-US" sz="2800" dirty="0" smtClean="0"/>
          </a:p>
          <a:p>
            <a:pPr algn="just">
              <a:buFont typeface="Arial" panose="020B0604020202020204" pitchFamily="34" charset="0"/>
              <a:buChar char="•"/>
            </a:pPr>
            <a:endParaRPr lang="en-US" altLang="en-US" sz="2800" dirty="0" smtClean="0"/>
          </a:p>
          <a:p>
            <a:pPr>
              <a:buFont typeface="Arial" panose="020B0604020202020204" pitchFamily="34" charset="0"/>
              <a:buChar char="•"/>
            </a:pPr>
            <a:endParaRPr lang="en-US" altLang="en-US" sz="2800" dirty="0"/>
          </a:p>
        </p:txBody>
      </p:sp>
      <p:pic>
        <p:nvPicPr>
          <p:cNvPr id="4" name="Picture 3"/>
          <p:cNvPicPr>
            <a:picLocks noChangeAspect="1"/>
          </p:cNvPicPr>
          <p:nvPr/>
        </p:nvPicPr>
        <p:blipFill>
          <a:blip r:embed="rId6"/>
          <a:stretch>
            <a:fillRect/>
          </a:stretch>
        </p:blipFill>
        <p:spPr>
          <a:xfrm>
            <a:off x="14537693" y="11209653"/>
            <a:ext cx="4758481" cy="3314043"/>
          </a:xfrm>
          <a:prstGeom prst="rect">
            <a:avLst/>
          </a:prstGeom>
        </p:spPr>
      </p:pic>
      <p:pic>
        <p:nvPicPr>
          <p:cNvPr id="5" name="Picture 4"/>
          <p:cNvPicPr>
            <a:picLocks noChangeAspect="1"/>
          </p:cNvPicPr>
          <p:nvPr/>
        </p:nvPicPr>
        <p:blipFill>
          <a:blip r:embed="rId7"/>
          <a:stretch>
            <a:fillRect/>
          </a:stretch>
        </p:blipFill>
        <p:spPr>
          <a:xfrm>
            <a:off x="20098952" y="6656387"/>
            <a:ext cx="7050474" cy="9544047"/>
          </a:xfrm>
          <a:prstGeom prst="rect">
            <a:avLst/>
          </a:prstGeom>
        </p:spPr>
      </p:pic>
      <p:sp>
        <p:nvSpPr>
          <p:cNvPr id="47" name="Rectangle 46">
            <a:extLst>
              <a:ext uri="{FF2B5EF4-FFF2-40B4-BE49-F238E27FC236}">
                <a16:creationId xmlns:a16="http://schemas.microsoft.com/office/drawing/2014/main" xmlns="" id="{460092B5-D407-4193-8C48-B661010ED76D}"/>
              </a:ext>
            </a:extLst>
          </p:cNvPr>
          <p:cNvSpPr>
            <a:spLocks noChangeArrowheads="1"/>
          </p:cNvSpPr>
          <p:nvPr/>
        </p:nvSpPr>
        <p:spPr bwMode="auto">
          <a:xfrm>
            <a:off x="32164523" y="17619661"/>
            <a:ext cx="10732108" cy="814319"/>
          </a:xfrm>
          <a:prstGeom prst="rect">
            <a:avLst/>
          </a:prstGeom>
          <a:solidFill>
            <a:srgbClr val="0070C0"/>
          </a:solidFill>
          <a:ln w="9525" algn="ctr">
            <a:solidFill>
              <a:schemeClr val="tx1"/>
            </a:solidFill>
            <a:round/>
            <a:headEnd/>
            <a:tailEnd/>
          </a:ln>
        </p:spPr>
        <p:txBody>
          <a:bodyPr/>
          <a:lstStyle/>
          <a:p>
            <a:pPr algn="ctr">
              <a:spcBef>
                <a:spcPct val="50000"/>
              </a:spcBef>
              <a:defRPr/>
            </a:pPr>
            <a:r>
              <a:rPr lang="en-GB" altLang="en-US" sz="4000" b="1" dirty="0" smtClean="0">
                <a:solidFill>
                  <a:schemeClr val="bg1"/>
                </a:solidFill>
                <a:latin typeface="+mn-lt"/>
              </a:rPr>
              <a:t>Future Scope</a:t>
            </a:r>
            <a:endParaRPr lang="en-GB" altLang="en-US" sz="4000" b="1" dirty="0">
              <a:solidFill>
                <a:schemeClr val="bg1"/>
              </a:solidFill>
              <a:latin typeface="+mn-lt"/>
            </a:endParaRPr>
          </a:p>
        </p:txBody>
      </p:sp>
      <p:sp>
        <p:nvSpPr>
          <p:cNvPr id="8" name="TextBox 7"/>
          <p:cNvSpPr txBox="1"/>
          <p:nvPr/>
        </p:nvSpPr>
        <p:spPr>
          <a:xfrm>
            <a:off x="32063289" y="18748452"/>
            <a:ext cx="10732107" cy="575542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Nowadays every aspect of business and living is completely focused on automation nowadays. In future this project aims at the automation procedure of taking orders and serving them in hotels and restaurants</a:t>
            </a:r>
            <a:r>
              <a:rPr lang="en-US" sz="2800" dirty="0" smtClean="0"/>
              <a:t>.</a:t>
            </a:r>
          </a:p>
          <a:p>
            <a:pPr algn="just"/>
            <a:endParaRPr lang="en-US" sz="2800" dirty="0"/>
          </a:p>
          <a:p>
            <a:pPr marL="457200" indent="-457200" algn="just">
              <a:buFont typeface="Arial" panose="020B0604020202020204" pitchFamily="34" charset="0"/>
              <a:buChar char="•"/>
            </a:pPr>
            <a:r>
              <a:rPr lang="en-US" sz="2800" dirty="0"/>
              <a:t>Currently available AI enabled hotels have an unnecessary heavy cost since multiple functions are performed by robots . This project aims at serving a similar purpose at much cheaper rates</a:t>
            </a:r>
            <a:r>
              <a:rPr lang="en-US" sz="2800" dirty="0" smtClean="0"/>
              <a:t>.</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In future ,there is scope for automation to take over the current ways in which the food industry works as the cost of this project is much lesser than fully automated restaurants that are currently working. </a:t>
            </a:r>
          </a:p>
          <a:p>
            <a:pPr marL="457200" indent="-457200" algn="just">
              <a:buFont typeface="Arial" panose="020B0604020202020204" pitchFamily="34" charset="0"/>
              <a:buChar char="•"/>
            </a:pPr>
            <a:endParaRPr lang="en-US" sz="2800" dirty="0" smtClean="0"/>
          </a:p>
          <a:p>
            <a:pPr algn="just"/>
            <a:endParaRPr lang="en-US" sz="3200" dirty="0"/>
          </a:p>
        </p:txBody>
      </p:sp>
      <p:pic>
        <p:nvPicPr>
          <p:cNvPr id="9" name="Picture 8"/>
          <p:cNvPicPr>
            <a:picLocks noChangeAspect="1"/>
          </p:cNvPicPr>
          <p:nvPr/>
        </p:nvPicPr>
        <p:blipFill>
          <a:blip r:embed="rId8"/>
          <a:stretch>
            <a:fillRect/>
          </a:stretch>
        </p:blipFill>
        <p:spPr>
          <a:xfrm>
            <a:off x="9878161" y="11202204"/>
            <a:ext cx="4370607" cy="3360861"/>
          </a:xfrm>
          <a:prstGeom prst="rect">
            <a:avLst/>
          </a:prstGeom>
        </p:spPr>
      </p:pic>
      <p:pic>
        <p:nvPicPr>
          <p:cNvPr id="10" name="Picture 9"/>
          <p:cNvPicPr>
            <a:picLocks noChangeAspect="1"/>
          </p:cNvPicPr>
          <p:nvPr/>
        </p:nvPicPr>
        <p:blipFill>
          <a:blip r:embed="rId9"/>
          <a:stretch>
            <a:fillRect/>
          </a:stretch>
        </p:blipFill>
        <p:spPr>
          <a:xfrm>
            <a:off x="14649451" y="6639322"/>
            <a:ext cx="4691518" cy="3780346"/>
          </a:xfrm>
          <a:prstGeom prst="rect">
            <a:avLst/>
          </a:prstGeom>
        </p:spPr>
      </p:pic>
      <p:sp>
        <p:nvSpPr>
          <p:cNvPr id="11" name="TextBox 10"/>
          <p:cNvSpPr txBox="1"/>
          <p:nvPr/>
        </p:nvSpPr>
        <p:spPr>
          <a:xfrm>
            <a:off x="15398201" y="10548921"/>
            <a:ext cx="4637476" cy="461665"/>
          </a:xfrm>
          <a:prstGeom prst="rect">
            <a:avLst/>
          </a:prstGeom>
          <a:noFill/>
        </p:spPr>
        <p:txBody>
          <a:bodyPr wrap="square" rtlCol="0">
            <a:spAutoFit/>
          </a:bodyPr>
          <a:lstStyle/>
          <a:p>
            <a:r>
              <a:rPr lang="en-US" i="1" dirty="0" smtClean="0"/>
              <a:t>Data Retrieval</a:t>
            </a:r>
            <a:endParaRPr lang="en-US" i="1" dirty="0"/>
          </a:p>
        </p:txBody>
      </p:sp>
      <p:sp>
        <p:nvSpPr>
          <p:cNvPr id="12" name="TextBox 11"/>
          <p:cNvSpPr txBox="1"/>
          <p:nvPr/>
        </p:nvSpPr>
        <p:spPr>
          <a:xfrm>
            <a:off x="13982135" y="14613278"/>
            <a:ext cx="4349201" cy="461665"/>
          </a:xfrm>
          <a:prstGeom prst="rect">
            <a:avLst/>
          </a:prstGeom>
          <a:noFill/>
        </p:spPr>
        <p:txBody>
          <a:bodyPr wrap="square" rtlCol="0">
            <a:spAutoFit/>
          </a:bodyPr>
          <a:lstStyle/>
          <a:p>
            <a:r>
              <a:rPr lang="en-US" i="1" dirty="0" smtClean="0"/>
              <a:t>Data Entry</a:t>
            </a:r>
            <a:endParaRPr lang="en-US" i="1" dirty="0"/>
          </a:p>
        </p:txBody>
      </p:sp>
      <p:pic>
        <p:nvPicPr>
          <p:cNvPr id="13" name="Picture 12"/>
          <p:cNvPicPr>
            <a:picLocks noChangeAspect="1"/>
          </p:cNvPicPr>
          <p:nvPr/>
        </p:nvPicPr>
        <p:blipFill>
          <a:blip r:embed="rId10"/>
          <a:stretch>
            <a:fillRect/>
          </a:stretch>
        </p:blipFill>
        <p:spPr>
          <a:xfrm>
            <a:off x="10104173" y="25402528"/>
            <a:ext cx="4187670" cy="2536679"/>
          </a:xfrm>
          <a:prstGeom prst="rect">
            <a:avLst/>
          </a:prstGeom>
        </p:spPr>
      </p:pic>
      <p:pic>
        <p:nvPicPr>
          <p:cNvPr id="15" name="Picture 14"/>
          <p:cNvPicPr>
            <a:picLocks noChangeAspect="1"/>
          </p:cNvPicPr>
          <p:nvPr/>
        </p:nvPicPr>
        <p:blipFill>
          <a:blip r:embed="rId11"/>
          <a:stretch>
            <a:fillRect/>
          </a:stretch>
        </p:blipFill>
        <p:spPr>
          <a:xfrm>
            <a:off x="14934231" y="25400115"/>
            <a:ext cx="4780036" cy="2598379"/>
          </a:xfrm>
          <a:prstGeom prst="rect">
            <a:avLst/>
          </a:prstGeom>
        </p:spPr>
      </p:pic>
      <p:sp>
        <p:nvSpPr>
          <p:cNvPr id="16" name="TextBox 15"/>
          <p:cNvSpPr txBox="1"/>
          <p:nvPr/>
        </p:nvSpPr>
        <p:spPr>
          <a:xfrm>
            <a:off x="16080628" y="27917552"/>
            <a:ext cx="2572824" cy="461665"/>
          </a:xfrm>
          <a:prstGeom prst="rect">
            <a:avLst/>
          </a:prstGeom>
          <a:noFill/>
        </p:spPr>
        <p:txBody>
          <a:bodyPr wrap="square" rtlCol="0">
            <a:spAutoFit/>
          </a:bodyPr>
          <a:lstStyle/>
          <a:p>
            <a:r>
              <a:rPr lang="en-IN" i="1" dirty="0"/>
              <a:t>An Example</a:t>
            </a:r>
            <a:endParaRPr lang="en-US" i="1" dirty="0"/>
          </a:p>
        </p:txBody>
      </p:sp>
      <p:sp>
        <p:nvSpPr>
          <p:cNvPr id="17" name="TextBox 16"/>
          <p:cNvSpPr txBox="1"/>
          <p:nvPr/>
        </p:nvSpPr>
        <p:spPr>
          <a:xfrm>
            <a:off x="10946837" y="27905498"/>
            <a:ext cx="2209800" cy="461665"/>
          </a:xfrm>
          <a:prstGeom prst="rect">
            <a:avLst/>
          </a:prstGeom>
          <a:noFill/>
        </p:spPr>
        <p:txBody>
          <a:bodyPr wrap="square" rtlCol="0">
            <a:spAutoFit/>
          </a:bodyPr>
          <a:lstStyle/>
          <a:p>
            <a:r>
              <a:rPr lang="en-US" i="1" dirty="0"/>
              <a:t>Image Analysis</a:t>
            </a:r>
          </a:p>
        </p:txBody>
      </p:sp>
      <p:sp>
        <p:nvSpPr>
          <p:cNvPr id="18" name="TextBox 17"/>
          <p:cNvSpPr txBox="1"/>
          <p:nvPr/>
        </p:nvSpPr>
        <p:spPr>
          <a:xfrm>
            <a:off x="10248500" y="28466710"/>
            <a:ext cx="9161863" cy="1815882"/>
          </a:xfrm>
          <a:prstGeom prst="rect">
            <a:avLst/>
          </a:prstGeom>
          <a:noFill/>
        </p:spPr>
        <p:txBody>
          <a:bodyPr wrap="square" rtlCol="0">
            <a:spAutoFit/>
          </a:bodyPr>
          <a:lstStyle/>
          <a:p>
            <a:pPr algn="just"/>
            <a:r>
              <a:rPr lang="en-US" sz="2800" dirty="0"/>
              <a:t>In this code the green channel has density more than the red channel for the green dot detection. Hence the green channel has a value greater than 128 .In the above picture, the biggest red dot with the most intensity is identified and detected.</a:t>
            </a:r>
          </a:p>
        </p:txBody>
      </p:sp>
      <p:pic>
        <p:nvPicPr>
          <p:cNvPr id="19" name="Picture 18"/>
          <p:cNvPicPr>
            <a:picLocks noChangeAspect="1"/>
          </p:cNvPicPr>
          <p:nvPr/>
        </p:nvPicPr>
        <p:blipFill>
          <a:blip r:embed="rId12"/>
          <a:stretch>
            <a:fillRect/>
          </a:stretch>
        </p:blipFill>
        <p:spPr>
          <a:xfrm>
            <a:off x="27431003" y="12183169"/>
            <a:ext cx="7367613" cy="4140977"/>
          </a:xfrm>
          <a:prstGeom prst="rect">
            <a:avLst/>
          </a:prstGeom>
        </p:spPr>
      </p:pic>
      <p:pic>
        <p:nvPicPr>
          <p:cNvPr id="20" name="Picture 19"/>
          <p:cNvPicPr>
            <a:picLocks noChangeAspect="1"/>
          </p:cNvPicPr>
          <p:nvPr/>
        </p:nvPicPr>
        <p:blipFill>
          <a:blip r:embed="rId13"/>
          <a:stretch>
            <a:fillRect/>
          </a:stretch>
        </p:blipFill>
        <p:spPr>
          <a:xfrm>
            <a:off x="35298377" y="12183168"/>
            <a:ext cx="7497019" cy="4177473"/>
          </a:xfrm>
          <a:prstGeom prst="rect">
            <a:avLst/>
          </a:prstGeom>
        </p:spPr>
      </p:pic>
      <p:sp>
        <p:nvSpPr>
          <p:cNvPr id="21" name="TextBox 20"/>
          <p:cNvSpPr txBox="1"/>
          <p:nvPr/>
        </p:nvSpPr>
        <p:spPr>
          <a:xfrm>
            <a:off x="37109400" y="16440940"/>
            <a:ext cx="3330575" cy="461665"/>
          </a:xfrm>
          <a:prstGeom prst="rect">
            <a:avLst/>
          </a:prstGeom>
          <a:noFill/>
        </p:spPr>
        <p:txBody>
          <a:bodyPr wrap="square" rtlCol="0">
            <a:spAutoFit/>
          </a:bodyPr>
          <a:lstStyle/>
          <a:p>
            <a:r>
              <a:rPr lang="en-US" i="1" dirty="0" smtClean="0"/>
              <a:t>Database Management</a:t>
            </a:r>
            <a:endParaRPr lang="en-US" i="1" dirty="0"/>
          </a:p>
        </p:txBody>
      </p:sp>
      <p:sp>
        <p:nvSpPr>
          <p:cNvPr id="22" name="TextBox 21"/>
          <p:cNvSpPr txBox="1"/>
          <p:nvPr/>
        </p:nvSpPr>
        <p:spPr>
          <a:xfrm>
            <a:off x="28803600" y="16360641"/>
            <a:ext cx="4403550" cy="461665"/>
          </a:xfrm>
          <a:prstGeom prst="rect">
            <a:avLst/>
          </a:prstGeom>
          <a:noFill/>
        </p:spPr>
        <p:txBody>
          <a:bodyPr wrap="square" rtlCol="0">
            <a:spAutoFit/>
          </a:bodyPr>
          <a:lstStyle/>
          <a:p>
            <a:r>
              <a:rPr lang="en-US" i="1" dirty="0" err="1" smtClean="0"/>
              <a:t>Realtime</a:t>
            </a:r>
            <a:r>
              <a:rPr lang="en-US" i="1" dirty="0" smtClean="0"/>
              <a:t> image detection</a:t>
            </a:r>
            <a:endParaRPr lang="en-US"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5614</TotalTime>
  <Words>928</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Blank Presentation</vt:lpstr>
      <vt:lpstr>PowerPoint Presentation</vt:lpstr>
    </vt:vector>
  </TitlesOfParts>
  <Company>UNSW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Madhurupa</cp:lastModifiedBy>
  <cp:revision>377</cp:revision>
  <cp:lastPrinted>1999-09-02T03:17:39Z</cp:lastPrinted>
  <dcterms:created xsi:type="dcterms:W3CDTF">1997-10-24T05:44:18Z</dcterms:created>
  <dcterms:modified xsi:type="dcterms:W3CDTF">2020-04-29T16:29:27Z</dcterms:modified>
</cp:coreProperties>
</file>