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5" r:id="rId2"/>
    <p:sldId id="291" r:id="rId3"/>
    <p:sldId id="257" r:id="rId4"/>
    <p:sldId id="281" r:id="rId5"/>
    <p:sldId id="292" r:id="rId6"/>
    <p:sldId id="293" r:id="rId7"/>
    <p:sldId id="285" r:id="rId8"/>
    <p:sldId id="286" r:id="rId9"/>
    <p:sldId id="277" r:id="rId10"/>
    <p:sldId id="305" r:id="rId11"/>
    <p:sldId id="317" r:id="rId12"/>
    <p:sldId id="318" r:id="rId13"/>
    <p:sldId id="311" r:id="rId14"/>
    <p:sldId id="312" r:id="rId15"/>
    <p:sldId id="313" r:id="rId16"/>
    <p:sldId id="314" r:id="rId17"/>
    <p:sldId id="296" r:id="rId18"/>
    <p:sldId id="316" r:id="rId19"/>
    <p:sldId id="306" r:id="rId20"/>
    <p:sldId id="323" r:id="rId21"/>
    <p:sldId id="321" r:id="rId22"/>
    <p:sldId id="322" r:id="rId23"/>
    <p:sldId id="324" r:id="rId24"/>
    <p:sldId id="284" r:id="rId25"/>
    <p:sldId id="319" r:id="rId26"/>
    <p:sldId id="298" r:id="rId27"/>
    <p:sldId id="320" r:id="rId28"/>
    <p:sldId id="300" r:id="rId29"/>
    <p:sldId id="304" r:id="rId30"/>
    <p:sldId id="303" r:id="rId31"/>
    <p:sldId id="30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83737"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98623B7-63FF-4E56-B8F9-61E1114DBC0D}"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20323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8623B7-63FF-4E56-B8F9-61E1114DBC0D}"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59334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8623B7-63FF-4E56-B8F9-61E1114DBC0D}"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4055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8623B7-63FF-4E56-B8F9-61E1114DBC0D}"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10096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8623B7-63FF-4E56-B8F9-61E1114DBC0D}"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66630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98623B7-63FF-4E56-B8F9-61E1114DBC0D}" type="datetimeFigureOut">
              <a:rPr lang="en-IN" smtClean="0"/>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410681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98623B7-63FF-4E56-B8F9-61E1114DBC0D}" type="datetimeFigureOut">
              <a:rPr lang="en-IN" smtClean="0"/>
              <a:t>30-04-2020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71337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98623B7-63FF-4E56-B8F9-61E1114DBC0D}" type="datetimeFigureOut">
              <a:rPr lang="en-IN" smtClean="0"/>
              <a:t>30-04-2020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159851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623B7-63FF-4E56-B8F9-61E1114DBC0D}" type="datetimeFigureOut">
              <a:rPr lang="en-IN" smtClean="0"/>
              <a:t>30-04-2020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388685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8623B7-63FF-4E56-B8F9-61E1114DBC0D}" type="datetimeFigureOut">
              <a:rPr lang="en-IN" smtClean="0"/>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377835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8623B7-63FF-4E56-B8F9-61E1114DBC0D}" type="datetimeFigureOut">
              <a:rPr lang="en-IN" smtClean="0"/>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C32CC0-E2B5-4915-8B6F-9768F60CBBF8}" type="slidenum">
              <a:rPr lang="en-IN" smtClean="0"/>
              <a:t>‹#›</a:t>
            </a:fld>
            <a:endParaRPr lang="en-IN"/>
          </a:p>
        </p:txBody>
      </p:sp>
    </p:spTree>
    <p:extLst>
      <p:ext uri="{BB962C8B-B14F-4D97-AF65-F5344CB8AC3E}">
        <p14:creationId xmlns:p14="http://schemas.microsoft.com/office/powerpoint/2010/main" val="22124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623B7-63FF-4E56-B8F9-61E1114DBC0D}" type="datetimeFigureOut">
              <a:rPr lang="en-IN" smtClean="0"/>
              <a:t>30-04-2020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32CC0-E2B5-4915-8B6F-9768F60CBBF8}" type="slidenum">
              <a:rPr lang="en-IN" smtClean="0"/>
              <a:t>‹#›</a:t>
            </a:fld>
            <a:endParaRPr lang="en-IN"/>
          </a:p>
        </p:txBody>
      </p:sp>
    </p:spTree>
    <p:extLst>
      <p:ext uri="{BB962C8B-B14F-4D97-AF65-F5344CB8AC3E}">
        <p14:creationId xmlns:p14="http://schemas.microsoft.com/office/powerpoint/2010/main" val="223190159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26335" y="1826997"/>
            <a:ext cx="4058420" cy="523220"/>
          </a:xfrm>
          <a:prstGeom prst="rect">
            <a:avLst/>
          </a:prstGeom>
          <a:noFill/>
        </p:spPr>
        <p:txBody>
          <a:bodyPr wrap="none" lIns="91440" tIns="45720" rIns="91440" bIns="45720">
            <a:spAutoFit/>
          </a:bodyPr>
          <a:lstStyle/>
          <a:p>
            <a:pPr algn="ctr"/>
            <a:r>
              <a:rPr lang="en-IN" sz="2800" b="1"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15EC496L Major Project</a:t>
            </a:r>
            <a:endParaRPr lang="en-US" sz="2800" b="1"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905246" y="492318"/>
            <a:ext cx="8918376" cy="1077218"/>
          </a:xfrm>
          <a:prstGeom prst="rect">
            <a:avLst/>
          </a:prstGeom>
          <a:noFill/>
        </p:spPr>
        <p:txBody>
          <a:bodyPr wrap="square" lIns="91440" tIns="45720" rIns="91440" bIns="45720">
            <a:spAutoFit/>
          </a:bodyPr>
          <a:lstStyle/>
          <a:p>
            <a:pPr algn="ctr"/>
            <a:r>
              <a:rPr lang="en-US" sz="3200" b="1" cap="none" spc="0"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Autonomous Restaurant Serving System using Food Image </a:t>
            </a:r>
            <a:r>
              <a:rPr lang="en-US" sz="3200" b="1"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
            </a:r>
            <a:r>
              <a:rPr lang="en-US" sz="3200" b="1" cap="none" spc="0"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etection and Voice Detection</a:t>
            </a:r>
          </a:p>
        </p:txBody>
      </p:sp>
      <p:sp>
        <p:nvSpPr>
          <p:cNvPr id="8" name="TextBox 7"/>
          <p:cNvSpPr txBox="1"/>
          <p:nvPr/>
        </p:nvSpPr>
        <p:spPr>
          <a:xfrm>
            <a:off x="1540519" y="2912831"/>
            <a:ext cx="2696221" cy="769441"/>
          </a:xfrm>
          <a:prstGeom prst="rect">
            <a:avLst/>
          </a:prstGeom>
          <a:noFill/>
        </p:spPr>
        <p:txBody>
          <a:bodyPr wrap="square" rtlCol="0">
            <a:spAutoFit/>
          </a:bodyPr>
          <a:lstStyle/>
          <a:p>
            <a:r>
              <a:rPr lang="en-IN" sz="24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Domain : </a:t>
            </a:r>
          </a:p>
          <a:p>
            <a:r>
              <a:rPr lang="en-IN" sz="2000" b="1" dirty="0">
                <a:ln w="0"/>
                <a:solidFill>
                  <a:schemeClr val="accent2"/>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Signal Processing</a:t>
            </a:r>
          </a:p>
        </p:txBody>
      </p:sp>
      <p:sp>
        <p:nvSpPr>
          <p:cNvPr id="5" name="Rectangle 4"/>
          <p:cNvSpPr/>
          <p:nvPr/>
        </p:nvSpPr>
        <p:spPr>
          <a:xfrm>
            <a:off x="5859255" y="2912831"/>
            <a:ext cx="1751893" cy="461665"/>
          </a:xfrm>
          <a:prstGeom prst="rect">
            <a:avLst/>
          </a:prstGeom>
          <a:noFill/>
        </p:spPr>
        <p:txBody>
          <a:bodyPr wrap="square" lIns="91440" tIns="45720" rIns="91440" bIns="45720">
            <a:spAutoFit/>
          </a:bodyPr>
          <a:lstStyle/>
          <a:p>
            <a:pPr algn="ctr"/>
            <a:r>
              <a:rPr lang="en-US" sz="24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Made By:</a:t>
            </a:r>
          </a:p>
        </p:txBody>
      </p:sp>
      <p:sp>
        <p:nvSpPr>
          <p:cNvPr id="9" name="TextBox 8">
            <a:extLst>
              <a:ext uri="{FF2B5EF4-FFF2-40B4-BE49-F238E27FC236}">
                <a16:creationId xmlns:a16="http://schemas.microsoft.com/office/drawing/2014/main" id="{73E9F887-7A0F-4407-BED4-6CECD8590C9A}"/>
              </a:ext>
            </a:extLst>
          </p:cNvPr>
          <p:cNvSpPr txBox="1"/>
          <p:nvPr/>
        </p:nvSpPr>
        <p:spPr>
          <a:xfrm>
            <a:off x="5859255" y="3474808"/>
            <a:ext cx="5062331" cy="1323439"/>
          </a:xfrm>
          <a:prstGeom prst="rect">
            <a:avLst/>
          </a:prstGeom>
          <a:noFill/>
        </p:spPr>
        <p:txBody>
          <a:bodyPr wrap="square" rtlCol="0">
            <a:spAutoFit/>
          </a:bodyPr>
          <a:lstStyle/>
          <a:p>
            <a:r>
              <a:rPr lang="en-IN" sz="2000" b="1" dirty="0">
                <a:solidFill>
                  <a:schemeClr val="accent2"/>
                </a:solidFill>
                <a:latin typeface="Times New Roman" panose="02020603050405020304" pitchFamily="18" charset="0"/>
                <a:cs typeface="Times New Roman" panose="02020603050405020304" pitchFamily="18" charset="0"/>
              </a:rPr>
              <a:t>RA1611004010573- Soham Dasgupta</a:t>
            </a:r>
          </a:p>
          <a:p>
            <a:r>
              <a:rPr lang="en-IN" sz="2000" b="1" dirty="0">
                <a:solidFill>
                  <a:schemeClr val="accent2"/>
                </a:solidFill>
                <a:latin typeface="Times New Roman" panose="02020603050405020304" pitchFamily="18" charset="0"/>
                <a:cs typeface="Times New Roman" panose="02020603050405020304" pitchFamily="18" charset="0"/>
              </a:rPr>
              <a:t>RA1611004010745- </a:t>
            </a:r>
            <a:r>
              <a:rPr lang="en-IN" sz="2000" b="1" dirty="0" err="1">
                <a:solidFill>
                  <a:schemeClr val="accent2"/>
                </a:solidFill>
                <a:latin typeface="Times New Roman" panose="02020603050405020304" pitchFamily="18" charset="0"/>
                <a:cs typeface="Times New Roman" panose="02020603050405020304" pitchFamily="18" charset="0"/>
              </a:rPr>
              <a:t>Yogalakshmi</a:t>
            </a:r>
            <a:r>
              <a:rPr lang="en-IN" sz="2000" b="1" dirty="0">
                <a:solidFill>
                  <a:schemeClr val="accent2"/>
                </a:solidFill>
                <a:latin typeface="Times New Roman" panose="02020603050405020304" pitchFamily="18" charset="0"/>
                <a:cs typeface="Times New Roman" panose="02020603050405020304" pitchFamily="18" charset="0"/>
              </a:rPr>
              <a:t> C.N.</a:t>
            </a:r>
          </a:p>
          <a:p>
            <a:r>
              <a:rPr lang="en-IN" sz="2000" b="1" dirty="0">
                <a:solidFill>
                  <a:schemeClr val="accent2"/>
                </a:solidFill>
                <a:latin typeface="Times New Roman" panose="02020603050405020304" pitchFamily="18" charset="0"/>
                <a:cs typeface="Times New Roman" panose="02020603050405020304" pitchFamily="18" charset="0"/>
              </a:rPr>
              <a:t>RA1611004010608- </a:t>
            </a:r>
            <a:r>
              <a:rPr lang="en-IN" sz="2000" b="1" dirty="0" err="1">
                <a:solidFill>
                  <a:schemeClr val="accent2"/>
                </a:solidFill>
                <a:latin typeface="Times New Roman" panose="02020603050405020304" pitchFamily="18" charset="0"/>
                <a:cs typeface="Times New Roman" panose="02020603050405020304" pitchFamily="18" charset="0"/>
              </a:rPr>
              <a:t>Madhurupa</a:t>
            </a:r>
            <a:r>
              <a:rPr lang="en-IN" sz="2000" b="1" dirty="0">
                <a:solidFill>
                  <a:schemeClr val="accent2"/>
                </a:solidFill>
                <a:latin typeface="Times New Roman" panose="02020603050405020304" pitchFamily="18" charset="0"/>
                <a:cs typeface="Times New Roman" panose="02020603050405020304" pitchFamily="18" charset="0"/>
              </a:rPr>
              <a:t> </a:t>
            </a:r>
            <a:r>
              <a:rPr lang="en-IN" sz="2000" b="1" dirty="0" err="1">
                <a:solidFill>
                  <a:schemeClr val="accent2"/>
                </a:solidFill>
                <a:latin typeface="Times New Roman" panose="02020603050405020304" pitchFamily="18" charset="0"/>
                <a:cs typeface="Times New Roman" panose="02020603050405020304" pitchFamily="18" charset="0"/>
              </a:rPr>
              <a:t>Samaddar</a:t>
            </a:r>
            <a:endParaRPr lang="en-IN" sz="2000" b="1" dirty="0">
              <a:solidFill>
                <a:schemeClr val="accent2"/>
              </a:solidFill>
              <a:latin typeface="Times New Roman" panose="02020603050405020304" pitchFamily="18" charset="0"/>
              <a:cs typeface="Times New Roman" panose="02020603050405020304" pitchFamily="18" charset="0"/>
            </a:endParaRPr>
          </a:p>
          <a:p>
            <a:r>
              <a:rPr lang="en-IN" sz="2000" b="1" dirty="0">
                <a:solidFill>
                  <a:schemeClr val="accent2"/>
                </a:solidFill>
                <a:latin typeface="Times New Roman" panose="02020603050405020304" pitchFamily="18" charset="0"/>
                <a:cs typeface="Times New Roman" panose="02020603050405020304" pitchFamily="18" charset="0"/>
              </a:rPr>
              <a:t>RA1611004010123- </a:t>
            </a:r>
            <a:r>
              <a:rPr lang="en-IN" sz="2000" b="1" dirty="0" err="1">
                <a:solidFill>
                  <a:schemeClr val="accent2"/>
                </a:solidFill>
                <a:latin typeface="Times New Roman" panose="02020603050405020304" pitchFamily="18" charset="0"/>
                <a:cs typeface="Times New Roman" panose="02020603050405020304" pitchFamily="18" charset="0"/>
              </a:rPr>
              <a:t>Subiksha</a:t>
            </a:r>
            <a:endParaRPr lang="en-IN" sz="2000" b="1" dirty="0">
              <a:solidFill>
                <a:schemeClr val="accent2"/>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540519" y="3854174"/>
            <a:ext cx="4024419" cy="1446550"/>
          </a:xfrm>
          <a:prstGeom prst="rect">
            <a:avLst/>
          </a:prstGeom>
          <a:noFill/>
        </p:spPr>
        <p:txBody>
          <a:bodyPr wrap="square" rtlCol="0">
            <a:spAutoFit/>
          </a:bodyPr>
          <a:lstStyle/>
          <a:p>
            <a:r>
              <a:rPr lang="en-IN" sz="24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Guide: </a:t>
            </a:r>
          </a:p>
          <a:p>
            <a:r>
              <a:rPr lang="en-IN" sz="2000" b="1" dirty="0" err="1">
                <a:solidFill>
                  <a:schemeClr val="accent2"/>
                </a:solidFill>
                <a:latin typeface="Times New Roman" panose="02020603050405020304" pitchFamily="18" charset="0"/>
                <a:cs typeface="Times New Roman" panose="02020603050405020304" pitchFamily="18" charset="0"/>
              </a:rPr>
              <a:t>Dr.</a:t>
            </a:r>
            <a:r>
              <a:rPr lang="en-IN" sz="2000" b="1" dirty="0">
                <a:solidFill>
                  <a:schemeClr val="accent2"/>
                </a:solidFill>
                <a:latin typeface="Times New Roman" panose="02020603050405020304" pitchFamily="18" charset="0"/>
                <a:cs typeface="Times New Roman" panose="02020603050405020304" pitchFamily="18" charset="0"/>
              </a:rPr>
              <a:t> K </a:t>
            </a:r>
            <a:r>
              <a:rPr lang="en-IN" sz="2000" b="1" dirty="0" err="1">
                <a:solidFill>
                  <a:schemeClr val="accent2"/>
                </a:solidFill>
                <a:latin typeface="Times New Roman" panose="02020603050405020304" pitchFamily="18" charset="0"/>
                <a:cs typeface="Times New Roman" panose="02020603050405020304" pitchFamily="18" charset="0"/>
              </a:rPr>
              <a:t>Vijayan</a:t>
            </a:r>
            <a:endParaRPr lang="en-IN" sz="2000" b="1" dirty="0">
              <a:solidFill>
                <a:schemeClr val="accent2"/>
              </a:solidFill>
              <a:latin typeface="Times New Roman" panose="02020603050405020304" pitchFamily="18" charset="0"/>
              <a:cs typeface="Times New Roman" panose="02020603050405020304" pitchFamily="18" charset="0"/>
            </a:endParaRPr>
          </a:p>
          <a:p>
            <a:r>
              <a:rPr lang="en-IN" sz="24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Coordinator: </a:t>
            </a:r>
          </a:p>
          <a:p>
            <a:r>
              <a:rPr lang="en-IN" sz="2000" b="1" dirty="0" err="1">
                <a:solidFill>
                  <a:schemeClr val="accent2"/>
                </a:solidFill>
                <a:latin typeface="Times New Roman" panose="02020603050405020304" pitchFamily="18" charset="0"/>
                <a:cs typeface="Times New Roman" panose="02020603050405020304" pitchFamily="18" charset="0"/>
              </a:rPr>
              <a:t>Dr.</a:t>
            </a:r>
            <a:r>
              <a:rPr lang="en-IN" sz="2000" b="1" dirty="0">
                <a:solidFill>
                  <a:schemeClr val="accent2"/>
                </a:solidFill>
                <a:latin typeface="Times New Roman" panose="02020603050405020304" pitchFamily="18" charset="0"/>
                <a:cs typeface="Times New Roman" panose="02020603050405020304" pitchFamily="18" charset="0"/>
              </a:rPr>
              <a:t> P </a:t>
            </a:r>
            <a:r>
              <a:rPr lang="en-IN" sz="2000" b="1" dirty="0" err="1">
                <a:solidFill>
                  <a:schemeClr val="accent2"/>
                </a:solidFill>
                <a:latin typeface="Times New Roman" panose="02020603050405020304" pitchFamily="18" charset="0"/>
                <a:cs typeface="Times New Roman" panose="02020603050405020304" pitchFamily="18" charset="0"/>
              </a:rPr>
              <a:t>Vijayakumar</a:t>
            </a:r>
            <a:endParaRPr lang="en-IN" sz="2000" b="1" dirty="0">
              <a:solidFill>
                <a:schemeClr val="accent2"/>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540519" y="5622471"/>
            <a:ext cx="6928697" cy="107721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4</a:t>
            </a:r>
            <a:r>
              <a:rPr lang="en-IN" sz="1600" b="1" baseline="30000" dirty="0">
                <a:latin typeface="Times New Roman" panose="02020603050405020304" pitchFamily="18" charset="0"/>
                <a:cs typeface="Times New Roman" panose="02020603050405020304" pitchFamily="18" charset="0"/>
              </a:rPr>
              <a:t>th</a:t>
            </a:r>
            <a:r>
              <a:rPr lang="en-IN" sz="1600" b="1" dirty="0">
                <a:latin typeface="Times New Roman" panose="02020603050405020304" pitchFamily="18" charset="0"/>
                <a:cs typeface="Times New Roman" panose="02020603050405020304" pitchFamily="18" charset="0"/>
              </a:rPr>
              <a:t> Year, 2019-2020</a:t>
            </a:r>
          </a:p>
          <a:p>
            <a:r>
              <a:rPr lang="en-IN" sz="1600" b="1" dirty="0">
                <a:latin typeface="Times New Roman" panose="02020603050405020304" pitchFamily="18" charset="0"/>
                <a:cs typeface="Times New Roman" panose="02020603050405020304" pitchFamily="18" charset="0"/>
              </a:rPr>
              <a:t>Department of Electronics and Communication Engineering</a:t>
            </a:r>
          </a:p>
          <a:p>
            <a:r>
              <a:rPr lang="en-IN" sz="1600" b="1" dirty="0">
                <a:latin typeface="Times New Roman" panose="02020603050405020304" pitchFamily="18" charset="0"/>
                <a:cs typeface="Times New Roman" panose="02020603050405020304" pitchFamily="18" charset="0"/>
              </a:rPr>
              <a:t>SRM Institute of Science and Technology, </a:t>
            </a:r>
            <a:r>
              <a:rPr lang="en-IN" sz="1600" b="1" dirty="0" err="1">
                <a:latin typeface="Times New Roman" panose="02020603050405020304" pitchFamily="18" charset="0"/>
                <a:cs typeface="Times New Roman" panose="02020603050405020304" pitchFamily="18" charset="0"/>
              </a:rPr>
              <a:t>Kattankulathur</a:t>
            </a:r>
            <a:r>
              <a:rPr lang="en-IN" sz="1600" b="1" dirty="0">
                <a:latin typeface="Times New Roman" panose="02020603050405020304" pitchFamily="18" charset="0"/>
                <a:cs typeface="Times New Roman" panose="02020603050405020304" pitchFamily="18" charset="0"/>
              </a:rPr>
              <a:t>,</a:t>
            </a:r>
          </a:p>
          <a:p>
            <a:r>
              <a:rPr lang="en-IN" sz="1600" b="1" dirty="0">
                <a:latin typeface="Times New Roman" panose="02020603050405020304" pitchFamily="18" charset="0"/>
                <a:cs typeface="Times New Roman" panose="02020603050405020304" pitchFamily="18" charset="0"/>
              </a:rPr>
              <a:t>Tamil Nadu -603203</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5088" y="0"/>
            <a:ext cx="2354633" cy="1696278"/>
          </a:xfrm>
          <a:prstGeom prst="rect">
            <a:avLst/>
          </a:prstGeom>
        </p:spPr>
      </p:pic>
    </p:spTree>
    <p:extLst>
      <p:ext uri="{BB962C8B-B14F-4D97-AF65-F5344CB8AC3E}">
        <p14:creationId xmlns:p14="http://schemas.microsoft.com/office/powerpoint/2010/main" val="214058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196"/>
            <a:ext cx="10515600" cy="1325563"/>
          </a:xfrm>
        </p:spPr>
        <p:txBody>
          <a:bodyPr/>
          <a:lstStyle/>
          <a:p>
            <a:pPr algn="ct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Database</a:t>
            </a:r>
            <a:endParaRPr lang="en-IN" dirty="0"/>
          </a:p>
        </p:txBody>
      </p:sp>
      <p:sp>
        <p:nvSpPr>
          <p:cNvPr id="3" name="Content Placeholder 2">
            <a:extLst>
              <a:ext uri="{FF2B5EF4-FFF2-40B4-BE49-F238E27FC236}">
                <a16:creationId xmlns:a16="http://schemas.microsoft.com/office/drawing/2014/main" id="{AE597782-087A-43B5-8944-4F3EB83C6E30}"/>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This part deals with data retrieving and data entering. As there are many food chains spread across many places around the world. </a:t>
            </a:r>
          </a:p>
          <a:p>
            <a:r>
              <a:rPr lang="en-IN" sz="2400" dirty="0">
                <a:latin typeface="Times New Roman" panose="02020603050405020304" pitchFamily="18" charset="0"/>
                <a:cs typeface="Times New Roman" panose="02020603050405020304" pitchFamily="18" charset="0"/>
              </a:rPr>
              <a:t>This is the first part of this project which aims at intelligently predicting the choices and the personal details of the customer.  This helps in knowing about the allergic reactions of a person to some specific food items and a customizable menu can be provided to the person</a:t>
            </a:r>
          </a:p>
          <a:p>
            <a:r>
              <a:rPr lang="en-IN" sz="2400" dirty="0">
                <a:latin typeface="Times New Roman" panose="02020603050405020304" pitchFamily="18" charset="0"/>
                <a:cs typeface="Times New Roman" panose="02020603050405020304" pitchFamily="18" charset="0"/>
              </a:rPr>
              <a:t>This has been done by making an app so that it is easier to keep the records of all the customers.</a:t>
            </a:r>
          </a:p>
        </p:txBody>
      </p:sp>
      <p:pic>
        <p:nvPicPr>
          <p:cNvPr id="4" name="Picture 3">
            <a:extLst>
              <a:ext uri="{FF2B5EF4-FFF2-40B4-BE49-F238E27FC236}">
                <a16:creationId xmlns:a16="http://schemas.microsoft.com/office/drawing/2014/main" id="{1291C56F-6E9B-436B-86E4-1660034A42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6118" y="171736"/>
            <a:ext cx="1897830" cy="1219200"/>
          </a:xfrm>
          <a:prstGeom prst="rect">
            <a:avLst/>
          </a:prstGeom>
        </p:spPr>
      </p:pic>
    </p:spTree>
    <p:extLst>
      <p:ext uri="{BB962C8B-B14F-4D97-AF65-F5344CB8AC3E}">
        <p14:creationId xmlns:p14="http://schemas.microsoft.com/office/powerpoint/2010/main" val="97120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0794-3992-421A-93FC-B8E684BB2861}"/>
              </a:ext>
            </a:extLst>
          </p:cNvPr>
          <p:cNvSpPr>
            <a:spLocks noGrp="1"/>
          </p:cNvSpPr>
          <p:nvPr>
            <p:ph type="title"/>
          </p:nvPr>
        </p:nvSpPr>
        <p:spPr/>
        <p:txBody>
          <a:bodyPr/>
          <a:lstStyle/>
          <a:p>
            <a:pPr algn="ct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SPEECH RECOGNITION</a:t>
            </a:r>
            <a:b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6163409-635D-4E17-8FB1-A88CAA0ECFDF}"/>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Speech recognition is an interdisciplinary subfield of computational linguistics that develops methodologies and technologies that enables the recognition and translation of spoken language into text by computers. </a:t>
            </a:r>
          </a:p>
          <a:p>
            <a:pPr algn="just"/>
            <a:r>
              <a:rPr lang="en-US" sz="2400" dirty="0">
                <a:latin typeface="Times New Roman" panose="02020603050405020304" pitchFamily="18" charset="0"/>
                <a:cs typeface="Times New Roman" panose="02020603050405020304" pitchFamily="18" charset="0"/>
              </a:rPr>
              <a:t>It is also known as automatic speech recognition (ASR), computer speech recognition or speech to text (STT). </a:t>
            </a:r>
          </a:p>
          <a:p>
            <a:pPr algn="just"/>
            <a:r>
              <a:rPr lang="en-US" sz="2400" dirty="0">
                <a:latin typeface="Times New Roman" panose="02020603050405020304" pitchFamily="18" charset="0"/>
                <a:cs typeface="Times New Roman" panose="02020603050405020304" pitchFamily="18" charset="0"/>
              </a:rPr>
              <a:t>It incorporates knowledge and research in the linguistics, computer science, and electrical engineering fields.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0D35EA-5318-4808-9B14-7E49C3E64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839" y="113349"/>
            <a:ext cx="2112161" cy="1448763"/>
          </a:xfrm>
          <a:prstGeom prst="rect">
            <a:avLst/>
          </a:prstGeom>
        </p:spPr>
      </p:pic>
    </p:spTree>
    <p:extLst>
      <p:ext uri="{BB962C8B-B14F-4D97-AF65-F5344CB8AC3E}">
        <p14:creationId xmlns:p14="http://schemas.microsoft.com/office/powerpoint/2010/main" val="315728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09C6-3389-4147-9BBA-B8B714B9739A}"/>
              </a:ext>
            </a:extLst>
          </p:cNvPr>
          <p:cNvSpPr>
            <a:spLocks noGrp="1"/>
          </p:cNvSpPr>
          <p:nvPr>
            <p:ph type="title"/>
          </p:nvPr>
        </p:nvSpPr>
        <p:spPr/>
        <p:txBody>
          <a:bodyPr/>
          <a:lstStyle/>
          <a:p>
            <a:pPr algn="ct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SPEECH RECOGNITION</a:t>
            </a:r>
            <a:endParaRPr lang="en-IN" dirty="0"/>
          </a:p>
        </p:txBody>
      </p:sp>
      <p:sp>
        <p:nvSpPr>
          <p:cNvPr id="3" name="Content Placeholder 2">
            <a:extLst>
              <a:ext uri="{FF2B5EF4-FFF2-40B4-BE49-F238E27FC236}">
                <a16:creationId xmlns:a16="http://schemas.microsoft.com/office/drawing/2014/main" id="{18DF38F6-82C5-4AEE-984C-0D66B8BD1222}"/>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Some speech recognition systems require "training" (also called "enrollment") where an individual speaker reads text or isolated vocabulary into the system. </a:t>
            </a:r>
          </a:p>
          <a:p>
            <a:pPr algn="just"/>
            <a:r>
              <a:rPr lang="en-US" sz="2400" dirty="0">
                <a:latin typeface="Times New Roman" panose="02020603050405020304" pitchFamily="18" charset="0"/>
                <a:cs typeface="Times New Roman" panose="02020603050405020304" pitchFamily="18" charset="0"/>
              </a:rPr>
              <a:t>The system analyzes the person's specific voice and uses it to fine-tune the recognition of that person's speech, resulting in increased accuracy. </a:t>
            </a:r>
          </a:p>
          <a:p>
            <a:pPr algn="just"/>
            <a:r>
              <a:rPr lang="en-US" sz="2400" dirty="0">
                <a:latin typeface="Times New Roman" panose="02020603050405020304" pitchFamily="18" charset="0"/>
                <a:cs typeface="Times New Roman" panose="02020603050405020304" pitchFamily="18" charset="0"/>
              </a:rPr>
              <a:t>Systems that do not use training are called "speaker </a:t>
            </a:r>
            <a:r>
              <a:rPr lang="en-US" sz="2400" dirty="0" err="1">
                <a:latin typeface="Times New Roman" panose="02020603050405020304" pitchFamily="18" charset="0"/>
                <a:cs typeface="Times New Roman" panose="02020603050405020304" pitchFamily="18" charset="0"/>
              </a:rPr>
              <a:t>independent"systems</a:t>
            </a:r>
            <a:r>
              <a:rPr lang="en-US" sz="2400" dirty="0">
                <a:latin typeface="Times New Roman" panose="02020603050405020304" pitchFamily="18" charset="0"/>
                <a:cs typeface="Times New Roman" panose="02020603050405020304" pitchFamily="18" charset="0"/>
              </a:rPr>
              <a:t>. Systems that use training are called "speaker dependent".</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0AF2036-D83E-4708-AEB8-47DF5D52B0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839" y="113349"/>
            <a:ext cx="2112161" cy="1448763"/>
          </a:xfrm>
          <a:prstGeom prst="rect">
            <a:avLst/>
          </a:prstGeom>
        </p:spPr>
      </p:pic>
    </p:spTree>
    <p:extLst>
      <p:ext uri="{BB962C8B-B14F-4D97-AF65-F5344CB8AC3E}">
        <p14:creationId xmlns:p14="http://schemas.microsoft.com/office/powerpoint/2010/main" val="1765022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6A2E-91E9-4028-95E9-25648FE19527}"/>
              </a:ext>
            </a:extLst>
          </p:cNvPr>
          <p:cNvSpPr>
            <a:spLocks noGrp="1"/>
          </p:cNvSpPr>
          <p:nvPr>
            <p:ph type="title"/>
          </p:nvPr>
        </p:nvSpPr>
        <p:spPr>
          <a:xfrm>
            <a:off x="838200" y="365125"/>
            <a:ext cx="10515600" cy="854075"/>
          </a:xfrm>
        </p:spPr>
        <p:txBody>
          <a:bodyPr>
            <a:normAutofit fontScale="90000"/>
          </a:bodyPr>
          <a:lstStyle/>
          <a:p>
            <a:pPr algn="ct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SPEECH RECOGNITION</a:t>
            </a:r>
            <a:b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IN" dirty="0"/>
          </a:p>
        </p:txBody>
      </p:sp>
      <p:pic>
        <p:nvPicPr>
          <p:cNvPr id="6" name="Content Placeholder 5" descr="A screenshot of a social media post&#10;&#10;Description automatically generated">
            <a:extLst>
              <a:ext uri="{FF2B5EF4-FFF2-40B4-BE49-F238E27FC236}">
                <a16:creationId xmlns:a16="http://schemas.microsoft.com/office/drawing/2014/main" id="{EB340AD4-AE9E-42DF-9019-17888CC8D3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238" y="1171488"/>
            <a:ext cx="9832369" cy="5523027"/>
          </a:xfrm>
        </p:spPr>
      </p:pic>
      <p:pic>
        <p:nvPicPr>
          <p:cNvPr id="4" name="Picture 3">
            <a:extLst>
              <a:ext uri="{FF2B5EF4-FFF2-40B4-BE49-F238E27FC236}">
                <a16:creationId xmlns:a16="http://schemas.microsoft.com/office/drawing/2014/main" id="{9434B52E-B517-4E38-8313-9B3563CBFF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6118" y="171736"/>
            <a:ext cx="1897830" cy="1219200"/>
          </a:xfrm>
          <a:prstGeom prst="rect">
            <a:avLst/>
          </a:prstGeom>
        </p:spPr>
      </p:pic>
    </p:spTree>
    <p:extLst>
      <p:ext uri="{BB962C8B-B14F-4D97-AF65-F5344CB8AC3E}">
        <p14:creationId xmlns:p14="http://schemas.microsoft.com/office/powerpoint/2010/main" val="137967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9632-C7A0-42CC-AADE-A0F12CDBE8A4}"/>
              </a:ext>
            </a:extLst>
          </p:cNvPr>
          <p:cNvSpPr>
            <a:spLocks noGrp="1"/>
          </p:cNvSpPr>
          <p:nvPr>
            <p:ph type="title"/>
          </p:nvPr>
        </p:nvSpPr>
        <p:spPr>
          <a:xfrm>
            <a:off x="838200" y="365126"/>
            <a:ext cx="10515600" cy="939800"/>
          </a:xfrm>
        </p:spPr>
        <p:txBody>
          <a:bodyPr/>
          <a:lstStyle/>
          <a:p>
            <a:pPr algn="ct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SPEECH RECOGNITION</a:t>
            </a:r>
            <a:endParaRPr lang="en-IN" dirty="0"/>
          </a:p>
        </p:txBody>
      </p:sp>
      <p:pic>
        <p:nvPicPr>
          <p:cNvPr id="6" name="Content Placeholder 5" descr="A screenshot of a social media post&#10;&#10;Description automatically generated">
            <a:extLst>
              <a:ext uri="{FF2B5EF4-FFF2-40B4-BE49-F238E27FC236}">
                <a16:creationId xmlns:a16="http://schemas.microsoft.com/office/drawing/2014/main" id="{089ED99F-DF5B-4785-AB81-D8D147051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8910" y="1390936"/>
            <a:ext cx="9205391" cy="5170841"/>
          </a:xfrm>
        </p:spPr>
      </p:pic>
      <p:pic>
        <p:nvPicPr>
          <p:cNvPr id="4" name="Picture 3">
            <a:extLst>
              <a:ext uri="{FF2B5EF4-FFF2-40B4-BE49-F238E27FC236}">
                <a16:creationId xmlns:a16="http://schemas.microsoft.com/office/drawing/2014/main" id="{D34D7F9A-36AD-4067-94B1-6A65060CB7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6118" y="171736"/>
            <a:ext cx="1897830" cy="1219200"/>
          </a:xfrm>
          <a:prstGeom prst="rect">
            <a:avLst/>
          </a:prstGeom>
        </p:spPr>
      </p:pic>
    </p:spTree>
    <p:extLst>
      <p:ext uri="{BB962C8B-B14F-4D97-AF65-F5344CB8AC3E}">
        <p14:creationId xmlns:p14="http://schemas.microsoft.com/office/powerpoint/2010/main" val="248648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E046-C449-4A5E-957F-AF9D06FA0425}"/>
              </a:ext>
            </a:extLst>
          </p:cNvPr>
          <p:cNvSpPr>
            <a:spLocks noGrp="1"/>
          </p:cNvSpPr>
          <p:nvPr>
            <p:ph type="title"/>
          </p:nvPr>
        </p:nvSpPr>
        <p:spPr>
          <a:xfrm>
            <a:off x="838200" y="365126"/>
            <a:ext cx="10515600" cy="939800"/>
          </a:xfrm>
        </p:spPr>
        <p:txBody>
          <a:bodyPr/>
          <a:lstStyle/>
          <a:p>
            <a:pPr algn="ct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SPEECH RECOGNITION</a:t>
            </a:r>
            <a:endParaRPr lang="en-IN" b="1" dirty="0"/>
          </a:p>
        </p:txBody>
      </p:sp>
      <p:pic>
        <p:nvPicPr>
          <p:cNvPr id="6" name="Content Placeholder 5" descr="A screenshot of a cell phone&#10;&#10;Description automatically generated">
            <a:extLst>
              <a:ext uri="{FF2B5EF4-FFF2-40B4-BE49-F238E27FC236}">
                <a16:creationId xmlns:a16="http://schemas.microsoft.com/office/drawing/2014/main" id="{7340B3F6-2AF1-48EA-8716-A78787FCB0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8910" y="1390936"/>
            <a:ext cx="9082101" cy="5101587"/>
          </a:xfrm>
        </p:spPr>
      </p:pic>
      <p:pic>
        <p:nvPicPr>
          <p:cNvPr id="4" name="Picture 3">
            <a:extLst>
              <a:ext uri="{FF2B5EF4-FFF2-40B4-BE49-F238E27FC236}">
                <a16:creationId xmlns:a16="http://schemas.microsoft.com/office/drawing/2014/main" id="{D0E4D24D-F7FC-4EC5-A268-65F12FB1D7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6118" y="171736"/>
            <a:ext cx="1897830" cy="1219200"/>
          </a:xfrm>
          <a:prstGeom prst="rect">
            <a:avLst/>
          </a:prstGeom>
        </p:spPr>
      </p:pic>
    </p:spTree>
    <p:extLst>
      <p:ext uri="{BB962C8B-B14F-4D97-AF65-F5344CB8AC3E}">
        <p14:creationId xmlns:p14="http://schemas.microsoft.com/office/powerpoint/2010/main" val="171635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A18E-3C86-4CFA-A27E-EC361E133190}"/>
              </a:ext>
            </a:extLst>
          </p:cNvPr>
          <p:cNvSpPr>
            <a:spLocks noGrp="1"/>
          </p:cNvSpPr>
          <p:nvPr>
            <p:ph type="title"/>
          </p:nvPr>
        </p:nvSpPr>
        <p:spPr>
          <a:xfrm>
            <a:off x="838200" y="365126"/>
            <a:ext cx="10515600" cy="920750"/>
          </a:xfrm>
        </p:spPr>
        <p:txBody>
          <a:bodyPr/>
          <a:lstStyle/>
          <a:p>
            <a:pPr algn="ct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SPEECH RECOGNITION</a:t>
            </a: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A15F4F87-2A27-4A88-A2AC-70C716192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6158" y="1479266"/>
            <a:ext cx="9078965" cy="5099825"/>
          </a:xfrm>
        </p:spPr>
      </p:pic>
      <p:pic>
        <p:nvPicPr>
          <p:cNvPr id="4" name="Picture 3">
            <a:extLst>
              <a:ext uri="{FF2B5EF4-FFF2-40B4-BE49-F238E27FC236}">
                <a16:creationId xmlns:a16="http://schemas.microsoft.com/office/drawing/2014/main" id="{851C346A-09F1-49B8-A480-AB325CF046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6118" y="171736"/>
            <a:ext cx="1897830" cy="1219200"/>
          </a:xfrm>
          <a:prstGeom prst="rect">
            <a:avLst/>
          </a:prstGeom>
        </p:spPr>
      </p:pic>
    </p:spTree>
    <p:extLst>
      <p:ext uri="{BB962C8B-B14F-4D97-AF65-F5344CB8AC3E}">
        <p14:creationId xmlns:p14="http://schemas.microsoft.com/office/powerpoint/2010/main" val="385868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439" y="475397"/>
            <a:ext cx="8596668" cy="1048603"/>
          </a:xfrm>
        </p:spPr>
        <p:txBody>
          <a:bodyPr>
            <a:normAutofit/>
          </a:bodyPr>
          <a:lstStyle/>
          <a:p>
            <a:pPr algn="ctr"/>
            <a:r>
              <a:rPr lang="en-IN" sz="4000" b="1" dirty="0">
                <a:solidFill>
                  <a:schemeClr val="accent1"/>
                </a:solidFill>
                <a:latin typeface="Times New Roman" panose="02020603050405020304" pitchFamily="18" charset="0"/>
                <a:cs typeface="Times New Roman" panose="02020603050405020304" pitchFamily="18" charset="0"/>
              </a:rPr>
              <a:t>Image Detection:</a:t>
            </a:r>
          </a:p>
        </p:txBody>
      </p:sp>
      <p:sp>
        <p:nvSpPr>
          <p:cNvPr id="3" name="Content Placeholder 2"/>
          <p:cNvSpPr>
            <a:spLocks noGrp="1"/>
          </p:cNvSpPr>
          <p:nvPr>
            <p:ph idx="1"/>
          </p:nvPr>
        </p:nvSpPr>
        <p:spPr>
          <a:xfrm>
            <a:off x="906439" y="2124075"/>
            <a:ext cx="10515600" cy="4076700"/>
          </a:xfrm>
        </p:spPr>
        <p:txBody>
          <a:bodyPr>
            <a:normAutofit/>
          </a:bodyPr>
          <a:lstStyle/>
          <a:p>
            <a:pPr algn="just"/>
            <a:r>
              <a:rPr lang="en-IN" sz="2400" dirty="0">
                <a:latin typeface="Times New Roman" panose="02020603050405020304" pitchFamily="18" charset="0"/>
                <a:cs typeface="Times New Roman" panose="02020603050405020304" pitchFamily="18" charset="0"/>
              </a:rPr>
              <a:t>Object recognition is a computer vision technique for identifying objects in images or videos , classify, and track objects or events in order to ”understand” a real-world scene. Programming a computer and designing algorithms for understanding what is in these images is the field of computer vision. </a:t>
            </a:r>
          </a:p>
          <a:p>
            <a:pPr algn="just"/>
            <a:r>
              <a:rPr lang="en-IN" sz="2400" dirty="0">
                <a:latin typeface="Times New Roman" panose="02020603050405020304" pitchFamily="18" charset="0"/>
                <a:cs typeface="Times New Roman" panose="02020603050405020304" pitchFamily="18" charset="0"/>
              </a:rPr>
              <a:t>Object recognition is a key output of deep learning and machine learning algorithms. </a:t>
            </a:r>
          </a:p>
          <a:p>
            <a:pPr algn="just"/>
            <a:r>
              <a:rPr lang="en-IN" sz="2400" dirty="0">
                <a:latin typeface="Times New Roman" panose="02020603050405020304" pitchFamily="18" charset="0"/>
                <a:cs typeface="Times New Roman" panose="02020603050405020304" pitchFamily="18" charset="0"/>
              </a:rPr>
              <a:t>The goal is to teach a computer to do what comes naturally to humans: to gain a level of understanding of what an image contains. The relations and interactions among these objects are the key factors for scene understanding.</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88" y="0"/>
            <a:ext cx="2500313" cy="1828801"/>
          </a:xfrm>
          <a:prstGeom prst="rect">
            <a:avLst/>
          </a:prstGeom>
        </p:spPr>
      </p:pic>
    </p:spTree>
    <p:extLst>
      <p:ext uri="{BB962C8B-B14F-4D97-AF65-F5344CB8AC3E}">
        <p14:creationId xmlns:p14="http://schemas.microsoft.com/office/powerpoint/2010/main" val="939757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7BD7-7B9D-4355-AAFB-5765AEA1D067}"/>
              </a:ext>
            </a:extLst>
          </p:cNvPr>
          <p:cNvSpPr>
            <a:spLocks noGrp="1"/>
          </p:cNvSpPr>
          <p:nvPr>
            <p:ph type="title"/>
          </p:nvPr>
        </p:nvSpPr>
        <p:spPr/>
        <p:txBody>
          <a:bodyPr/>
          <a:lstStyle/>
          <a:p>
            <a:pPr algn="ctr"/>
            <a:r>
              <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 RECOGNITION</a:t>
            </a:r>
            <a:endParaRPr lang="en-IN" dirty="0"/>
          </a:p>
        </p:txBody>
      </p:sp>
      <p:pic>
        <p:nvPicPr>
          <p:cNvPr id="6" name="Content Placeholder 5" descr="A screenshot of a cell phone&#10;&#10;Description automatically generated">
            <a:extLst>
              <a:ext uri="{FF2B5EF4-FFF2-40B4-BE49-F238E27FC236}">
                <a16:creationId xmlns:a16="http://schemas.microsoft.com/office/drawing/2014/main" id="{8AA57C6C-7CAC-40CB-AF45-044822ABA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980" y="1825625"/>
            <a:ext cx="10241279" cy="4351338"/>
          </a:xfrm>
        </p:spPr>
      </p:pic>
      <p:pic>
        <p:nvPicPr>
          <p:cNvPr id="4" name="Picture 3">
            <a:extLst>
              <a:ext uri="{FF2B5EF4-FFF2-40B4-BE49-F238E27FC236}">
                <a16:creationId xmlns:a16="http://schemas.microsoft.com/office/drawing/2014/main" id="{25E314D0-C2AC-4310-A814-6908983A7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2588" y="0"/>
            <a:ext cx="2500313" cy="1828801"/>
          </a:xfrm>
          <a:prstGeom prst="rect">
            <a:avLst/>
          </a:prstGeom>
        </p:spPr>
      </p:pic>
      <p:sp>
        <p:nvSpPr>
          <p:cNvPr id="8" name="TextBox 7">
            <a:extLst>
              <a:ext uri="{FF2B5EF4-FFF2-40B4-BE49-F238E27FC236}">
                <a16:creationId xmlns:a16="http://schemas.microsoft.com/office/drawing/2014/main" id="{2FF69A6C-F822-4B06-AF79-CE44DFC130FE}"/>
              </a:ext>
            </a:extLst>
          </p:cNvPr>
          <p:cNvSpPr txBox="1"/>
          <p:nvPr/>
        </p:nvSpPr>
        <p:spPr>
          <a:xfrm>
            <a:off x="1565910" y="6311900"/>
            <a:ext cx="6892290" cy="369332"/>
          </a:xfrm>
          <a:prstGeom prst="rect">
            <a:avLst/>
          </a:prstGeom>
          <a:noFill/>
        </p:spPr>
        <p:txBody>
          <a:bodyPr wrap="square" rtlCol="0">
            <a:spAutoFit/>
          </a:bodyPr>
          <a:lstStyle/>
          <a:p>
            <a:pPr algn="ctr"/>
            <a:r>
              <a:rPr lang="en-US" i="1" dirty="0"/>
              <a:t>Red dot detection using </a:t>
            </a:r>
            <a:r>
              <a:rPr lang="en-US" i="1" dirty="0" err="1"/>
              <a:t>Matlab</a:t>
            </a:r>
            <a:r>
              <a:rPr lang="en-US" i="1" dirty="0"/>
              <a:t> in a non-veg plate</a:t>
            </a:r>
            <a:endParaRPr lang="en-IN" dirty="0"/>
          </a:p>
        </p:txBody>
      </p:sp>
    </p:spTree>
    <p:extLst>
      <p:ext uri="{BB962C8B-B14F-4D97-AF65-F5344CB8AC3E}">
        <p14:creationId xmlns:p14="http://schemas.microsoft.com/office/powerpoint/2010/main" val="1678122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A94C-4304-46CA-8536-72111E9847BD}"/>
              </a:ext>
            </a:extLst>
          </p:cNvPr>
          <p:cNvSpPr>
            <a:spLocks noGrp="1"/>
          </p:cNvSpPr>
          <p:nvPr>
            <p:ph type="title"/>
          </p:nvPr>
        </p:nvSpPr>
        <p:spPr/>
        <p:txBody>
          <a:bodyPr>
            <a:normAutofit/>
          </a:bodyPr>
          <a:lstStyle/>
          <a:p>
            <a:pPr algn="ctr"/>
            <a:r>
              <a:rPr lang="en-IN" sz="40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 RECOGNITION</a:t>
            </a:r>
          </a:p>
        </p:txBody>
      </p:sp>
      <p:sp>
        <p:nvSpPr>
          <p:cNvPr id="3" name="Content Placeholder 2">
            <a:extLst>
              <a:ext uri="{FF2B5EF4-FFF2-40B4-BE49-F238E27FC236}">
                <a16:creationId xmlns:a16="http://schemas.microsoft.com/office/drawing/2014/main" id="{FA6078AB-C4C4-4929-8D42-A954155C875D}"/>
              </a:ext>
            </a:extLst>
          </p:cNvPr>
          <p:cNvSpPr>
            <a:spLocks noGrp="1"/>
          </p:cNvSpPr>
          <p:nvPr>
            <p:ph idx="1"/>
          </p:nvPr>
        </p:nvSpPr>
        <p:spPr>
          <a:xfrm>
            <a:off x="142874" y="1533527"/>
            <a:ext cx="11584305" cy="3484208"/>
          </a:xfrm>
        </p:spPr>
        <p:txBody>
          <a:bodyPr/>
          <a:lstStyle/>
          <a:p>
            <a:pPr marL="0" indent="0" algn="just">
              <a:buNone/>
            </a:pPr>
            <a:endParaRPr lang="en-US" sz="2000" dirty="0"/>
          </a:p>
          <a:p>
            <a:pPr marL="0" indent="0">
              <a:buNone/>
            </a:pPr>
            <a:endParaRPr lang="en-IN" dirty="0"/>
          </a:p>
        </p:txBody>
      </p:sp>
      <p:pic>
        <p:nvPicPr>
          <p:cNvPr id="4" name="Picture 3">
            <a:extLst>
              <a:ext uri="{FF2B5EF4-FFF2-40B4-BE49-F238E27FC236}">
                <a16:creationId xmlns:a16="http://schemas.microsoft.com/office/drawing/2014/main" id="{E3C52C53-14F6-44B0-9BC3-BB3CB2AAE5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839" y="13634"/>
            <a:ext cx="2112161" cy="1448763"/>
          </a:xfrm>
          <a:prstGeom prst="rect">
            <a:avLst/>
          </a:prstGeom>
        </p:spPr>
      </p:pic>
      <p:sp>
        <p:nvSpPr>
          <p:cNvPr id="5" name="Rectangle 2">
            <a:extLst>
              <a:ext uri="{FF2B5EF4-FFF2-40B4-BE49-F238E27FC236}">
                <a16:creationId xmlns:a16="http://schemas.microsoft.com/office/drawing/2014/main" id="{3D82D5E2-3CB5-49B0-A89C-35CD14DAD842}"/>
              </a:ext>
            </a:extLst>
          </p:cNvPr>
          <p:cNvSpPr>
            <a:spLocks noChangeArrowheads="1"/>
          </p:cNvSpPr>
          <p:nvPr/>
        </p:nvSpPr>
        <p:spPr bwMode="auto">
          <a:xfrm>
            <a:off x="3336925" y="25534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2AFFC2BD-CA70-4380-9508-9C354FE1C0F7}"/>
              </a:ext>
            </a:extLst>
          </p:cNvPr>
          <p:cNvSpPr txBox="1"/>
          <p:nvPr/>
        </p:nvSpPr>
        <p:spPr>
          <a:xfrm>
            <a:off x="3244215" y="6332467"/>
            <a:ext cx="4781550" cy="369332"/>
          </a:xfrm>
          <a:prstGeom prst="rect">
            <a:avLst/>
          </a:prstGeom>
          <a:noFill/>
        </p:spPr>
        <p:txBody>
          <a:bodyPr wrap="square" rtlCol="0">
            <a:spAutoFit/>
          </a:bodyPr>
          <a:lstStyle/>
          <a:p>
            <a:r>
              <a:rPr lang="en-US" i="1" dirty="0"/>
              <a:t>Green dot detection using </a:t>
            </a:r>
            <a:r>
              <a:rPr lang="en-US" i="1" dirty="0" err="1"/>
              <a:t>Matlab</a:t>
            </a:r>
            <a:r>
              <a:rPr lang="en-US" i="1" dirty="0"/>
              <a:t> in a veg plate</a:t>
            </a:r>
            <a:endParaRPr lang="en-IN" dirty="0"/>
          </a:p>
        </p:txBody>
      </p:sp>
      <p:pic>
        <p:nvPicPr>
          <p:cNvPr id="9" name="Picture 8" descr="A screenshot of a cell phone&#10;&#10;Description automatically generated">
            <a:extLst>
              <a:ext uri="{FF2B5EF4-FFF2-40B4-BE49-F238E27FC236}">
                <a16:creationId xmlns:a16="http://schemas.microsoft.com/office/drawing/2014/main" id="{A7BEE9BC-786D-41D7-9A9B-87DBF302A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90" y="1813887"/>
            <a:ext cx="10290810" cy="4395381"/>
          </a:xfrm>
          <a:prstGeom prst="rect">
            <a:avLst/>
          </a:prstGeom>
        </p:spPr>
      </p:pic>
    </p:spTree>
    <p:extLst>
      <p:ext uri="{BB962C8B-B14F-4D97-AF65-F5344CB8AC3E}">
        <p14:creationId xmlns:p14="http://schemas.microsoft.com/office/powerpoint/2010/main" val="194069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3591" y="2964122"/>
            <a:ext cx="4070345" cy="2585323"/>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Slide 1: Project Title and Other Details</a:t>
            </a:r>
          </a:p>
          <a:p>
            <a:r>
              <a:rPr lang="en-IN" dirty="0">
                <a:latin typeface="Times New Roman" panose="02020603050405020304" pitchFamily="18" charset="0"/>
                <a:cs typeface="Times New Roman" panose="02020603050405020304" pitchFamily="18" charset="0"/>
              </a:rPr>
              <a:t>Slide 2: Index</a:t>
            </a:r>
          </a:p>
          <a:p>
            <a:r>
              <a:rPr lang="en-IN" dirty="0">
                <a:latin typeface="Times New Roman" panose="02020603050405020304" pitchFamily="18" charset="0"/>
                <a:cs typeface="Times New Roman" panose="02020603050405020304" pitchFamily="18" charset="0"/>
              </a:rPr>
              <a:t>Slide 3: Abstract</a:t>
            </a:r>
          </a:p>
          <a:p>
            <a:r>
              <a:rPr lang="en-IN" dirty="0">
                <a:latin typeface="Times New Roman" panose="02020603050405020304" pitchFamily="18" charset="0"/>
                <a:cs typeface="Times New Roman" panose="02020603050405020304" pitchFamily="18" charset="0"/>
              </a:rPr>
              <a:t>Slide 4: Objective</a:t>
            </a:r>
          </a:p>
          <a:p>
            <a:r>
              <a:rPr lang="en-IN" dirty="0">
                <a:latin typeface="Times New Roman" panose="02020603050405020304" pitchFamily="18" charset="0"/>
                <a:cs typeface="Times New Roman" panose="02020603050405020304" pitchFamily="18" charset="0"/>
              </a:rPr>
              <a:t>Slide 5: Problem Statement</a:t>
            </a:r>
          </a:p>
          <a:p>
            <a:r>
              <a:rPr lang="en-IN" dirty="0">
                <a:latin typeface="Times New Roman" panose="02020603050405020304" pitchFamily="18" charset="0"/>
                <a:cs typeface="Times New Roman" panose="02020603050405020304" pitchFamily="18" charset="0"/>
              </a:rPr>
              <a:t>Slide 6: Proposed Solution to the Problem</a:t>
            </a:r>
          </a:p>
          <a:p>
            <a:r>
              <a:rPr lang="en-IN" dirty="0">
                <a:latin typeface="Times New Roman" panose="02020603050405020304" pitchFamily="18" charset="0"/>
                <a:cs typeface="Times New Roman" panose="02020603050405020304" pitchFamily="18" charset="0"/>
              </a:rPr>
              <a:t>Slide 7 to 8: Literature Survey</a:t>
            </a:r>
          </a:p>
          <a:p>
            <a:r>
              <a:rPr lang="en-IN" dirty="0">
                <a:latin typeface="Times New Roman" panose="02020603050405020304" pitchFamily="18" charset="0"/>
                <a:cs typeface="Times New Roman" panose="02020603050405020304" pitchFamily="18" charset="0"/>
              </a:rPr>
              <a:t>Slide 9: Novelty of The Project</a:t>
            </a:r>
          </a:p>
          <a:p>
            <a:r>
              <a:rPr lang="en-IN" dirty="0">
                <a:latin typeface="Times New Roman" panose="02020603050405020304" pitchFamily="18" charset="0"/>
                <a:cs typeface="Times New Roman" panose="02020603050405020304" pitchFamily="18" charset="0"/>
              </a:rPr>
              <a:t>Slide 10: Database</a:t>
            </a:r>
          </a:p>
        </p:txBody>
      </p:sp>
      <p:sp>
        <p:nvSpPr>
          <p:cNvPr id="7" name="TextBox 6"/>
          <p:cNvSpPr txBox="1"/>
          <p:nvPr/>
        </p:nvSpPr>
        <p:spPr>
          <a:xfrm>
            <a:off x="6440556" y="2964122"/>
            <a:ext cx="5049078"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Slide 11 to 16: speech recognition</a:t>
            </a:r>
          </a:p>
          <a:p>
            <a:r>
              <a:rPr lang="en-IN" dirty="0">
                <a:latin typeface="Times New Roman" panose="02020603050405020304" pitchFamily="18" charset="0"/>
                <a:cs typeface="Times New Roman" panose="02020603050405020304" pitchFamily="18" charset="0"/>
              </a:rPr>
              <a:t>Slide 17: Image detection</a:t>
            </a:r>
          </a:p>
          <a:p>
            <a:r>
              <a:rPr lang="en-IN" dirty="0">
                <a:latin typeface="Times New Roman" panose="02020603050405020304" pitchFamily="18" charset="0"/>
                <a:cs typeface="Times New Roman" panose="02020603050405020304" pitchFamily="18" charset="0"/>
              </a:rPr>
              <a:t>Slide 18: Object recognition </a:t>
            </a:r>
          </a:p>
          <a:p>
            <a:r>
              <a:rPr lang="en-IN" dirty="0">
                <a:latin typeface="Times New Roman" panose="02020603050405020304" pitchFamily="18" charset="0"/>
                <a:cs typeface="Times New Roman" panose="02020603050405020304" pitchFamily="18" charset="0"/>
              </a:rPr>
              <a:t>Slide 19: Object recognition</a:t>
            </a:r>
          </a:p>
          <a:p>
            <a:r>
              <a:rPr lang="en-IN" dirty="0">
                <a:latin typeface="Times New Roman" panose="02020603050405020304" pitchFamily="18" charset="0"/>
                <a:cs typeface="Times New Roman" panose="02020603050405020304" pitchFamily="18" charset="0"/>
              </a:rPr>
              <a:t>Slide 20: How object recognition works?</a:t>
            </a:r>
          </a:p>
          <a:p>
            <a:r>
              <a:rPr lang="en-IN" dirty="0">
                <a:latin typeface="Times New Roman" panose="02020603050405020304" pitchFamily="18" charset="0"/>
                <a:cs typeface="Times New Roman" panose="02020603050405020304" pitchFamily="18" charset="0"/>
              </a:rPr>
              <a:t>Slide 21: How voice recognition works?</a:t>
            </a:r>
          </a:p>
          <a:p>
            <a:r>
              <a:rPr lang="en-IN" dirty="0">
                <a:latin typeface="Times New Roman" panose="02020603050405020304" pitchFamily="18" charset="0"/>
                <a:cs typeface="Times New Roman" panose="02020603050405020304" pitchFamily="18" charset="0"/>
              </a:rPr>
              <a:t>Slide 22: Integrate object recognition in a single work flow</a:t>
            </a:r>
          </a:p>
          <a:p>
            <a:r>
              <a:rPr lang="en-IN" dirty="0">
                <a:latin typeface="Times New Roman" panose="02020603050405020304" pitchFamily="18" charset="0"/>
                <a:cs typeface="Times New Roman" panose="02020603050405020304" pitchFamily="18" charset="0"/>
              </a:rPr>
              <a:t>Slide 23: Acceptance of the paper in a conference</a:t>
            </a:r>
          </a:p>
          <a:p>
            <a:r>
              <a:rPr lang="en-IN" dirty="0">
                <a:latin typeface="Times New Roman" panose="02020603050405020304" pitchFamily="18" charset="0"/>
                <a:cs typeface="Times New Roman" panose="02020603050405020304" pitchFamily="18" charset="0"/>
              </a:rPr>
              <a:t>Slide 24 to 25: Reference</a:t>
            </a:r>
          </a:p>
          <a:p>
            <a:r>
              <a:rPr lang="en-IN" dirty="0">
                <a:latin typeface="Times New Roman" panose="02020603050405020304" pitchFamily="18" charset="0"/>
                <a:cs typeface="Times New Roman" panose="02020603050405020304" pitchFamily="18" charset="0"/>
              </a:rPr>
              <a:t>Slide 26: </a:t>
            </a:r>
            <a:r>
              <a:rPr lang="en-IN">
                <a:latin typeface="Times New Roman" panose="02020603050405020304" pitchFamily="18" charset="0"/>
                <a:cs typeface="Times New Roman" panose="02020603050405020304" pitchFamily="18" charset="0"/>
              </a:rPr>
              <a:t>Team role</a:t>
            </a:r>
            <a:endParaRPr lang="en-IN" dirty="0">
              <a:latin typeface="Times New Roman" panose="02020603050405020304" pitchFamily="18" charset="0"/>
              <a:cs typeface="Times New Roman" panose="02020603050405020304" pitchFamily="18" charset="0"/>
            </a:endParaRPr>
          </a:p>
          <a:p>
            <a:endParaRPr lang="en-IN" dirty="0"/>
          </a:p>
        </p:txBody>
      </p:sp>
      <p:sp>
        <p:nvSpPr>
          <p:cNvPr id="9" name="Rectangle 8"/>
          <p:cNvSpPr/>
          <p:nvPr/>
        </p:nvSpPr>
        <p:spPr>
          <a:xfrm>
            <a:off x="4480160" y="606273"/>
            <a:ext cx="1611339" cy="707886"/>
          </a:xfrm>
          <a:prstGeom prst="rect">
            <a:avLst/>
          </a:prstGeom>
          <a:noFill/>
        </p:spPr>
        <p:txBody>
          <a:bodyPr wrap="none" lIns="91440" tIns="45720" rIns="91440" bIns="45720">
            <a:spAutoFit/>
          </a:bodyPr>
          <a:lstStyle/>
          <a:p>
            <a:pPr algn="ctr"/>
            <a:r>
              <a:rPr lang="en-US" sz="40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Index:</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88" y="248360"/>
            <a:ext cx="2500313" cy="2166227"/>
          </a:xfrm>
          <a:prstGeom prst="rect">
            <a:avLst/>
          </a:prstGeom>
        </p:spPr>
      </p:pic>
    </p:spTree>
    <p:extLst>
      <p:ext uri="{BB962C8B-B14F-4D97-AF65-F5344CB8AC3E}">
        <p14:creationId xmlns:p14="http://schemas.microsoft.com/office/powerpoint/2010/main" val="3013732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 MANAGEMENT IN ANDROID</a:t>
            </a:r>
            <a:endParaRPr lang="en-IN" dirty="0"/>
          </a:p>
        </p:txBody>
      </p:sp>
      <p:sp>
        <p:nvSpPr>
          <p:cNvPr id="3" name="Content Placeholder 2"/>
          <p:cNvSpPr>
            <a:spLocks noGrp="1"/>
          </p:cNvSpPr>
          <p:nvPr>
            <p:ph idx="1"/>
          </p:nvPr>
        </p:nvSpPr>
        <p:spPr/>
        <p:txBody>
          <a:bodyPr/>
          <a:lstStyle/>
          <a:p>
            <a:r>
              <a:rPr lang="en-IN" dirty="0" smtClean="0"/>
              <a:t>An Application has been developed by the team for the database management.</a:t>
            </a:r>
          </a:p>
          <a:p>
            <a:r>
              <a:rPr lang="en-IN" dirty="0" smtClean="0"/>
              <a:t>The application is directly connected to google Firebase servers for the database collection. </a:t>
            </a:r>
          </a:p>
          <a:p>
            <a:r>
              <a:rPr lang="en-IN" dirty="0" smtClean="0"/>
              <a:t>This feature helps the app to pull data from any location it may be as the applications are connected through the cloud servers thus serving the purpose</a:t>
            </a:r>
            <a:endParaRPr lang="en-IN" dirty="0"/>
          </a:p>
        </p:txBody>
      </p:sp>
    </p:spTree>
    <p:extLst>
      <p:ext uri="{BB962C8B-B14F-4D97-AF65-F5344CB8AC3E}">
        <p14:creationId xmlns:p14="http://schemas.microsoft.com/office/powerpoint/2010/main" val="276173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 MANAGEMENT IN ANDROID</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72351" y="1825625"/>
            <a:ext cx="2447297" cy="435133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2AFFC2BD-CA70-4380-9508-9C354FE1C0F7}"/>
              </a:ext>
            </a:extLst>
          </p:cNvPr>
          <p:cNvSpPr txBox="1"/>
          <p:nvPr/>
        </p:nvSpPr>
        <p:spPr>
          <a:xfrm>
            <a:off x="3244215" y="6332467"/>
            <a:ext cx="6703826" cy="369332"/>
          </a:xfrm>
          <a:prstGeom prst="rect">
            <a:avLst/>
          </a:prstGeom>
          <a:noFill/>
        </p:spPr>
        <p:txBody>
          <a:bodyPr wrap="square" rtlCol="0">
            <a:spAutoFit/>
          </a:bodyPr>
          <a:lstStyle/>
          <a:p>
            <a:r>
              <a:rPr lang="en-US" i="1" dirty="0" smtClean="0"/>
              <a:t>The first page of the application showing the list of Customers</a:t>
            </a:r>
            <a:endParaRPr lang="en-IN" dirty="0"/>
          </a:p>
        </p:txBody>
      </p:sp>
    </p:spTree>
    <p:extLst>
      <p:ext uri="{BB962C8B-B14F-4D97-AF65-F5344CB8AC3E}">
        <p14:creationId xmlns:p14="http://schemas.microsoft.com/office/powerpoint/2010/main" val="326865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 MANAGEMENT IN ANDROID</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72186" y="1809859"/>
            <a:ext cx="2447627" cy="435133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2AFFC2BD-CA70-4380-9508-9C354FE1C0F7}"/>
              </a:ext>
            </a:extLst>
          </p:cNvPr>
          <p:cNvSpPr txBox="1"/>
          <p:nvPr/>
        </p:nvSpPr>
        <p:spPr>
          <a:xfrm>
            <a:off x="2270234" y="6332467"/>
            <a:ext cx="8229599" cy="369332"/>
          </a:xfrm>
          <a:prstGeom prst="rect">
            <a:avLst/>
          </a:prstGeom>
          <a:noFill/>
        </p:spPr>
        <p:txBody>
          <a:bodyPr wrap="square" rtlCol="0">
            <a:spAutoFit/>
          </a:bodyPr>
          <a:lstStyle/>
          <a:p>
            <a:r>
              <a:rPr lang="en-US" i="1" dirty="0" smtClean="0"/>
              <a:t>The second page of the application for displaying the details of every customer</a:t>
            </a:r>
            <a:endParaRPr lang="en-IN" dirty="0"/>
          </a:p>
        </p:txBody>
      </p:sp>
    </p:spTree>
    <p:extLst>
      <p:ext uri="{BB962C8B-B14F-4D97-AF65-F5344CB8AC3E}">
        <p14:creationId xmlns:p14="http://schemas.microsoft.com/office/powerpoint/2010/main" val="195860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 MANAGEMENT IN ANDROID</a:t>
            </a:r>
            <a:endParaRPr lang="en-IN" dirty="0"/>
          </a:p>
        </p:txBody>
      </p:sp>
      <p:pic>
        <p:nvPicPr>
          <p:cNvPr id="4" name="Content Placeholder 3"/>
          <p:cNvPicPr>
            <a:picLocks noGrp="1" noChangeAspect="1"/>
          </p:cNvPicPr>
          <p:nvPr>
            <p:ph idx="1"/>
          </p:nvPr>
        </p:nvPicPr>
        <p:blipFill>
          <a:blip r:embed="rId2"/>
          <a:stretch>
            <a:fillRect/>
          </a:stretch>
        </p:blipFill>
        <p:spPr>
          <a:xfrm>
            <a:off x="1718441" y="1540119"/>
            <a:ext cx="8247303" cy="4636844"/>
          </a:xfrm>
          <a:prstGeom prst="rect">
            <a:avLst/>
          </a:prstGeom>
        </p:spPr>
      </p:pic>
      <p:sp>
        <p:nvSpPr>
          <p:cNvPr id="5" name="TextBox 4">
            <a:extLst>
              <a:ext uri="{FF2B5EF4-FFF2-40B4-BE49-F238E27FC236}">
                <a16:creationId xmlns:a16="http://schemas.microsoft.com/office/drawing/2014/main" id="{2AFFC2BD-CA70-4380-9508-9C354FE1C0F7}"/>
              </a:ext>
            </a:extLst>
          </p:cNvPr>
          <p:cNvSpPr txBox="1"/>
          <p:nvPr/>
        </p:nvSpPr>
        <p:spPr>
          <a:xfrm>
            <a:off x="838200" y="6332467"/>
            <a:ext cx="10515600" cy="369332"/>
          </a:xfrm>
          <a:prstGeom prst="rect">
            <a:avLst/>
          </a:prstGeom>
          <a:noFill/>
        </p:spPr>
        <p:txBody>
          <a:bodyPr wrap="square" rtlCol="0">
            <a:spAutoFit/>
          </a:bodyPr>
          <a:lstStyle/>
          <a:p>
            <a:r>
              <a:rPr lang="en-US" i="1" dirty="0" smtClean="0"/>
              <a:t>Google Cloud Services Firebase for dumping all the data collected and accessing it through different devices</a:t>
            </a:r>
            <a:endParaRPr lang="en-IN" dirty="0"/>
          </a:p>
        </p:txBody>
      </p:sp>
    </p:spTree>
    <p:extLst>
      <p:ext uri="{BB962C8B-B14F-4D97-AF65-F5344CB8AC3E}">
        <p14:creationId xmlns:p14="http://schemas.microsoft.com/office/powerpoint/2010/main" val="1626807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7300" y="1596873"/>
            <a:ext cx="9795510" cy="4889652"/>
          </a:xfrm>
        </p:spPr>
        <p:txBody>
          <a:bodyPr>
            <a:normAutofit/>
          </a:bodyPr>
          <a:lstStyle/>
          <a:p>
            <a:r>
              <a:rPr lang="en-IN" sz="2400" dirty="0">
                <a:latin typeface="Times New Roman" panose="02020603050405020304" pitchFamily="18" charset="0"/>
                <a:cs typeface="Times New Roman" panose="02020603050405020304" pitchFamily="18" charset="0"/>
              </a:rPr>
              <a:t>We can use a variety of approaches for object recognition. Recently, techniques in machine learning and deep learning have become popular approaches to object recognition problems. Both techniques learn to identify objects in images, but they differ in their execution.</a:t>
            </a:r>
          </a:p>
          <a:p>
            <a:r>
              <a:rPr lang="en-IN" sz="2400" dirty="0">
                <a:latin typeface="Times New Roman" panose="02020603050405020304" pitchFamily="18" charset="0"/>
                <a:cs typeface="Times New Roman" panose="02020603050405020304" pitchFamily="18" charset="0"/>
              </a:rPr>
              <a:t>Machine learning and deep learning techniques for object recognition.</a:t>
            </a:r>
          </a:p>
          <a:p>
            <a:r>
              <a:rPr lang="en-IN" sz="2400" dirty="0">
                <a:latin typeface="Times New Roman" panose="02020603050405020304" pitchFamily="18" charset="0"/>
                <a:cs typeface="Times New Roman" panose="02020603050405020304" pitchFamily="18" charset="0"/>
              </a:rPr>
              <a:t>The following section explains the differences between machine learning and deep learning for object recognition, and it shows how to implement both techniques</a:t>
            </a:r>
          </a:p>
          <a:p>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924334" y="764275"/>
            <a:ext cx="914400" cy="914400"/>
          </a:xfrm>
          <a:prstGeom prst="rect">
            <a:avLst/>
          </a:prstGeom>
          <a:noFill/>
        </p:spPr>
        <p:txBody>
          <a:bodyPr wrap="square" rtlCol="0">
            <a:spAutoFit/>
          </a:bodyPr>
          <a:lstStyle/>
          <a:p>
            <a:endParaRPr lang="en-IN" dirty="0"/>
          </a:p>
        </p:txBody>
      </p:sp>
      <p:sp>
        <p:nvSpPr>
          <p:cNvPr id="5" name="TextBox 4"/>
          <p:cNvSpPr txBox="1"/>
          <p:nvPr/>
        </p:nvSpPr>
        <p:spPr>
          <a:xfrm>
            <a:off x="1924334" y="463887"/>
            <a:ext cx="7402141" cy="707886"/>
          </a:xfrm>
          <a:prstGeom prst="rect">
            <a:avLst/>
          </a:prstGeom>
          <a:noFill/>
        </p:spPr>
        <p:txBody>
          <a:bodyPr wrap="square" rtlCol="0">
            <a:spAutoFit/>
          </a:bodyPr>
          <a:lstStyle/>
          <a:p>
            <a:pPr algn="ctr"/>
            <a:r>
              <a:rPr lang="en-IN" sz="4000" b="1" dirty="0">
                <a:solidFill>
                  <a:schemeClr val="accent1"/>
                </a:solidFill>
                <a:latin typeface="Times New Roman" panose="02020603050405020304" pitchFamily="18" charset="0"/>
                <a:cs typeface="Times New Roman" panose="02020603050405020304" pitchFamily="18" charset="0"/>
              </a:rPr>
              <a:t>How object recognition works:</a:t>
            </a:r>
            <a:endParaRPr lang="en-IN" sz="1200" b="1" dirty="0">
              <a:solidFill>
                <a:schemeClr val="accent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9689" y="0"/>
            <a:ext cx="2500313" cy="1596874"/>
          </a:xfrm>
          <a:prstGeom prst="rect">
            <a:avLst/>
          </a:prstGeom>
        </p:spPr>
      </p:pic>
    </p:spTree>
    <p:extLst>
      <p:ext uri="{BB962C8B-B14F-4D97-AF65-F5344CB8AC3E}">
        <p14:creationId xmlns:p14="http://schemas.microsoft.com/office/powerpoint/2010/main" val="131931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F34C-B399-40C5-8A5C-3EFCC4F0DFC4}"/>
              </a:ext>
            </a:extLst>
          </p:cNvPr>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How voice recognition works :</a:t>
            </a:r>
            <a:endParaRPr lang="en-IN" dirty="0"/>
          </a:p>
        </p:txBody>
      </p:sp>
      <p:sp>
        <p:nvSpPr>
          <p:cNvPr id="3" name="Content Placeholder 2">
            <a:extLst>
              <a:ext uri="{FF2B5EF4-FFF2-40B4-BE49-F238E27FC236}">
                <a16:creationId xmlns:a16="http://schemas.microsoft.com/office/drawing/2014/main" id="{5CF1967A-859A-4622-A33D-4941A448CACA}"/>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Correlation is normally used in signal processing , where you need to compare two signals and need to find the similarity between them. It is also know as the dot product of those two signals. </a:t>
            </a:r>
          </a:p>
          <a:p>
            <a:pPr algn="just"/>
            <a:r>
              <a:rPr lang="en-US" sz="2400" dirty="0">
                <a:latin typeface="Times New Roman" panose="02020603050405020304" pitchFamily="18" charset="0"/>
                <a:cs typeface="Times New Roman" panose="02020603050405020304" pitchFamily="18" charset="0"/>
              </a:rPr>
              <a:t>Correlation has many uses. Correlation is also used for pattern recognition like if we want to find some pattern in the signal then we can use Correlation. </a:t>
            </a:r>
          </a:p>
          <a:p>
            <a:pPr algn="just"/>
            <a:r>
              <a:rPr lang="en-US" sz="2400" dirty="0">
                <a:latin typeface="Times New Roman" panose="02020603050405020304" pitchFamily="18" charset="0"/>
                <a:cs typeface="Times New Roman" panose="02020603050405020304" pitchFamily="18" charset="0"/>
              </a:rPr>
              <a:t>Anyway, in our project we are using correlation to find similarity between our stored signals and the testing signal.</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901D9F-AC6C-4ACD-978C-A149F132A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9689" y="0"/>
            <a:ext cx="2500313" cy="1596874"/>
          </a:xfrm>
          <a:prstGeom prst="rect">
            <a:avLst/>
          </a:prstGeom>
        </p:spPr>
      </p:pic>
    </p:spTree>
    <p:extLst>
      <p:ext uri="{BB962C8B-B14F-4D97-AF65-F5344CB8AC3E}">
        <p14:creationId xmlns:p14="http://schemas.microsoft.com/office/powerpoint/2010/main" val="1303036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725936" cy="1216025"/>
          </a:xfrm>
        </p:spPr>
        <p:txBody>
          <a:bodyPr>
            <a:normAutofit/>
          </a:bodyPr>
          <a:lstStyle/>
          <a:p>
            <a:pPr algn="ctr"/>
            <a:r>
              <a:rPr lang="en-IN" sz="4000" b="1" dirty="0">
                <a:solidFill>
                  <a:schemeClr val="accent1"/>
                </a:solidFill>
                <a:latin typeface="Times New Roman" panose="02020603050405020304" pitchFamily="18" charset="0"/>
                <a:cs typeface="Times New Roman" panose="02020603050405020304" pitchFamily="18" charset="0"/>
              </a:rPr>
              <a:t>Integrate object recognition in a single workflow:</a:t>
            </a:r>
          </a:p>
        </p:txBody>
      </p:sp>
      <p:sp>
        <p:nvSpPr>
          <p:cNvPr id="3" name="Content Placeholder 2"/>
          <p:cNvSpPr>
            <a:spLocks noGrp="1"/>
          </p:cNvSpPr>
          <p:nvPr>
            <p:ph idx="1"/>
          </p:nvPr>
        </p:nvSpPr>
        <p:spPr>
          <a:xfrm>
            <a:off x="989282" y="2800601"/>
            <a:ext cx="10364517" cy="3880773"/>
          </a:xfrm>
        </p:spPr>
        <p:txBody>
          <a:bodyPr>
            <a:noAutofit/>
          </a:bodyPr>
          <a:lstStyle/>
          <a:p>
            <a:r>
              <a:rPr lang="en-IN" sz="2400" dirty="0">
                <a:latin typeface="Times New Roman" panose="02020603050405020304" pitchFamily="18" charset="0"/>
                <a:cs typeface="Times New Roman" panose="02020603050405020304" pitchFamily="18" charset="0"/>
              </a:rPr>
              <a:t>MATLAB can unify multiple domains in a single workflow. </a:t>
            </a:r>
          </a:p>
          <a:p>
            <a:r>
              <a:rPr lang="en-IN" sz="2400" dirty="0">
                <a:latin typeface="Times New Roman" panose="02020603050405020304" pitchFamily="18" charset="0"/>
                <a:cs typeface="Times New Roman" panose="02020603050405020304" pitchFamily="18" charset="0"/>
              </a:rPr>
              <a:t>With MATLAB, you can do your thinking and programming in one environment. It offers tools and functions for deep learning and machine learning, and also for a range of domains that feed into these algorithms, such as robotics, computer vision, and data analytics.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4136" y="0"/>
            <a:ext cx="2500313" cy="1845483"/>
          </a:xfrm>
          <a:prstGeom prst="rect">
            <a:avLst/>
          </a:prstGeom>
        </p:spPr>
      </p:pic>
    </p:spTree>
    <p:extLst>
      <p:ext uri="{BB962C8B-B14F-4D97-AF65-F5344CB8AC3E}">
        <p14:creationId xmlns:p14="http://schemas.microsoft.com/office/powerpoint/2010/main" val="375716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A413-F8A6-4A25-A820-166351FB4B6B}"/>
              </a:ext>
            </a:extLst>
          </p:cNvPr>
          <p:cNvSpPr>
            <a:spLocks noGrp="1"/>
          </p:cNvSpPr>
          <p:nvPr>
            <p:ph type="title"/>
          </p:nvPr>
        </p:nvSpPr>
        <p:spPr/>
        <p:txBody>
          <a:bodyPr>
            <a:normAutofit/>
          </a:bodyPr>
          <a:lstStyle/>
          <a:p>
            <a:r>
              <a:rPr lang="en-US" b="1" dirty="0">
                <a:solidFill>
                  <a:schemeClr val="accent1"/>
                </a:solidFill>
                <a:latin typeface="Times New Roman" panose="02020603050405020304" pitchFamily="18" charset="0"/>
                <a:cs typeface="Times New Roman" panose="02020603050405020304" pitchFamily="18" charset="0"/>
              </a:rPr>
              <a:t>A</a:t>
            </a:r>
            <a:r>
              <a:rPr lang="en-IN" b="1" dirty="0" err="1">
                <a:solidFill>
                  <a:schemeClr val="accent1"/>
                </a:solidFill>
                <a:latin typeface="Times New Roman" panose="02020603050405020304" pitchFamily="18" charset="0"/>
                <a:cs typeface="Times New Roman" panose="02020603050405020304" pitchFamily="18" charset="0"/>
              </a:rPr>
              <a:t>cceptance</a:t>
            </a:r>
            <a:r>
              <a:rPr lang="en-IN" b="1" dirty="0">
                <a:solidFill>
                  <a:schemeClr val="accent1"/>
                </a:solidFill>
                <a:latin typeface="Times New Roman" panose="02020603050405020304" pitchFamily="18" charset="0"/>
                <a:cs typeface="Times New Roman" panose="02020603050405020304" pitchFamily="18" charset="0"/>
              </a:rPr>
              <a:t> of the paper in an IEEE conference:</a:t>
            </a:r>
            <a:endParaRPr lang="en-IN" dirty="0"/>
          </a:p>
        </p:txBody>
      </p:sp>
      <p:pic>
        <p:nvPicPr>
          <p:cNvPr id="4" name="Content Placeholder 3">
            <a:extLst>
              <a:ext uri="{FF2B5EF4-FFF2-40B4-BE49-F238E27FC236}">
                <a16:creationId xmlns:a16="http://schemas.microsoft.com/office/drawing/2014/main" id="{966DB36D-E930-4AEA-9164-EA04651CDB2A}"/>
              </a:ext>
            </a:extLst>
          </p:cNvPr>
          <p:cNvPicPr>
            <a:picLocks noGrp="1" noChangeAspect="1"/>
          </p:cNvPicPr>
          <p:nvPr>
            <p:ph idx="1"/>
          </p:nvPr>
        </p:nvPicPr>
        <p:blipFill>
          <a:blip r:embed="rId2"/>
          <a:stretch>
            <a:fillRect/>
          </a:stretch>
        </p:blipFill>
        <p:spPr>
          <a:xfrm>
            <a:off x="1661892" y="1825624"/>
            <a:ext cx="9470928" cy="4647069"/>
          </a:xfrm>
          <a:prstGeom prst="rect">
            <a:avLst/>
          </a:prstGeom>
        </p:spPr>
      </p:pic>
      <p:pic>
        <p:nvPicPr>
          <p:cNvPr id="5" name="Picture 4">
            <a:extLst>
              <a:ext uri="{FF2B5EF4-FFF2-40B4-BE49-F238E27FC236}">
                <a16:creationId xmlns:a16="http://schemas.microsoft.com/office/drawing/2014/main" id="{551F8A00-58C2-442A-BB47-87103B475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1220" y="0"/>
            <a:ext cx="2303229" cy="1700015"/>
          </a:xfrm>
          <a:prstGeom prst="rect">
            <a:avLst/>
          </a:prstGeom>
        </p:spPr>
      </p:pic>
    </p:spTree>
    <p:extLst>
      <p:ext uri="{BB962C8B-B14F-4D97-AF65-F5344CB8AC3E}">
        <p14:creationId xmlns:p14="http://schemas.microsoft.com/office/powerpoint/2010/main" val="2027851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solidFill>
                  <a:schemeClr val="accent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2262353"/>
            <a:ext cx="10515600" cy="3865491"/>
          </a:xfrm>
        </p:spPr>
        <p:txBody>
          <a:bodyPr>
            <a:noAutofit/>
          </a:bodyPr>
          <a:lstStyle/>
          <a:p>
            <a:r>
              <a:rPr lang="en-US" sz="2400" dirty="0">
                <a:latin typeface="Times New Roman" panose="02020603050405020304" pitchFamily="18" charset="0"/>
                <a:cs typeface="Times New Roman" panose="02020603050405020304" pitchFamily="18" charset="0"/>
              </a:rPr>
              <a:t>S. </a:t>
            </a:r>
            <a:r>
              <a:rPr lang="en-US" sz="2400" dirty="0" err="1">
                <a:latin typeface="Times New Roman" panose="02020603050405020304" pitchFamily="18" charset="0"/>
                <a:cs typeface="Times New Roman" panose="02020603050405020304" pitchFamily="18" charset="0"/>
              </a:rPr>
              <a:t>Sasano</a:t>
            </a:r>
            <a:r>
              <a:rPr lang="en-US" sz="2400" dirty="0">
                <a:latin typeface="Times New Roman" panose="02020603050405020304" pitchFamily="18" charset="0"/>
                <a:cs typeface="Times New Roman" panose="02020603050405020304" pitchFamily="18" charset="0"/>
              </a:rPr>
              <a:t>, X. Han and Y. Chen, "Food recognition by combined bags of color features and texture features," </a:t>
            </a:r>
            <a:r>
              <a:rPr lang="en-US" sz="2400" i="1" dirty="0">
                <a:latin typeface="Times New Roman" panose="02020603050405020304" pitchFamily="18" charset="0"/>
                <a:cs typeface="Times New Roman" panose="02020603050405020304" pitchFamily="18" charset="0"/>
              </a:rPr>
              <a:t>2016 9th International Congress on Image and Signal Processing, </a:t>
            </a:r>
            <a:r>
              <a:rPr lang="en-US" sz="2400" i="1" dirty="0" err="1">
                <a:latin typeface="Times New Roman" panose="02020603050405020304" pitchFamily="18" charset="0"/>
                <a:cs typeface="Times New Roman" panose="02020603050405020304" pitchFamily="18" charset="0"/>
              </a:rPr>
              <a:t>BioMedical</a:t>
            </a:r>
            <a:r>
              <a:rPr lang="en-US" sz="2400" i="1" dirty="0">
                <a:latin typeface="Times New Roman" panose="02020603050405020304" pitchFamily="18" charset="0"/>
                <a:cs typeface="Times New Roman" panose="02020603050405020304" pitchFamily="18" charset="0"/>
              </a:rPr>
              <a:t> Engineering and Informatics (CISP-BMEI)</a:t>
            </a:r>
            <a:r>
              <a:rPr lang="en-US" sz="2400" dirty="0">
                <a:latin typeface="Times New Roman" panose="02020603050405020304" pitchFamily="18" charset="0"/>
                <a:cs typeface="Times New Roman" panose="02020603050405020304" pitchFamily="18" charset="0"/>
              </a:rPr>
              <a:t>, Datong, 2016, pp. 815-819.</a:t>
            </a:r>
          </a:p>
          <a:p>
            <a:r>
              <a:rPr lang="en-US" sz="2400" dirty="0">
                <a:latin typeface="Times New Roman" panose="02020603050405020304" pitchFamily="18" charset="0"/>
                <a:cs typeface="Times New Roman" panose="02020603050405020304" pitchFamily="18" charset="0"/>
              </a:rPr>
              <a:t>M. </a:t>
            </a:r>
            <a:r>
              <a:rPr lang="en-US" sz="2400" dirty="0" err="1">
                <a:latin typeface="Times New Roman" panose="02020603050405020304" pitchFamily="18" charset="0"/>
                <a:cs typeface="Times New Roman" panose="02020603050405020304" pitchFamily="18" charset="0"/>
              </a:rPr>
              <a:t>Wazumi</a:t>
            </a:r>
            <a:r>
              <a:rPr lang="en-US" sz="2400" dirty="0">
                <a:latin typeface="Times New Roman" panose="02020603050405020304" pitchFamily="18" charset="0"/>
                <a:cs typeface="Times New Roman" panose="02020603050405020304" pitchFamily="18" charset="0"/>
              </a:rPr>
              <a:t>, X. Han, D. Ai and Y. Chen, "Auto-recognition of food images using SPIN feature for Food-Log system," </a:t>
            </a:r>
            <a:r>
              <a:rPr lang="en-US" sz="2400" i="1" dirty="0">
                <a:latin typeface="Times New Roman" panose="02020603050405020304" pitchFamily="18" charset="0"/>
                <a:cs typeface="Times New Roman" panose="02020603050405020304" pitchFamily="18" charset="0"/>
              </a:rPr>
              <a:t>2011 6th International Conference on Computer Sciences and Convergence Information Technology (ICCIT)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Seogwipo</a:t>
            </a:r>
            <a:r>
              <a:rPr lang="en-US" sz="2400" dirty="0">
                <a:latin typeface="Times New Roman" panose="02020603050405020304" pitchFamily="18" charset="0"/>
                <a:cs typeface="Times New Roman" panose="02020603050405020304" pitchFamily="18" charset="0"/>
              </a:rPr>
              <a:t>, 2011, pp. 874-877.</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4915" y="248361"/>
            <a:ext cx="1907986" cy="1907986"/>
          </a:xfrm>
          <a:prstGeom prst="rect">
            <a:avLst/>
          </a:prstGeom>
        </p:spPr>
      </p:pic>
    </p:spTree>
    <p:extLst>
      <p:ext uri="{BB962C8B-B14F-4D97-AF65-F5344CB8AC3E}">
        <p14:creationId xmlns:p14="http://schemas.microsoft.com/office/powerpoint/2010/main" val="4113098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508" y="528285"/>
            <a:ext cx="10515600" cy="6090466"/>
          </a:xfrm>
        </p:spPr>
        <p:txBody>
          <a:bodyPr>
            <a:normAutofit/>
          </a:bodyPr>
          <a:lstStyle/>
          <a:p>
            <a:r>
              <a:rPr lang="en-IN" sz="2400" dirty="0">
                <a:latin typeface="Times New Roman" panose="02020603050405020304" pitchFamily="18" charset="0"/>
                <a:cs typeface="Times New Roman" panose="02020603050405020304" pitchFamily="18" charset="0"/>
              </a:rPr>
              <a:t>W. Zhang, D. Zhao, W. Gong, Z. Li, Q. Lu and S. Yang, "Food Image Recognition with Convolutional Neural Networks," </a:t>
            </a:r>
            <a:r>
              <a:rPr lang="en-IN" sz="2400" i="1" dirty="0">
                <a:latin typeface="Times New Roman" panose="02020603050405020304" pitchFamily="18" charset="0"/>
                <a:cs typeface="Times New Roman" panose="02020603050405020304" pitchFamily="18" charset="0"/>
              </a:rPr>
              <a:t>2015 IEEE 12th Intl </a:t>
            </a:r>
            <a:r>
              <a:rPr lang="en-IN" sz="2400" i="1" dirty="0" err="1">
                <a:latin typeface="Times New Roman" panose="02020603050405020304" pitchFamily="18" charset="0"/>
                <a:cs typeface="Times New Roman" panose="02020603050405020304" pitchFamily="18" charset="0"/>
              </a:rPr>
              <a:t>Conf</a:t>
            </a:r>
            <a:r>
              <a:rPr lang="en-IN" sz="2400" i="1" dirty="0">
                <a:latin typeface="Times New Roman" panose="02020603050405020304" pitchFamily="18" charset="0"/>
                <a:cs typeface="Times New Roman" panose="02020603050405020304" pitchFamily="18" charset="0"/>
              </a:rPr>
              <a:t> on Ubiquitous Intelligence and Computing and 2015 IEEE 12th Intl </a:t>
            </a:r>
            <a:r>
              <a:rPr lang="en-IN" sz="2400" i="1" dirty="0" err="1">
                <a:latin typeface="Times New Roman" panose="02020603050405020304" pitchFamily="18" charset="0"/>
                <a:cs typeface="Times New Roman" panose="02020603050405020304" pitchFamily="18" charset="0"/>
              </a:rPr>
              <a:t>Conf</a:t>
            </a:r>
            <a:r>
              <a:rPr lang="en-IN" sz="2400" i="1" dirty="0">
                <a:latin typeface="Times New Roman" panose="02020603050405020304" pitchFamily="18" charset="0"/>
                <a:cs typeface="Times New Roman" panose="02020603050405020304" pitchFamily="18" charset="0"/>
              </a:rPr>
              <a:t> on Autonomic and Trusted Computing and 2015 IEEE 15th Intl </a:t>
            </a:r>
            <a:r>
              <a:rPr lang="en-IN" sz="2400" i="1" dirty="0" err="1">
                <a:latin typeface="Times New Roman" panose="02020603050405020304" pitchFamily="18" charset="0"/>
                <a:cs typeface="Times New Roman" panose="02020603050405020304" pitchFamily="18" charset="0"/>
              </a:rPr>
              <a:t>Conf</a:t>
            </a:r>
            <a:r>
              <a:rPr lang="en-IN" sz="2400" i="1" dirty="0">
                <a:latin typeface="Times New Roman" panose="02020603050405020304" pitchFamily="18" charset="0"/>
                <a:cs typeface="Times New Roman" panose="02020603050405020304" pitchFamily="18" charset="0"/>
              </a:rPr>
              <a:t> on Scalable Computing and Communications and Its Associated Workshops (UIC-ATC-</a:t>
            </a:r>
            <a:r>
              <a:rPr lang="en-IN" sz="2400" i="1" dirty="0" err="1">
                <a:latin typeface="Times New Roman" panose="02020603050405020304" pitchFamily="18" charset="0"/>
                <a:cs typeface="Times New Roman" panose="02020603050405020304" pitchFamily="18" charset="0"/>
              </a:rPr>
              <a:t>ScalCom</a:t>
            </a:r>
            <a:r>
              <a:rPr lang="en-IN" sz="2400" i="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Beijing, 2015, pp. 690-693</a:t>
            </a:r>
          </a:p>
          <a:p>
            <a:r>
              <a:rPr lang="en-US" sz="2400" dirty="0">
                <a:latin typeface="Times New Roman" panose="02020603050405020304" pitchFamily="18" charset="0"/>
                <a:cs typeface="Times New Roman" panose="02020603050405020304" pitchFamily="18" charset="0"/>
              </a:rPr>
              <a:t>J. </a:t>
            </a:r>
            <a:r>
              <a:rPr lang="en-US" sz="2400" dirty="0" err="1">
                <a:latin typeface="Times New Roman" panose="02020603050405020304" pitchFamily="18" charset="0"/>
                <a:cs typeface="Times New Roman" panose="02020603050405020304" pitchFamily="18" charset="0"/>
              </a:rPr>
              <a:t>Meng</a:t>
            </a:r>
            <a:r>
              <a:rPr lang="en-US" sz="2400" dirty="0">
                <a:latin typeface="Times New Roman" panose="02020603050405020304" pitchFamily="18" charset="0"/>
                <a:cs typeface="Times New Roman" panose="02020603050405020304" pitchFamily="18" charset="0"/>
              </a:rPr>
              <a:t>, J. Zhang and H. Zhao, "Overview of the Speech Recognition Technology," </a:t>
            </a:r>
            <a:r>
              <a:rPr lang="en-US" sz="2400" i="1" dirty="0">
                <a:latin typeface="Times New Roman" panose="02020603050405020304" pitchFamily="18" charset="0"/>
                <a:cs typeface="Times New Roman" panose="02020603050405020304" pitchFamily="18" charset="0"/>
              </a:rPr>
              <a:t>2012 Fourth International Conference on Computational and Information Sciences</a:t>
            </a:r>
            <a:r>
              <a:rPr lang="en-US" sz="2400" dirty="0">
                <a:latin typeface="Times New Roman" panose="02020603050405020304" pitchFamily="18" charset="0"/>
                <a:cs typeface="Times New Roman" panose="02020603050405020304" pitchFamily="18" charset="0"/>
              </a:rPr>
              <a:t>, Chongqing, 2012, pp. 199-202.</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10.1109/ICCIS.2012.202</a:t>
            </a:r>
          </a:p>
          <a:p>
            <a:r>
              <a:rPr lang="en-IN" sz="2400" dirty="0">
                <a:latin typeface="Times New Roman" panose="02020603050405020304" pitchFamily="18" charset="0"/>
                <a:cs typeface="Times New Roman" panose="02020603050405020304" pitchFamily="18" charset="0"/>
              </a:rPr>
              <a:t>G. K. </a:t>
            </a:r>
            <a:r>
              <a:rPr lang="en-IN" sz="2400" dirty="0" err="1">
                <a:latin typeface="Times New Roman" panose="02020603050405020304" pitchFamily="18" charset="0"/>
                <a:cs typeface="Times New Roman" panose="02020603050405020304" pitchFamily="18" charset="0"/>
              </a:rPr>
              <a:t>Berdibaeva</a:t>
            </a:r>
            <a:r>
              <a:rPr lang="en-IN" sz="2400" dirty="0">
                <a:latin typeface="Times New Roman" panose="02020603050405020304" pitchFamily="18" charset="0"/>
                <a:cs typeface="Times New Roman" panose="02020603050405020304" pitchFamily="18" charset="0"/>
              </a:rPr>
              <a:t>, O. N. </a:t>
            </a:r>
            <a:r>
              <a:rPr lang="en-IN" sz="2400" dirty="0" err="1">
                <a:latin typeface="Times New Roman" panose="02020603050405020304" pitchFamily="18" charset="0"/>
                <a:cs typeface="Times New Roman" panose="02020603050405020304" pitchFamily="18" charset="0"/>
              </a:rPr>
              <a:t>Bodin</a:t>
            </a:r>
            <a:r>
              <a:rPr lang="en-IN" sz="2400" dirty="0">
                <a:latin typeface="Times New Roman" panose="02020603050405020304" pitchFamily="18" charset="0"/>
                <a:cs typeface="Times New Roman" panose="02020603050405020304" pitchFamily="18" charset="0"/>
              </a:rPr>
              <a:t>, V. V. </a:t>
            </a:r>
            <a:r>
              <a:rPr lang="en-IN" sz="2400" dirty="0" err="1">
                <a:latin typeface="Times New Roman" panose="02020603050405020304" pitchFamily="18" charset="0"/>
                <a:cs typeface="Times New Roman" panose="02020603050405020304" pitchFamily="18" charset="0"/>
              </a:rPr>
              <a:t>Kozlov</a:t>
            </a:r>
            <a:r>
              <a:rPr lang="en-IN" sz="2400" dirty="0">
                <a:latin typeface="Times New Roman" panose="02020603050405020304" pitchFamily="18" charset="0"/>
                <a:cs typeface="Times New Roman" panose="02020603050405020304" pitchFamily="18" charset="0"/>
              </a:rPr>
              <a:t>, D. I. </a:t>
            </a:r>
            <a:r>
              <a:rPr lang="en-IN" sz="2400" dirty="0" err="1">
                <a:latin typeface="Times New Roman" panose="02020603050405020304" pitchFamily="18" charset="0"/>
                <a:cs typeface="Times New Roman" panose="02020603050405020304" pitchFamily="18" charset="0"/>
              </a:rPr>
              <a:t>Nefed'ev</a:t>
            </a:r>
            <a:r>
              <a:rPr lang="en-IN" sz="2400" dirty="0">
                <a:latin typeface="Times New Roman" panose="02020603050405020304" pitchFamily="18" charset="0"/>
                <a:cs typeface="Times New Roman" panose="02020603050405020304" pitchFamily="18" charset="0"/>
              </a:rPr>
              <a:t>, K. A. </a:t>
            </a:r>
            <a:r>
              <a:rPr lang="en-IN" sz="2400" dirty="0" err="1">
                <a:latin typeface="Times New Roman" panose="02020603050405020304" pitchFamily="18" charset="0"/>
                <a:cs typeface="Times New Roman" panose="02020603050405020304" pitchFamily="18" charset="0"/>
              </a:rPr>
              <a:t>Ozhikenov</a:t>
            </a:r>
            <a:r>
              <a:rPr lang="en-IN" sz="2400" dirty="0">
                <a:latin typeface="Times New Roman" panose="02020603050405020304" pitchFamily="18" charset="0"/>
                <a:cs typeface="Times New Roman" panose="02020603050405020304" pitchFamily="18" charset="0"/>
              </a:rPr>
              <a:t> and Y. A. </a:t>
            </a:r>
            <a:r>
              <a:rPr lang="en-IN" sz="2400" dirty="0" err="1">
                <a:latin typeface="Times New Roman" panose="02020603050405020304" pitchFamily="18" charset="0"/>
                <a:cs typeface="Times New Roman" panose="02020603050405020304" pitchFamily="18" charset="0"/>
              </a:rPr>
              <a:t>Pizhonkov</a:t>
            </a:r>
            <a:r>
              <a:rPr lang="en-IN" sz="2400" dirty="0">
                <a:latin typeface="Times New Roman" panose="02020603050405020304" pitchFamily="18" charset="0"/>
                <a:cs typeface="Times New Roman" panose="02020603050405020304" pitchFamily="18" charset="0"/>
              </a:rPr>
              <a:t>, "Pre-processing voice signals for voice recognition systems," </a:t>
            </a:r>
            <a:r>
              <a:rPr lang="en-IN" sz="2400" i="1" dirty="0">
                <a:latin typeface="Times New Roman" panose="02020603050405020304" pitchFamily="18" charset="0"/>
                <a:cs typeface="Times New Roman" panose="02020603050405020304" pitchFamily="18" charset="0"/>
              </a:rPr>
              <a:t>2017 18th International Conference of Young Specialists on Micro/Nanotechnologies and Electron Devices (EDM)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Erlagol</a:t>
            </a:r>
            <a:r>
              <a:rPr lang="en-IN" sz="2400" dirty="0">
                <a:latin typeface="Times New Roman" panose="02020603050405020304" pitchFamily="18" charset="0"/>
                <a:cs typeface="Times New Roman" panose="02020603050405020304" pitchFamily="18" charset="0"/>
              </a:rPr>
              <a:t>, 2017, pp. 242-245.</a:t>
            </a:r>
          </a:p>
        </p:txBody>
      </p:sp>
    </p:spTree>
    <p:extLst>
      <p:ext uri="{BB962C8B-B14F-4D97-AF65-F5344CB8AC3E}">
        <p14:creationId xmlns:p14="http://schemas.microsoft.com/office/powerpoint/2010/main" val="427515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493" y="1431235"/>
            <a:ext cx="11501174" cy="4598862"/>
          </a:xfrm>
        </p:spPr>
        <p:txBody>
          <a:bodyPr>
            <a:noAutofit/>
          </a:bodyPr>
          <a:lstStyle/>
          <a:p>
            <a:r>
              <a:rPr lang="en-US" sz="2400" dirty="0">
                <a:latin typeface="Times New Roman" panose="02020603050405020304" pitchFamily="18" charset="0"/>
                <a:cs typeface="Times New Roman" panose="02020603050405020304" pitchFamily="18" charset="0"/>
              </a:rPr>
              <a:t>Currently in India multiple food chains are running out of which many food chains are running internationally too. One of the most important aspects of these chains is the management of customers and customer satisfaction. </a:t>
            </a:r>
          </a:p>
          <a:p>
            <a:r>
              <a:rPr lang="en-US" sz="2400" dirty="0">
                <a:latin typeface="Times New Roman" panose="02020603050405020304" pitchFamily="18" charset="0"/>
                <a:cs typeface="Times New Roman" panose="02020603050405020304" pitchFamily="18" charset="0"/>
              </a:rPr>
              <a:t>The first part of this project aims at intelligently predicting the choices and the personal details of the customer.  This prediction is done through voice recognition where the voiceprint of a person is detected to access the database of the person which consists of his/her previous orders and special changes in the menu. </a:t>
            </a:r>
          </a:p>
          <a:p>
            <a:r>
              <a:rPr lang="en-US" sz="2400" dirty="0">
                <a:latin typeface="Times New Roman" panose="02020603050405020304" pitchFamily="18" charset="0"/>
                <a:cs typeface="Times New Roman" panose="02020603050405020304" pitchFamily="18" charset="0"/>
              </a:rPr>
              <a:t>The second part of the project deals with the food item detection algorithm using image processing so that veg and non veg food items do not get mixed up and the correct table receives the correct order.</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4067573" y="113750"/>
            <a:ext cx="2266966" cy="707886"/>
          </a:xfrm>
          <a:prstGeom prst="rect">
            <a:avLst/>
          </a:prstGeom>
          <a:noFill/>
        </p:spPr>
        <p:txBody>
          <a:bodyPr wrap="none" lIns="91440" tIns="45720" rIns="91440" bIns="45720">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Abstract: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0354" y="1"/>
            <a:ext cx="2500313" cy="1431234"/>
          </a:xfrm>
          <a:prstGeom prst="rect">
            <a:avLst/>
          </a:prstGeom>
        </p:spPr>
      </p:pic>
    </p:spTree>
    <p:extLst>
      <p:ext uri="{BB962C8B-B14F-4D97-AF65-F5344CB8AC3E}">
        <p14:creationId xmlns:p14="http://schemas.microsoft.com/office/powerpoint/2010/main" val="4250035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43" y="291374"/>
            <a:ext cx="10515600" cy="1325563"/>
          </a:xfrm>
        </p:spPr>
        <p:txBody>
          <a:bodyPr>
            <a:normAutofit/>
          </a:bodyPr>
          <a:lstStyle/>
          <a:p>
            <a:pPr algn="ctr"/>
            <a:r>
              <a:rPr lang="en-IN" sz="4000" b="1" dirty="0">
                <a:solidFill>
                  <a:schemeClr val="accent1"/>
                </a:solidFill>
                <a:latin typeface="Times New Roman" panose="02020603050405020304" pitchFamily="18" charset="0"/>
                <a:cs typeface="Times New Roman" panose="02020603050405020304" pitchFamily="18" charset="0"/>
              </a:rPr>
              <a:t>Team Role:</a:t>
            </a:r>
          </a:p>
        </p:txBody>
      </p:sp>
      <p:sp>
        <p:nvSpPr>
          <p:cNvPr id="3" name="Content Placeholder 2"/>
          <p:cNvSpPr>
            <a:spLocks noGrp="1"/>
          </p:cNvSpPr>
          <p:nvPr>
            <p:ph idx="1"/>
          </p:nvPr>
        </p:nvSpPr>
        <p:spPr>
          <a:xfrm>
            <a:off x="887627" y="1908311"/>
            <a:ext cx="10515600" cy="3196751"/>
          </a:xfrm>
        </p:spPr>
        <p:txBody>
          <a:bodyPr>
            <a:noAutofit/>
          </a:bodyPr>
          <a:lstStyle/>
          <a:p>
            <a:r>
              <a:rPr lang="en-US" sz="2400" b="1" dirty="0">
                <a:latin typeface="Times New Roman" panose="02020603050405020304" pitchFamily="18" charset="0"/>
                <a:cs typeface="Times New Roman" panose="02020603050405020304" pitchFamily="18" charset="0"/>
              </a:rPr>
              <a:t>Soham Dasgupta </a:t>
            </a:r>
            <a:r>
              <a:rPr lang="en-US" sz="2400" dirty="0">
                <a:latin typeface="Times New Roman" panose="02020603050405020304" pitchFamily="18" charset="0"/>
                <a:cs typeface="Times New Roman" panose="02020603050405020304" pitchFamily="18" charset="0"/>
              </a:rPr>
              <a:t>– Responsible for the code of the project.</a:t>
            </a:r>
          </a:p>
          <a:p>
            <a:endParaRPr lang="en-IN"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Yogalakshmi</a:t>
            </a:r>
            <a:r>
              <a:rPr lang="en-US" sz="2400" b="1" dirty="0">
                <a:latin typeface="Times New Roman" panose="02020603050405020304" pitchFamily="18" charset="0"/>
                <a:cs typeface="Times New Roman" panose="02020603050405020304" pitchFamily="18" charset="0"/>
              </a:rPr>
              <a:t> C.N. </a:t>
            </a:r>
            <a:r>
              <a:rPr lang="en-US" sz="2400" dirty="0">
                <a:latin typeface="Times New Roman" panose="02020603050405020304" pitchFamily="18" charset="0"/>
                <a:cs typeface="Times New Roman" panose="02020603050405020304" pitchFamily="18" charset="0"/>
              </a:rPr>
              <a:t>– Responsible for database management </a:t>
            </a:r>
          </a:p>
          <a:p>
            <a:endParaRPr lang="en-IN"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Madhurupa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Samaddar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Responsible for methodology and fixing the problem statement of the project with respect to the novelty of the project </a:t>
            </a:r>
          </a:p>
          <a:p>
            <a:endParaRPr lang="en-IN"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Subiksha</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Responsible for procurement of necessary research papers.</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88" y="0"/>
            <a:ext cx="2654369" cy="1908313"/>
          </a:xfrm>
          <a:prstGeom prst="rect">
            <a:avLst/>
          </a:prstGeom>
        </p:spPr>
      </p:pic>
    </p:spTree>
    <p:extLst>
      <p:ext uri="{BB962C8B-B14F-4D97-AF65-F5344CB8AC3E}">
        <p14:creationId xmlns:p14="http://schemas.microsoft.com/office/powerpoint/2010/main" val="1661982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6163" y="3182534"/>
            <a:ext cx="4536498" cy="1200329"/>
          </a:xfrm>
          <a:prstGeom prst="rect">
            <a:avLst/>
          </a:prstGeom>
          <a:noFill/>
        </p:spPr>
        <p:txBody>
          <a:bodyPr wrap="none" lIns="91440" tIns="45720" rIns="91440" bIns="45720">
            <a:spAutoFit/>
          </a:bodyPr>
          <a:lstStyle/>
          <a:p>
            <a:pPr algn="ctr"/>
            <a:r>
              <a:rPr lang="en-US" sz="7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1613" y="0"/>
            <a:ext cx="2500313" cy="1978005"/>
          </a:xfrm>
          <a:prstGeom prst="rect">
            <a:avLst/>
          </a:prstGeom>
        </p:spPr>
      </p:pic>
    </p:spTree>
    <p:extLst>
      <p:ext uri="{BB962C8B-B14F-4D97-AF65-F5344CB8AC3E}">
        <p14:creationId xmlns:p14="http://schemas.microsoft.com/office/powerpoint/2010/main" val="220270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039" y="1369020"/>
            <a:ext cx="11343178" cy="4526814"/>
          </a:xfrm>
        </p:spPr>
        <p:txBody>
          <a:bodyPr>
            <a:noAutofit/>
          </a:bodyPr>
          <a:lstStyle/>
          <a:p>
            <a:r>
              <a:rPr lang="en-US" sz="2400" dirty="0">
                <a:latin typeface="Times New Roman" panose="02020603050405020304" pitchFamily="18" charset="0"/>
                <a:cs typeface="Times New Roman" panose="02020603050405020304" pitchFamily="18" charset="0"/>
              </a:rPr>
              <a:t>The primary objective of this project is voiceprint recognition of the person so that the customer is not asked for additional personal details and also the database of the customer can be easily recognized using the voiceprint. This database can be used to customize the order for the customer making it easier for the restaurant or hotel to manage the customers.</a:t>
            </a:r>
          </a:p>
          <a:p>
            <a:r>
              <a:rPr lang="en-IN" sz="2400" dirty="0">
                <a:latin typeface="Times New Roman" panose="02020603050405020304" pitchFamily="18" charset="0"/>
                <a:cs typeface="Times New Roman" panose="02020603050405020304" pitchFamily="18" charset="0"/>
              </a:rPr>
              <a:t>The Secondary objective of the project is the detection of food items using image processing so that the correct order is always sent to the correct table . Moreover Vegan meals thus will never be mistaken for non veg meals .</a:t>
            </a:r>
            <a:endParaRPr lang="en-IN"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728444" y="330567"/>
            <a:ext cx="2465740" cy="707886"/>
          </a:xfrm>
          <a:prstGeom prst="rect">
            <a:avLst/>
          </a:prstGeom>
          <a:noFill/>
        </p:spPr>
        <p:txBody>
          <a:bodyPr wrap="none" lIns="91440" tIns="45720" rIns="91440" bIns="45720">
            <a:spAutoFit/>
          </a:bodyPr>
          <a:lstStyle/>
          <a:p>
            <a:pPr algn="ctr"/>
            <a:r>
              <a:rPr lang="en-US" sz="40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88" y="1"/>
            <a:ext cx="2500313" cy="1369020"/>
          </a:xfrm>
          <a:prstGeom prst="rect">
            <a:avLst/>
          </a:prstGeom>
        </p:spPr>
      </p:pic>
    </p:spTree>
    <p:extLst>
      <p:ext uri="{BB962C8B-B14F-4D97-AF65-F5344CB8AC3E}">
        <p14:creationId xmlns:p14="http://schemas.microsoft.com/office/powerpoint/2010/main" val="273479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55" y="83009"/>
            <a:ext cx="8596668" cy="700585"/>
          </a:xfrm>
        </p:spPr>
        <p:txBody>
          <a:bodyPr>
            <a:noAutofit/>
          </a:bodyPr>
          <a:lstStyle/>
          <a:p>
            <a:pPr algn="ctr"/>
            <a:r>
              <a:rPr lang="en-IN" sz="4000" b="1" dirty="0">
                <a:solidFill>
                  <a:schemeClr val="accent1"/>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09855" y="1347635"/>
            <a:ext cx="10944823" cy="5427355"/>
          </a:xfrm>
        </p:spPr>
        <p:txBody>
          <a:bodyPr>
            <a:noAutofit/>
          </a:bodyPr>
          <a:lstStyle/>
          <a:p>
            <a:pPr algn="just"/>
            <a:r>
              <a:rPr lang="en-IN" sz="2400" dirty="0">
                <a:latin typeface="Times New Roman" panose="02020603050405020304" pitchFamily="18" charset="0"/>
                <a:cs typeface="Times New Roman" panose="02020603050405020304" pitchFamily="18" charset="0"/>
              </a:rPr>
              <a:t>The project aims at creating a personalized database which can be accessed through the voice recognition of the customer so that the customer never faces a problem in overseas outlets of the similar food chain.</a:t>
            </a:r>
          </a:p>
          <a:p>
            <a:pPr algn="just"/>
            <a:r>
              <a:rPr lang="en-IN" sz="2400" dirty="0">
                <a:latin typeface="Times New Roman" panose="02020603050405020304" pitchFamily="18" charset="0"/>
                <a:cs typeface="Times New Roman" panose="02020603050405020304" pitchFamily="18" charset="0"/>
              </a:rPr>
              <a:t>The second problem statement is that veg and non veg foods get mixed up creating problems for customers.</a:t>
            </a:r>
          </a:p>
          <a:p>
            <a:pPr algn="just"/>
            <a:r>
              <a:rPr lang="en-IN" sz="2400" dirty="0">
                <a:latin typeface="Times New Roman" panose="02020603050405020304" pitchFamily="18" charset="0"/>
                <a:cs typeface="Times New Roman" panose="02020603050405020304" pitchFamily="18" charset="0"/>
              </a:rPr>
              <a:t>The project aims at segregating veg and non veg food intelligently so that people with specific food choices (Jains and Vegans) never face a problem also to sort things out voice recognition.</a:t>
            </a:r>
          </a:p>
          <a:p>
            <a:pPr algn="just"/>
            <a:r>
              <a:rPr lang="en-IN" sz="2400" dirty="0">
                <a:latin typeface="Times New Roman" panose="02020603050405020304" pitchFamily="18" charset="0"/>
                <a:cs typeface="Times New Roman" panose="02020603050405020304" pitchFamily="18" charset="0"/>
              </a:rPr>
              <a:t>In this progress, we have created an app that can store all the datasets and works customer friendly. This helps the users to enjoy the tension free meal in adding specifics to their meal.</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255" y="35736"/>
            <a:ext cx="2500313" cy="1311900"/>
          </a:xfrm>
          <a:prstGeom prst="rect">
            <a:avLst/>
          </a:prstGeom>
        </p:spPr>
      </p:pic>
    </p:spTree>
    <p:extLst>
      <p:ext uri="{BB962C8B-B14F-4D97-AF65-F5344CB8AC3E}">
        <p14:creationId xmlns:p14="http://schemas.microsoft.com/office/powerpoint/2010/main" val="257629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584823"/>
            <a:ext cx="8596668" cy="755176"/>
          </a:xfrm>
        </p:spPr>
        <p:txBody>
          <a:bodyPr>
            <a:noAutofit/>
          </a:bodyPr>
          <a:lstStyle/>
          <a:p>
            <a:pPr algn="ctr"/>
            <a:r>
              <a:rPr lang="en-IN" sz="4000" b="1" dirty="0">
                <a:solidFill>
                  <a:schemeClr val="accent1"/>
                </a:solidFill>
                <a:latin typeface="Times New Roman" panose="02020603050405020304" pitchFamily="18" charset="0"/>
                <a:cs typeface="Times New Roman" panose="02020603050405020304" pitchFamily="18" charset="0"/>
              </a:rPr>
              <a:t>Proposed Solution to the Problem:</a:t>
            </a:r>
          </a:p>
        </p:txBody>
      </p:sp>
      <p:sp>
        <p:nvSpPr>
          <p:cNvPr id="3" name="Content Placeholder 2"/>
          <p:cNvSpPr>
            <a:spLocks noGrp="1"/>
          </p:cNvSpPr>
          <p:nvPr>
            <p:ph idx="1"/>
          </p:nvPr>
        </p:nvSpPr>
        <p:spPr>
          <a:xfrm>
            <a:off x="677333" y="1656523"/>
            <a:ext cx="11117101" cy="4384840"/>
          </a:xfrm>
        </p:spPr>
        <p:txBody>
          <a:bodyPr>
            <a:noAutofit/>
          </a:bodyPr>
          <a:lstStyle/>
          <a:p>
            <a:pPr marL="0" indent="0" algn="just">
              <a:buNone/>
            </a:pPr>
            <a:r>
              <a:rPr lang="en-IN" sz="2400" i="1" u="sng" dirty="0">
                <a:solidFill>
                  <a:srgbClr val="FF0000"/>
                </a:solidFill>
                <a:latin typeface="Times New Roman" panose="02020603050405020304" pitchFamily="18" charset="0"/>
                <a:cs typeface="Times New Roman" panose="02020603050405020304" pitchFamily="18" charset="0"/>
              </a:rPr>
              <a:t>Voice detection</a:t>
            </a:r>
            <a:endParaRPr lang="en-IN" sz="2400" u="sng"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An effective algorithm(MFCC) should be set up for the feature extraction of the voice.</a:t>
            </a:r>
          </a:p>
          <a:p>
            <a:pPr algn="just"/>
            <a:r>
              <a:rPr lang="en-IN" sz="2400" dirty="0">
                <a:latin typeface="Times New Roman" panose="02020603050405020304" pitchFamily="18" charset="0"/>
                <a:cs typeface="Times New Roman" panose="02020603050405020304" pitchFamily="18" charset="0"/>
              </a:rPr>
              <a:t>The data from the customer must be entered into the master database which is shared among all the systems.</a:t>
            </a:r>
          </a:p>
          <a:p>
            <a:pPr algn="just"/>
            <a:r>
              <a:rPr lang="en-IN" sz="2400" dirty="0">
                <a:latin typeface="Times New Roman" panose="02020603050405020304" pitchFamily="18" charset="0"/>
                <a:cs typeface="Times New Roman" panose="02020603050405020304" pitchFamily="18" charset="0"/>
              </a:rPr>
              <a:t>A shared database over the internet among all the systems would ensure that the person also gets similar facilities while visiting an outlet of the restaurant in a different country.</a:t>
            </a:r>
          </a:p>
          <a:p>
            <a:pPr marL="0" indent="0" algn="just">
              <a:buNone/>
            </a:pPr>
            <a:r>
              <a:rPr lang="en-IN" sz="2400" i="1" u="sng" dirty="0">
                <a:solidFill>
                  <a:srgbClr val="FF0000"/>
                </a:solidFill>
                <a:latin typeface="Times New Roman" panose="02020603050405020304" pitchFamily="18" charset="0"/>
                <a:cs typeface="Times New Roman" panose="02020603050405020304" pitchFamily="18" charset="0"/>
              </a:rPr>
              <a:t>Image Detection</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 multilayer perceptron must be trained multiple times for effective detection of the food items.</a:t>
            </a:r>
          </a:p>
          <a:p>
            <a:pPr algn="just"/>
            <a:r>
              <a:rPr lang="en-IN" sz="2400" dirty="0" err="1">
                <a:latin typeface="Times New Roman" panose="02020603050405020304" pitchFamily="18" charset="0"/>
                <a:cs typeface="Times New Roman" panose="02020603050405020304" pitchFamily="18" charset="0"/>
              </a:rPr>
              <a:t>Colored</a:t>
            </a:r>
            <a:r>
              <a:rPr lang="en-IN" sz="2400" dirty="0">
                <a:latin typeface="Times New Roman" panose="02020603050405020304" pitchFamily="18" charset="0"/>
                <a:cs typeface="Times New Roman" panose="02020603050405020304" pitchFamily="18" charset="0"/>
              </a:rPr>
              <a:t> dots on plates and food packages can be used for segregation of veg and non veg items.</a:t>
            </a: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8119" y="1"/>
            <a:ext cx="2500313" cy="1656522"/>
          </a:xfrm>
          <a:prstGeom prst="rect">
            <a:avLst/>
          </a:prstGeom>
        </p:spPr>
      </p:pic>
    </p:spTree>
    <p:extLst>
      <p:ext uri="{BB962C8B-B14F-4D97-AF65-F5344CB8AC3E}">
        <p14:creationId xmlns:p14="http://schemas.microsoft.com/office/powerpoint/2010/main" val="124461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1132" y="339647"/>
            <a:ext cx="4293483" cy="707886"/>
          </a:xfrm>
          <a:prstGeom prst="rect">
            <a:avLst/>
          </a:prstGeom>
          <a:noFill/>
        </p:spPr>
        <p:txBody>
          <a:bodyPr wrap="none" lIns="91440" tIns="45720" rIns="91440" bIns="45720">
            <a:spAutoFit/>
          </a:bodyPr>
          <a:lstStyle/>
          <a:p>
            <a:pPr algn="ctr"/>
            <a:r>
              <a:rPr lang="en-US" sz="40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a:t>
            </a:r>
          </a:p>
        </p:txBody>
      </p:sp>
      <p:graphicFrame>
        <p:nvGraphicFramePr>
          <p:cNvPr id="3" name="Table 2"/>
          <p:cNvGraphicFramePr>
            <a:graphicFrameLocks noGrp="1"/>
          </p:cNvGraphicFramePr>
          <p:nvPr>
            <p:extLst>
              <p:ext uri="{D42A27DB-BD31-4B8C-83A1-F6EECF244321}">
                <p14:modId xmlns:p14="http://schemas.microsoft.com/office/powerpoint/2010/main" val="1538187353"/>
              </p:ext>
            </p:extLst>
          </p:nvPr>
        </p:nvGraphicFramePr>
        <p:xfrm>
          <a:off x="289695" y="1047533"/>
          <a:ext cx="11461580" cy="4851744"/>
        </p:xfrm>
        <a:graphic>
          <a:graphicData uri="http://schemas.openxmlformats.org/drawingml/2006/table">
            <a:tbl>
              <a:tblPr firstRow="1" bandRow="1">
                <a:tableStyleId>{5C22544A-7EE6-4342-B048-85BDC9FD1C3A}</a:tableStyleId>
              </a:tblPr>
              <a:tblGrid>
                <a:gridCol w="2865395">
                  <a:extLst>
                    <a:ext uri="{9D8B030D-6E8A-4147-A177-3AD203B41FA5}">
                      <a16:colId xmlns:a16="http://schemas.microsoft.com/office/drawing/2014/main" val="4124161705"/>
                    </a:ext>
                  </a:extLst>
                </a:gridCol>
                <a:gridCol w="2865395">
                  <a:extLst>
                    <a:ext uri="{9D8B030D-6E8A-4147-A177-3AD203B41FA5}">
                      <a16:colId xmlns:a16="http://schemas.microsoft.com/office/drawing/2014/main" val="3777347122"/>
                    </a:ext>
                  </a:extLst>
                </a:gridCol>
                <a:gridCol w="2865395">
                  <a:extLst>
                    <a:ext uri="{9D8B030D-6E8A-4147-A177-3AD203B41FA5}">
                      <a16:colId xmlns:a16="http://schemas.microsoft.com/office/drawing/2014/main" val="2793235088"/>
                    </a:ext>
                  </a:extLst>
                </a:gridCol>
                <a:gridCol w="2865395">
                  <a:extLst>
                    <a:ext uri="{9D8B030D-6E8A-4147-A177-3AD203B41FA5}">
                      <a16:colId xmlns:a16="http://schemas.microsoft.com/office/drawing/2014/main" val="2946167452"/>
                    </a:ext>
                  </a:extLst>
                </a:gridCol>
              </a:tblGrid>
              <a:tr h="398208">
                <a:tc>
                  <a:txBody>
                    <a:bodyPr/>
                    <a:lstStyle/>
                    <a:p>
                      <a:pPr algn="ctr"/>
                      <a:r>
                        <a:rPr lang="en-IN" sz="1800" dirty="0">
                          <a:latin typeface="Times New Roman" panose="02020603050405020304" pitchFamily="18" charset="0"/>
                          <a:cs typeface="Times New Roman" panose="02020603050405020304" pitchFamily="18" charset="0"/>
                        </a:rPr>
                        <a:t>AUTHOR</a:t>
                      </a:r>
                    </a:p>
                  </a:txBody>
                  <a:tcPr/>
                </a:tc>
                <a:tc>
                  <a:txBody>
                    <a:bodyPr/>
                    <a:lstStyle/>
                    <a:p>
                      <a:pPr algn="ctr"/>
                      <a:r>
                        <a:rPr lang="en-IN" dirty="0">
                          <a:latin typeface="Times New Roman" panose="02020603050405020304" pitchFamily="18" charset="0"/>
                          <a:cs typeface="Times New Roman" panose="02020603050405020304" pitchFamily="18" charset="0"/>
                        </a:rPr>
                        <a:t>PAPER</a:t>
                      </a:r>
                    </a:p>
                  </a:txBody>
                  <a:tcPr/>
                </a:tc>
                <a:tc>
                  <a:txBody>
                    <a:bodyPr/>
                    <a:lstStyle/>
                    <a:p>
                      <a:pPr algn="ctr"/>
                      <a:r>
                        <a:rPr lang="en-IN" dirty="0">
                          <a:latin typeface="Times New Roman" panose="02020603050405020304" pitchFamily="18" charset="0"/>
                          <a:cs typeface="Times New Roman" panose="02020603050405020304" pitchFamily="18" charset="0"/>
                        </a:rPr>
                        <a:t>CONTRIBUTION</a:t>
                      </a:r>
                    </a:p>
                  </a:txBody>
                  <a:tcPr/>
                </a:tc>
                <a:tc>
                  <a:txBody>
                    <a:bodyPr/>
                    <a:lstStyle/>
                    <a:p>
                      <a:pPr algn="ctr"/>
                      <a:r>
                        <a:rPr lang="en-IN"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1286051"/>
                  </a:ext>
                </a:extLst>
              </a:tr>
              <a:tr h="1220928">
                <a:tc>
                  <a:txBody>
                    <a:bodyPr/>
                    <a:lstStyle/>
                    <a:p>
                      <a:r>
                        <a:rPr lang="en-IN" dirty="0" err="1">
                          <a:latin typeface="Times New Roman" panose="02020603050405020304" pitchFamily="18" charset="0"/>
                          <a:cs typeface="Times New Roman" panose="02020603050405020304" pitchFamily="18" charset="0"/>
                        </a:rPr>
                        <a:t>Jianliang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Meng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Junwei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Zhang,Haoquan</a:t>
                      </a:r>
                      <a:r>
                        <a:rPr lang="en-IN" dirty="0">
                          <a:latin typeface="Times New Roman" panose="02020603050405020304" pitchFamily="18" charset="0"/>
                          <a:cs typeface="Times New Roman" panose="02020603050405020304" pitchFamily="18" charset="0"/>
                        </a:rPr>
                        <a:t> Zhao </a:t>
                      </a:r>
                    </a:p>
                  </a:txBody>
                  <a:tcPr/>
                </a:tc>
                <a:tc>
                  <a:txBody>
                    <a:bodyPr/>
                    <a:lstStyle/>
                    <a:p>
                      <a:r>
                        <a:rPr lang="en-US" dirty="0">
                          <a:latin typeface="Times New Roman" panose="02020603050405020304" pitchFamily="18" charset="0"/>
                          <a:cs typeface="Times New Roman" panose="02020603050405020304" pitchFamily="18" charset="0"/>
                        </a:rPr>
                        <a:t>Overview of the Speech Recognition Technology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Application</a:t>
                      </a:r>
                      <a:r>
                        <a:rPr lang="en-IN" baseline="0" dirty="0">
                          <a:latin typeface="Times New Roman" panose="02020603050405020304" pitchFamily="18" charset="0"/>
                          <a:cs typeface="Times New Roman" panose="02020603050405020304" pitchFamily="18" charset="0"/>
                        </a:rPr>
                        <a:t> of hidden Markov model in speech processing</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Speech</a:t>
                      </a:r>
                      <a:r>
                        <a:rPr lang="en-IN" baseline="0" dirty="0">
                          <a:latin typeface="Times New Roman" panose="02020603050405020304" pitchFamily="18" charset="0"/>
                          <a:cs typeface="Times New Roman" panose="02020603050405020304" pitchFamily="18" charset="0"/>
                        </a:rPr>
                        <a:t> recognition using Markov Model, Hybrid Network model and Neural Network</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8472768"/>
                  </a:ext>
                </a:extLst>
              </a:tr>
              <a:tr h="1220928">
                <a:tc>
                  <a:txBody>
                    <a:bodyPr/>
                    <a:lstStyle/>
                    <a:p>
                      <a:r>
                        <a:rPr lang="en-IN" dirty="0" err="1">
                          <a:latin typeface="Times New Roman" panose="02020603050405020304" pitchFamily="18" charset="0"/>
                          <a:cs typeface="Times New Roman" panose="02020603050405020304" pitchFamily="18" charset="0"/>
                        </a:rPr>
                        <a:t>Gulmira</a:t>
                      </a:r>
                      <a:r>
                        <a:rPr lang="en-IN" baseline="0" dirty="0">
                          <a:latin typeface="Times New Roman" panose="02020603050405020304" pitchFamily="18" charset="0"/>
                          <a:cs typeface="Times New Roman" panose="02020603050405020304" pitchFamily="18" charset="0"/>
                        </a:rPr>
                        <a:t> K </a:t>
                      </a:r>
                      <a:r>
                        <a:rPr lang="en-IN" baseline="0" dirty="0" err="1">
                          <a:latin typeface="Times New Roman" panose="02020603050405020304" pitchFamily="18" charset="0"/>
                          <a:cs typeface="Times New Roman" panose="02020603050405020304" pitchFamily="18" charset="0"/>
                        </a:rPr>
                        <a:t>Berdibaeva</a:t>
                      </a:r>
                      <a:r>
                        <a:rPr lang="en-IN" baseline="0" dirty="0">
                          <a:latin typeface="Times New Roman" panose="02020603050405020304" pitchFamily="18" charset="0"/>
                          <a:cs typeface="Times New Roman" panose="02020603050405020304" pitchFamily="18" charset="0"/>
                        </a:rPr>
                        <a:t>, Oleg N </a:t>
                      </a:r>
                      <a:r>
                        <a:rPr lang="en-IN" baseline="0" dirty="0" err="1">
                          <a:latin typeface="Times New Roman" panose="02020603050405020304" pitchFamily="18" charset="0"/>
                          <a:cs typeface="Times New Roman" panose="02020603050405020304" pitchFamily="18" charset="0"/>
                        </a:rPr>
                        <a:t>Bodin</a:t>
                      </a:r>
                      <a:r>
                        <a:rPr lang="en-IN" baseline="0" dirty="0">
                          <a:latin typeface="Times New Roman" panose="02020603050405020304" pitchFamily="18" charset="0"/>
                          <a:cs typeface="Times New Roman" panose="02020603050405020304" pitchFamily="18" charset="0"/>
                        </a:rPr>
                        <a:t>, Valery V </a:t>
                      </a:r>
                      <a:r>
                        <a:rPr lang="en-IN" baseline="0" dirty="0" err="1">
                          <a:latin typeface="Times New Roman" panose="02020603050405020304" pitchFamily="18" charset="0"/>
                          <a:cs typeface="Times New Roman" panose="02020603050405020304" pitchFamily="18" charset="0"/>
                        </a:rPr>
                        <a:t>Kozlov</a:t>
                      </a:r>
                      <a:r>
                        <a:rPr lang="en-IN" baseline="0" dirty="0">
                          <a:latin typeface="Times New Roman" panose="02020603050405020304" pitchFamily="18" charset="0"/>
                          <a:cs typeface="Times New Roman" panose="02020603050405020304" pitchFamily="18" charset="0"/>
                        </a:rPr>
                        <a:t>, Dmitry I </a:t>
                      </a:r>
                      <a:r>
                        <a:rPr lang="en-IN" baseline="0" dirty="0" err="1">
                          <a:latin typeface="Times New Roman" panose="02020603050405020304" pitchFamily="18" charset="0"/>
                          <a:cs typeface="Times New Roman" panose="02020603050405020304" pitchFamily="18" charset="0"/>
                        </a:rPr>
                        <a:t>Nefed</a:t>
                      </a:r>
                      <a:r>
                        <a:rPr lang="en-IN" baseline="0" dirty="0">
                          <a:latin typeface="Times New Roman" panose="02020603050405020304" pitchFamily="18" charset="0"/>
                          <a:cs typeface="Times New Roman" panose="02020603050405020304" pitchFamily="18" charset="0"/>
                        </a:rPr>
                        <a:t>, </a:t>
                      </a:r>
                      <a:r>
                        <a:rPr lang="en-IN" baseline="0" dirty="0" err="1">
                          <a:latin typeface="Times New Roman" panose="02020603050405020304" pitchFamily="18" charset="0"/>
                          <a:cs typeface="Times New Roman" panose="02020603050405020304" pitchFamily="18" charset="0"/>
                        </a:rPr>
                        <a:t>Yaroslav</a:t>
                      </a:r>
                      <a:r>
                        <a:rPr lang="en-IN" baseline="0" dirty="0">
                          <a:latin typeface="Times New Roman" panose="02020603050405020304" pitchFamily="18" charset="0"/>
                          <a:cs typeface="Times New Roman" panose="02020603050405020304" pitchFamily="18" charset="0"/>
                        </a:rPr>
                        <a:t> A </a:t>
                      </a:r>
                      <a:r>
                        <a:rPr lang="en-IN" baseline="0" dirty="0" err="1">
                          <a:latin typeface="Times New Roman" panose="02020603050405020304" pitchFamily="18" charset="0"/>
                          <a:cs typeface="Times New Roman" panose="02020603050405020304" pitchFamily="18" charset="0"/>
                        </a:rPr>
                        <a:t>Pizhonkov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Pre-processing Voice Signals for Voice Recognition Systems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Autocorrelation sequence, SRS, checking phenome</a:t>
                      </a:r>
                      <a:r>
                        <a:rPr lang="en-IN" baseline="0" dirty="0">
                          <a:latin typeface="Times New Roman" panose="02020603050405020304" pitchFamily="18" charset="0"/>
                          <a:cs typeface="Times New Roman" panose="02020603050405020304" pitchFamily="18" charset="0"/>
                        </a:rPr>
                        <a:t> checking</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Separation of</a:t>
                      </a:r>
                      <a:r>
                        <a:rPr lang="en-IN" baseline="0" dirty="0">
                          <a:latin typeface="Times New Roman" panose="02020603050405020304" pitchFamily="18" charset="0"/>
                          <a:cs typeface="Times New Roman" panose="02020603050405020304" pitchFamily="18" charset="0"/>
                        </a:rPr>
                        <a:t> speech into phenomes Through RMS envelope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6768777"/>
                  </a:ext>
                </a:extLst>
              </a:tr>
              <a:tr h="1220928">
                <a:tc>
                  <a:txBody>
                    <a:bodyPr/>
                    <a:lstStyle/>
                    <a:p>
                      <a:r>
                        <a:rPr lang="fi-FI" dirty="0">
                          <a:latin typeface="Times New Roman" panose="02020603050405020304" pitchFamily="18" charset="0"/>
                          <a:cs typeface="Times New Roman" panose="02020603050405020304" pitchFamily="18" charset="0"/>
                        </a:rPr>
                        <a:t>Taichi Joutou and Keiji Yanai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 food image recognition system with multiple kernel learning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Multiple Kernel</a:t>
                      </a:r>
                      <a:r>
                        <a:rPr lang="en-IN" baseline="0" dirty="0">
                          <a:latin typeface="Times New Roman" panose="02020603050405020304" pitchFamily="18" charset="0"/>
                          <a:cs typeface="Times New Roman" panose="02020603050405020304" pitchFamily="18" charset="0"/>
                        </a:rPr>
                        <a:t> Learning and SIFT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propose a food image recognition system employing the MKL-based feature fusion method. By estimating the optimal weight to combine different image features with MKL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9373862"/>
                  </a:ext>
                </a:extLst>
              </a:tr>
            </a:tbl>
          </a:graphicData>
        </a:graphic>
      </p:graphicFrame>
    </p:spTree>
    <p:extLst>
      <p:ext uri="{BB962C8B-B14F-4D97-AF65-F5344CB8AC3E}">
        <p14:creationId xmlns:p14="http://schemas.microsoft.com/office/powerpoint/2010/main" val="344009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7756" y="437322"/>
            <a:ext cx="4293483" cy="707886"/>
          </a:xfrm>
          <a:prstGeom prst="rect">
            <a:avLst/>
          </a:prstGeom>
          <a:noFill/>
        </p:spPr>
        <p:txBody>
          <a:bodyPr wrap="none" lIns="91440" tIns="45720" rIns="91440" bIns="45720">
            <a:spAutoFit/>
          </a:bodyPr>
          <a:lstStyle/>
          <a:p>
            <a:pPr algn="ctr"/>
            <a:r>
              <a:rPr lang="en-US" sz="40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a:t>
            </a:r>
          </a:p>
        </p:txBody>
      </p:sp>
      <p:graphicFrame>
        <p:nvGraphicFramePr>
          <p:cNvPr id="7" name="Table 6">
            <a:extLst>
              <a:ext uri="{FF2B5EF4-FFF2-40B4-BE49-F238E27FC236}">
                <a16:creationId xmlns:a16="http://schemas.microsoft.com/office/drawing/2014/main" id="{2BB80D30-C494-44F2-B729-1C537FDE91C4}"/>
              </a:ext>
            </a:extLst>
          </p:cNvPr>
          <p:cNvGraphicFramePr>
            <a:graphicFrameLocks noGrp="1"/>
          </p:cNvGraphicFramePr>
          <p:nvPr>
            <p:extLst>
              <p:ext uri="{D42A27DB-BD31-4B8C-83A1-F6EECF244321}">
                <p14:modId xmlns:p14="http://schemas.microsoft.com/office/powerpoint/2010/main" val="303945770"/>
              </p:ext>
            </p:extLst>
          </p:nvPr>
        </p:nvGraphicFramePr>
        <p:xfrm>
          <a:off x="424070" y="1431236"/>
          <a:ext cx="11436628" cy="4215802"/>
        </p:xfrm>
        <a:graphic>
          <a:graphicData uri="http://schemas.openxmlformats.org/drawingml/2006/table">
            <a:tbl>
              <a:tblPr firstRow="1" bandRow="1">
                <a:tableStyleId>{5C22544A-7EE6-4342-B048-85BDC9FD1C3A}</a:tableStyleId>
              </a:tblPr>
              <a:tblGrid>
                <a:gridCol w="2859157">
                  <a:extLst>
                    <a:ext uri="{9D8B030D-6E8A-4147-A177-3AD203B41FA5}">
                      <a16:colId xmlns:a16="http://schemas.microsoft.com/office/drawing/2014/main" val="20000"/>
                    </a:ext>
                  </a:extLst>
                </a:gridCol>
                <a:gridCol w="2859157">
                  <a:extLst>
                    <a:ext uri="{9D8B030D-6E8A-4147-A177-3AD203B41FA5}">
                      <a16:colId xmlns:a16="http://schemas.microsoft.com/office/drawing/2014/main" val="20001"/>
                    </a:ext>
                  </a:extLst>
                </a:gridCol>
                <a:gridCol w="2859157">
                  <a:extLst>
                    <a:ext uri="{9D8B030D-6E8A-4147-A177-3AD203B41FA5}">
                      <a16:colId xmlns:a16="http://schemas.microsoft.com/office/drawing/2014/main" val="20002"/>
                    </a:ext>
                  </a:extLst>
                </a:gridCol>
                <a:gridCol w="2859157">
                  <a:extLst>
                    <a:ext uri="{9D8B030D-6E8A-4147-A177-3AD203B41FA5}">
                      <a16:colId xmlns:a16="http://schemas.microsoft.com/office/drawing/2014/main" val="20003"/>
                    </a:ext>
                  </a:extLst>
                </a:gridCol>
              </a:tblGrid>
              <a:tr h="388356">
                <a:tc>
                  <a:txBody>
                    <a:bodyPr/>
                    <a:lstStyle/>
                    <a:p>
                      <a:pPr marL="0" algn="just" defTabSz="914400" rtl="0" eaLnBrk="1" latinLnBrk="0" hangingPunct="1"/>
                      <a:r>
                        <a:rPr lang="en-IN" sz="1800" b="1" kern="1200" dirty="0">
                          <a:solidFill>
                            <a:schemeClr val="lt1"/>
                          </a:solidFill>
                          <a:latin typeface="Times New Roman" panose="02020603050405020304" pitchFamily="18" charset="0"/>
                          <a:ea typeface="+mn-ea"/>
                          <a:cs typeface="Times New Roman" panose="02020603050405020304" pitchFamily="18" charset="0"/>
                        </a:rPr>
                        <a:t>AUTHOR</a:t>
                      </a:r>
                    </a:p>
                  </a:txBody>
                  <a:tcPr/>
                </a:tc>
                <a:tc>
                  <a:txBody>
                    <a:bodyPr/>
                    <a:lstStyle/>
                    <a:p>
                      <a:pPr marL="0" algn="just" defTabSz="914400" rtl="0" eaLnBrk="1" latinLnBrk="0" hangingPunct="1"/>
                      <a:r>
                        <a:rPr lang="en-IN" sz="1800" b="1" kern="1200" dirty="0">
                          <a:solidFill>
                            <a:schemeClr val="lt1"/>
                          </a:solidFill>
                          <a:latin typeface="Times New Roman" panose="02020603050405020304" pitchFamily="18" charset="0"/>
                          <a:ea typeface="+mn-ea"/>
                          <a:cs typeface="Times New Roman" panose="02020603050405020304" pitchFamily="18" charset="0"/>
                        </a:rPr>
                        <a:t>PAPER</a:t>
                      </a:r>
                    </a:p>
                  </a:txBody>
                  <a:tcPr/>
                </a:tc>
                <a:tc>
                  <a:txBody>
                    <a:bodyPr/>
                    <a:lstStyle/>
                    <a:p>
                      <a:pPr marL="0" algn="just" defTabSz="914400" rtl="0" eaLnBrk="1" latinLnBrk="0" hangingPunct="1"/>
                      <a:r>
                        <a:rPr lang="en-IN" sz="1800" b="1" kern="1200" dirty="0">
                          <a:solidFill>
                            <a:schemeClr val="lt1"/>
                          </a:solidFill>
                          <a:latin typeface="Times New Roman" panose="02020603050405020304" pitchFamily="18" charset="0"/>
                          <a:ea typeface="+mn-ea"/>
                          <a:cs typeface="Times New Roman" panose="02020603050405020304" pitchFamily="18" charset="0"/>
                        </a:rPr>
                        <a:t>CONTRIBUTION</a:t>
                      </a:r>
                    </a:p>
                  </a:txBody>
                  <a:tcPr/>
                </a:tc>
                <a:tc>
                  <a:txBody>
                    <a:bodyPr/>
                    <a:lstStyle/>
                    <a:p>
                      <a:pPr marL="0" algn="just" defTabSz="914400" rtl="0" eaLnBrk="1" latinLnBrk="0" hangingPunct="1"/>
                      <a:r>
                        <a:rPr lang="en-IN" sz="1800" b="1" kern="1200" dirty="0">
                          <a:solidFill>
                            <a:schemeClr val="lt1"/>
                          </a:solidFill>
                          <a:latin typeface="Times New Roman" panose="02020603050405020304" pitchFamily="18" charset="0"/>
                          <a:ea typeface="+mn-ea"/>
                          <a:cs typeface="Times New Roman" panose="02020603050405020304" pitchFamily="18" charset="0"/>
                        </a:rPr>
                        <a:t>INFERENCE</a:t>
                      </a:r>
                    </a:p>
                  </a:txBody>
                  <a:tcPr/>
                </a:tc>
                <a:extLst>
                  <a:ext uri="{0D108BD9-81ED-4DB2-BD59-A6C34878D82A}">
                    <a16:rowId xmlns:a16="http://schemas.microsoft.com/office/drawing/2014/main" val="10000"/>
                  </a:ext>
                </a:extLst>
              </a:tr>
              <a:tr h="1574048">
                <a:tc>
                  <a:txBody>
                    <a:bodyPr/>
                    <a:lstStyle/>
                    <a:p>
                      <a:pPr marL="0" algn="l" defTabSz="914400" rtl="0" eaLnBrk="1" latinLnBrk="0" hangingPunct="1"/>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Daniel E.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Huddleston,Jason</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Langley, Jan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Sedlacik,Stewaet</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A.Factor</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Kai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Boelmans</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and Xiaoping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P.Hu</a:t>
                      </a: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dirty="0">
                          <a:latin typeface="Times New Roman" panose="02020603050405020304" pitchFamily="18" charset="0"/>
                          <a:cs typeface="Times New Roman" panose="02020603050405020304" pitchFamily="18" charset="0"/>
                        </a:rPr>
                        <a:t>Food Recognition by Combined Bags of Color Features and Texture Features </a:t>
                      </a: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Measured the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neuromelanin</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-sensitive MRI contrast changes in the lateral-ventral tier of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substancia</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nigra</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pars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compacta</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in PD</a:t>
                      </a:r>
                    </a:p>
                  </a:txBody>
                  <a:tcPr/>
                </a:tc>
                <a:tc>
                  <a:txBody>
                    <a:bodyPr/>
                    <a:lstStyle/>
                    <a:p>
                      <a:pPr marL="0" algn="l" defTabSz="914400" rtl="0" eaLnBrk="1" latinLnBrk="0" hangingPunct="1"/>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Identified a region in the lateral-ventral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snc</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prone to iron accumulation.</a:t>
                      </a:r>
                    </a:p>
                  </a:txBody>
                  <a:tcPr/>
                </a:tc>
                <a:extLst>
                  <a:ext uri="{0D108BD9-81ED-4DB2-BD59-A6C34878D82A}">
                    <a16:rowId xmlns:a16="http://schemas.microsoft.com/office/drawing/2014/main" val="10001"/>
                  </a:ext>
                </a:extLst>
              </a:tr>
              <a:tr h="2253398">
                <a:tc>
                  <a:txBody>
                    <a:bodyPr/>
                    <a:lstStyle/>
                    <a:p>
                      <a:pPr marL="0" algn="l" defTabSz="914400" rtl="0" eaLnBrk="1" latinLnBrk="0" hangingPunct="1"/>
                      <a:r>
                        <a:rPr lang="en-IN" sz="1800" dirty="0" err="1">
                          <a:latin typeface="Times New Roman" panose="02020603050405020304" pitchFamily="18" charset="0"/>
                          <a:cs typeface="Times New Roman" panose="02020603050405020304" pitchFamily="18" charset="0"/>
                        </a:rPr>
                        <a:t>Weishan</a:t>
                      </a:r>
                      <a:r>
                        <a:rPr lang="en-IN" sz="1800" dirty="0">
                          <a:latin typeface="Times New Roman" panose="02020603050405020304" pitchFamily="18" charset="0"/>
                          <a:cs typeface="Times New Roman" panose="02020603050405020304" pitchFamily="18" charset="0"/>
                        </a:rPr>
                        <a:t> Zhang, </a:t>
                      </a:r>
                      <a:r>
                        <a:rPr lang="en-IN" sz="1800" dirty="0" err="1">
                          <a:latin typeface="Times New Roman" panose="02020603050405020304" pitchFamily="18" charset="0"/>
                          <a:cs typeface="Times New Roman" panose="02020603050405020304" pitchFamily="18" charset="0"/>
                        </a:rPr>
                        <a:t>Dehai</a:t>
                      </a:r>
                      <a:r>
                        <a:rPr lang="en-IN" sz="1800" dirty="0">
                          <a:latin typeface="Times New Roman" panose="02020603050405020304" pitchFamily="18" charset="0"/>
                          <a:cs typeface="Times New Roman" panose="02020603050405020304" pitchFamily="18" charset="0"/>
                        </a:rPr>
                        <a:t> Zhao, </a:t>
                      </a:r>
                      <a:r>
                        <a:rPr lang="en-IN" sz="1800" dirty="0" err="1">
                          <a:latin typeface="Times New Roman" panose="02020603050405020304" pitchFamily="18" charset="0"/>
                          <a:cs typeface="Times New Roman" panose="02020603050405020304" pitchFamily="18" charset="0"/>
                        </a:rPr>
                        <a:t>Wenjuan</a:t>
                      </a:r>
                      <a:r>
                        <a:rPr lang="en-IN" sz="1800" dirty="0">
                          <a:latin typeface="Times New Roman" panose="02020603050405020304" pitchFamily="18" charset="0"/>
                          <a:cs typeface="Times New Roman" panose="02020603050405020304" pitchFamily="18" charset="0"/>
                        </a:rPr>
                        <a:t> Gong, </a:t>
                      </a:r>
                      <a:r>
                        <a:rPr lang="en-IN" sz="1800" dirty="0" err="1">
                          <a:latin typeface="Times New Roman" panose="02020603050405020304" pitchFamily="18" charset="0"/>
                          <a:cs typeface="Times New Roman" panose="02020603050405020304" pitchFamily="18" charset="0"/>
                        </a:rPr>
                        <a:t>Zhongwei</a:t>
                      </a:r>
                      <a:r>
                        <a:rPr lang="en-IN" sz="1800" dirty="0">
                          <a:latin typeface="Times New Roman" panose="02020603050405020304" pitchFamily="18" charset="0"/>
                          <a:cs typeface="Times New Roman" panose="02020603050405020304" pitchFamily="18" charset="0"/>
                        </a:rPr>
                        <a:t> Li, </a:t>
                      </a:r>
                      <a:r>
                        <a:rPr lang="en-IN" sz="1800" dirty="0" err="1">
                          <a:latin typeface="Times New Roman" panose="02020603050405020304" pitchFamily="18" charset="0"/>
                          <a:cs typeface="Times New Roman" panose="02020603050405020304" pitchFamily="18" charset="0"/>
                        </a:rPr>
                        <a:t>Qinghua</a:t>
                      </a:r>
                      <a:r>
                        <a:rPr lang="en-IN" sz="1800" dirty="0">
                          <a:latin typeface="Times New Roman" panose="02020603050405020304" pitchFamily="18" charset="0"/>
                          <a:cs typeface="Times New Roman" panose="02020603050405020304" pitchFamily="18" charset="0"/>
                        </a:rPr>
                        <a:t> Lu,  Su Yang</a:t>
                      </a: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dirty="0">
                          <a:latin typeface="Times New Roman" panose="02020603050405020304" pitchFamily="18" charset="0"/>
                          <a:cs typeface="Times New Roman" panose="02020603050405020304" pitchFamily="18" charset="0"/>
                        </a:rPr>
                        <a:t>Food Image Recognition with Convolutional Neural Networks</a:t>
                      </a: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a food image recognition system with convolutional neural networks(CNN)</a:t>
                      </a: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Error Rate: </a:t>
                      </a:r>
                      <a:r>
                        <a:rPr lang="en-IN" sz="1800" b="1" i="0" u="none" strike="noStrike" kern="1200" baseline="0" dirty="0" err="1">
                          <a:solidFill>
                            <a:schemeClr val="dk1"/>
                          </a:solidFill>
                          <a:latin typeface="Times New Roman" panose="02020603050405020304" pitchFamily="18" charset="0"/>
                          <a:ea typeface="+mn-ea"/>
                          <a:cs typeface="Times New Roman" panose="02020603050405020304" pitchFamily="18" charset="0"/>
                        </a:rPr>
                        <a:t>Gray</a:t>
                      </a:r>
                      <a:r>
                        <a:rPr lang="en-IN"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p>
                    <a:p>
                      <a:pPr marL="0" indent="0" algn="l" defTabSz="914400" rtl="0" eaLnBrk="1" latinLnBrk="0" hangingPunct="1">
                        <a:buFont typeface="Arial" panose="020B0604020202020204" pitchFamily="34" charset="0"/>
                        <a:buNone/>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Fruit Image- 19.2% </a:t>
                      </a:r>
                    </a:p>
                    <a:p>
                      <a:pPr marL="0" indent="0" algn="l" defTabSz="914400" rtl="0" eaLnBrk="1" latinLnBrk="0" hangingPunct="1">
                        <a:buFont typeface="Arial" panose="020B0604020202020204" pitchFamily="34" charset="0"/>
                        <a:buNone/>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Multi Food Images – 29.1%</a:t>
                      </a:r>
                    </a:p>
                    <a:p>
                      <a:pPr marL="0" indent="0" algn="l" defTabSz="914400" rtl="0" eaLnBrk="1" latinLnBrk="0" hangingPunct="1">
                        <a:buFont typeface="Arial" panose="020B0604020202020204" pitchFamily="34" charset="0"/>
                        <a:buNone/>
                      </a:pPr>
                      <a:r>
                        <a:rPr lang="en-IN"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                    RGB :</a:t>
                      </a:r>
                    </a:p>
                    <a:p>
                      <a:pPr marL="0" indent="0" algn="l" defTabSz="914400" rtl="0" eaLnBrk="1" latinLnBrk="0" hangingPunct="1">
                        <a:buFont typeface="Arial" panose="020B0604020202020204" pitchFamily="34" charset="0"/>
                        <a:buNone/>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Fruit Image-15.5%</a:t>
                      </a:r>
                    </a:p>
                    <a:p>
                      <a:pPr marL="0" indent="0" algn="l" defTabSz="914400" rtl="0" eaLnBrk="1" latinLnBrk="0" hangingPunct="1">
                        <a:buFont typeface="Arial" panose="020B0604020202020204" pitchFamily="34" charset="0"/>
                        <a:buNone/>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Multi food images – 46.5%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400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035748" cy="4351338"/>
          </a:xfrm>
        </p:spPr>
        <p:txBody>
          <a:bodyPr>
            <a:normAutofit/>
          </a:bodyPr>
          <a:lstStyle/>
          <a:p>
            <a:r>
              <a:rPr lang="en-IN" sz="2400" dirty="0">
                <a:latin typeface="Times New Roman" panose="02020603050405020304" pitchFamily="18" charset="0"/>
                <a:cs typeface="Times New Roman" panose="02020603050405020304" pitchFamily="18" charset="0"/>
              </a:rPr>
              <a:t>Every aspect of business and living is completely focused on automation nowadays.</a:t>
            </a:r>
          </a:p>
          <a:p>
            <a:r>
              <a:rPr lang="en-IN" sz="2400" dirty="0">
                <a:latin typeface="Times New Roman" panose="02020603050405020304" pitchFamily="18" charset="0"/>
                <a:cs typeface="Times New Roman" panose="02020603050405020304" pitchFamily="18" charset="0"/>
              </a:rPr>
              <a:t>This project aims at the automation procedure of taking orders and serving them in hotels and restaurants.</a:t>
            </a:r>
          </a:p>
          <a:p>
            <a:r>
              <a:rPr lang="en-IN" sz="2400" dirty="0">
                <a:latin typeface="Times New Roman" panose="02020603050405020304" pitchFamily="18" charset="0"/>
                <a:cs typeface="Times New Roman" panose="02020603050405020304" pitchFamily="18" charset="0"/>
              </a:rPr>
              <a:t>Currently available AI enabled hotels have an unnecessary heavy cost since multiple functions are performed by robots.</a:t>
            </a:r>
          </a:p>
          <a:p>
            <a:r>
              <a:rPr lang="en-IN" sz="2400" dirty="0">
                <a:latin typeface="Times New Roman" panose="02020603050405020304" pitchFamily="18" charset="0"/>
                <a:cs typeface="Times New Roman" panose="02020603050405020304" pitchFamily="18" charset="0"/>
              </a:rPr>
              <a:t>This project aims at serving a similar purpose at much cheaper rates.</a:t>
            </a:r>
          </a:p>
        </p:txBody>
      </p:sp>
      <p:sp>
        <p:nvSpPr>
          <p:cNvPr id="5" name="Rectangle 4"/>
          <p:cNvSpPr/>
          <p:nvPr/>
        </p:nvSpPr>
        <p:spPr>
          <a:xfrm>
            <a:off x="1900600" y="248360"/>
            <a:ext cx="6387152" cy="707886"/>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Novelty Of The Project: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6118" y="171736"/>
            <a:ext cx="1897830" cy="1219200"/>
          </a:xfrm>
          <a:prstGeom prst="rect">
            <a:avLst/>
          </a:prstGeom>
        </p:spPr>
      </p:pic>
    </p:spTree>
    <p:extLst>
      <p:ext uri="{BB962C8B-B14F-4D97-AF65-F5344CB8AC3E}">
        <p14:creationId xmlns:p14="http://schemas.microsoft.com/office/powerpoint/2010/main" val="3349109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3891</TotalTime>
  <Words>2110</Words>
  <Application>Microsoft Office PowerPoint</Application>
  <PresentationFormat>Widescreen</PresentationFormat>
  <Paragraphs>158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Problem Statement:</vt:lpstr>
      <vt:lpstr>Proposed Solution to the Problem:</vt:lpstr>
      <vt:lpstr>PowerPoint Presentation</vt:lpstr>
      <vt:lpstr>PowerPoint Presentation</vt:lpstr>
      <vt:lpstr>PowerPoint Presentation</vt:lpstr>
      <vt:lpstr>Database</vt:lpstr>
      <vt:lpstr>SPEECH RECOGNITION </vt:lpstr>
      <vt:lpstr>SPEECH RECOGNITION</vt:lpstr>
      <vt:lpstr>SPEECH RECOGNITION </vt:lpstr>
      <vt:lpstr>SPEECH RECOGNITION</vt:lpstr>
      <vt:lpstr>SPEECH RECOGNITION</vt:lpstr>
      <vt:lpstr>SPEECH RECOGNITION</vt:lpstr>
      <vt:lpstr>Image Detection:</vt:lpstr>
      <vt:lpstr>OBJECT RECOGNITION</vt:lpstr>
      <vt:lpstr>OBJECT RECOGNITION</vt:lpstr>
      <vt:lpstr>DATABASE MANAGEMENT IN ANDROID</vt:lpstr>
      <vt:lpstr>DATABASE MANAGEMENT IN ANDROID</vt:lpstr>
      <vt:lpstr>DATABASE MANAGEMENT IN ANDROID</vt:lpstr>
      <vt:lpstr>DATABASE MANAGEMENT IN ANDROID</vt:lpstr>
      <vt:lpstr>PowerPoint Presentation</vt:lpstr>
      <vt:lpstr>How voice recognition works :</vt:lpstr>
      <vt:lpstr>Integrate object recognition in a single workflow:</vt:lpstr>
      <vt:lpstr>Acceptance of the paper in an IEEE conference:</vt:lpstr>
      <vt:lpstr>References:</vt:lpstr>
      <vt:lpstr>PowerPoint Presentation</vt:lpstr>
      <vt:lpstr>Team Role:</vt:lpstr>
      <vt:lpstr>PowerPoint Presentation</vt:lpstr>
    </vt:vector>
  </TitlesOfParts>
  <Company>SRM Institute of Science &amp;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Hand Gesture Control of Your Computer</dc:title>
  <dc:creator>Budhaditya Dutta</dc:creator>
  <cp:lastModifiedBy>zohan</cp:lastModifiedBy>
  <cp:revision>201</cp:revision>
  <dcterms:created xsi:type="dcterms:W3CDTF">2019-07-28T17:07:40Z</dcterms:created>
  <dcterms:modified xsi:type="dcterms:W3CDTF">2020-04-30T11:26:37Z</dcterms:modified>
</cp:coreProperties>
</file>