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7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79B4C6-5680-4E17-9D3E-0A8EB82BFC3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9B4C6-5680-4E17-9D3E-0A8EB82BFC3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9B4C6-5680-4E17-9D3E-0A8EB82BFC3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9B4C6-5680-4E17-9D3E-0A8EB82BFC3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9B4C6-5680-4E17-9D3E-0A8EB82BFC35}"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79B4C6-5680-4E17-9D3E-0A8EB82BFC35}"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79B4C6-5680-4E17-9D3E-0A8EB82BFC35}"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79B4C6-5680-4E17-9D3E-0A8EB82BFC35}"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9B4C6-5680-4E17-9D3E-0A8EB82BFC35}"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9B4C6-5680-4E17-9D3E-0A8EB82BFC35}"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9B4C6-5680-4E17-9D3E-0A8EB82BFC35}"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7EA59-B4A7-40BA-8332-296EBE0982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9B4C6-5680-4E17-9D3E-0A8EB82BFC35}" type="datetimeFigureOut">
              <a:rPr lang="en-US" smtClean="0"/>
              <a:t>7/16/2020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7EA59-B4A7-40BA-8332-296EBE0982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785794"/>
            <a:ext cx="6125780" cy="2693045"/>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rPr>
              <a:t>Benefits and Risks of</a:t>
            </a:r>
            <a:endParaRPr lang="en-US" sz="5400" b="1" dirty="0" smtClean="0">
              <a:ln w="12700">
                <a:solidFill>
                  <a:schemeClr val="tx2">
                    <a:satMod val="155000"/>
                  </a:schemeClr>
                </a:solidFill>
                <a:prstDash val="solid"/>
              </a:ln>
            </a:endParaRPr>
          </a:p>
          <a:p>
            <a:pPr algn="ctr"/>
            <a:r>
              <a:rPr lang="en-US" sz="11500" b="1" cap="none" spc="0" dirty="0" smtClean="0">
                <a:ln w="12700">
                  <a:solidFill>
                    <a:schemeClr val="tx2">
                      <a:satMod val="155000"/>
                    </a:schemeClr>
                  </a:solidFill>
                  <a:prstDash val="solid"/>
                </a:ln>
                <a:solidFill>
                  <a:srgbClr val="00B0F0"/>
                </a:solidFill>
              </a:rPr>
              <a:t>CLOUD</a:t>
            </a:r>
            <a:endParaRPr lang="en-US" sz="5400" b="1" cap="none" spc="0" dirty="0" smtClean="0">
              <a:ln w="12700">
                <a:solidFill>
                  <a:schemeClr val="tx2">
                    <a:satMod val="155000"/>
                  </a:schemeClr>
                </a:solidFill>
                <a:prstDash val="solid"/>
              </a:ln>
              <a:solidFill>
                <a:srgbClr val="00B0F0"/>
              </a:solidFill>
            </a:endParaRPr>
          </a:p>
        </p:txBody>
      </p:sp>
      <p:sp>
        <p:nvSpPr>
          <p:cNvPr id="5" name="Cloud 4"/>
          <p:cNvSpPr/>
          <p:nvPr/>
        </p:nvSpPr>
        <p:spPr>
          <a:xfrm>
            <a:off x="5072066" y="4643446"/>
            <a:ext cx="3643338" cy="18573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CLOUD COMPUTING</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3929090" cy="400110"/>
          </a:xfrm>
          <a:prstGeom prst="rect">
            <a:avLst/>
          </a:prstGeom>
          <a:noFill/>
        </p:spPr>
        <p:txBody>
          <a:bodyPr wrap="square" rtlCol="0">
            <a:spAutoFit/>
          </a:bodyPr>
          <a:lstStyle/>
          <a:p>
            <a:r>
              <a:rPr lang="en-US" sz="2000" dirty="0" smtClean="0">
                <a:solidFill>
                  <a:schemeClr val="tx2">
                    <a:lumMod val="60000"/>
                    <a:lumOff val="40000"/>
                  </a:schemeClr>
                </a:solidFill>
                <a:latin typeface="Adobe Gothic Std B" pitchFamily="34" charset="-128"/>
                <a:ea typeface="Adobe Gothic Std B" pitchFamily="34" charset="-128"/>
              </a:rPr>
              <a:t>CLOUD  BENEFITS</a:t>
            </a:r>
            <a:endParaRPr lang="en-US" sz="2000" dirty="0">
              <a:solidFill>
                <a:schemeClr val="tx2">
                  <a:lumMod val="60000"/>
                  <a:lumOff val="40000"/>
                </a:schemeClr>
              </a:solidFill>
              <a:latin typeface="Adobe Gothic Std B" pitchFamily="34" charset="-128"/>
              <a:ea typeface="Adobe Gothic Std B" pitchFamily="34" charset="-128"/>
            </a:endParaRPr>
          </a:p>
        </p:txBody>
      </p:sp>
      <p:pic>
        <p:nvPicPr>
          <p:cNvPr id="8" name="Picture 7" descr="1.PNG"/>
          <p:cNvPicPr>
            <a:picLocks noChangeAspect="1"/>
          </p:cNvPicPr>
          <p:nvPr/>
        </p:nvPicPr>
        <p:blipFill>
          <a:blip r:embed="rId2"/>
          <a:stretch>
            <a:fillRect/>
          </a:stretch>
        </p:blipFill>
        <p:spPr>
          <a:xfrm>
            <a:off x="0" y="1285860"/>
            <a:ext cx="4572000" cy="3483911"/>
          </a:xfrm>
          <a:prstGeom prst="rect">
            <a:avLst/>
          </a:prstGeom>
        </p:spPr>
      </p:pic>
      <p:pic>
        <p:nvPicPr>
          <p:cNvPr id="9" name="Picture 8" descr="2.PNG"/>
          <p:cNvPicPr>
            <a:picLocks noChangeAspect="1"/>
          </p:cNvPicPr>
          <p:nvPr/>
        </p:nvPicPr>
        <p:blipFill>
          <a:blip r:embed="rId3"/>
          <a:stretch>
            <a:fillRect/>
          </a:stretch>
        </p:blipFill>
        <p:spPr>
          <a:xfrm>
            <a:off x="4332938" y="1214423"/>
            <a:ext cx="4811062" cy="35004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2449710" cy="523220"/>
          </a:xfrm>
          <a:prstGeom prst="rect">
            <a:avLst/>
          </a:prstGeom>
          <a:noFill/>
        </p:spPr>
        <p:txBody>
          <a:bodyPr wrap="none" rtlCol="0">
            <a:spAutoFit/>
          </a:bodyPr>
          <a:lstStyle/>
          <a:p>
            <a:r>
              <a:rPr lang="en-US" sz="2800" dirty="0" smtClean="0">
                <a:solidFill>
                  <a:schemeClr val="tx2">
                    <a:lumMod val="60000"/>
                    <a:lumOff val="40000"/>
                  </a:schemeClr>
                </a:solidFill>
                <a:latin typeface="Adobe Gothic Std B" pitchFamily="34" charset="-128"/>
                <a:ea typeface="Adobe Gothic Std B" pitchFamily="34" charset="-128"/>
              </a:rPr>
              <a:t>CLOUD  RISKS</a:t>
            </a:r>
            <a:endParaRPr lang="en-US" dirty="0">
              <a:solidFill>
                <a:schemeClr val="tx2">
                  <a:lumMod val="60000"/>
                  <a:lumOff val="40000"/>
                </a:schemeClr>
              </a:solidFill>
              <a:latin typeface="Adobe Gothic Std B" pitchFamily="34" charset="-128"/>
              <a:ea typeface="Adobe Gothic Std B" pitchFamily="34" charset="-128"/>
            </a:endParaRPr>
          </a:p>
        </p:txBody>
      </p:sp>
      <p:sp>
        <p:nvSpPr>
          <p:cNvPr id="3" name="TextBox 2"/>
          <p:cNvSpPr txBox="1"/>
          <p:nvPr/>
        </p:nvSpPr>
        <p:spPr>
          <a:xfrm>
            <a:off x="285720" y="857232"/>
            <a:ext cx="6429420" cy="646331"/>
          </a:xfrm>
          <a:prstGeom prst="rect">
            <a:avLst/>
          </a:prstGeom>
          <a:noFill/>
        </p:spPr>
        <p:txBody>
          <a:bodyPr wrap="square" rtlCol="0">
            <a:spAutoFit/>
          </a:bodyPr>
          <a:lstStyle/>
          <a:p>
            <a:r>
              <a:rPr lang="en-US" dirty="0" smtClean="0">
                <a:latin typeface="Bahnschrift Light Condensed" pitchFamily="34" charset="0"/>
              </a:rPr>
              <a:t>The risks IT system failings, power cuts, insider fraud, cyber attacks from criminal gangs and hostile states… </a:t>
            </a:r>
            <a:endParaRPr lang="en-US" dirty="0">
              <a:latin typeface="Bahnschrift Light Condensed" pitchFamily="34" charset="0"/>
            </a:endParaRPr>
          </a:p>
        </p:txBody>
      </p:sp>
      <p:sp>
        <p:nvSpPr>
          <p:cNvPr id="4" name="Rectangle 3"/>
          <p:cNvSpPr/>
          <p:nvPr/>
        </p:nvSpPr>
        <p:spPr>
          <a:xfrm>
            <a:off x="928662" y="1714488"/>
            <a:ext cx="6000776" cy="2585323"/>
          </a:xfrm>
          <a:prstGeom prst="rect">
            <a:avLst/>
          </a:prstGeom>
        </p:spPr>
        <p:txBody>
          <a:bodyPr wrap="square">
            <a:spAutoFit/>
          </a:bodyPr>
          <a:lstStyle/>
          <a:p>
            <a:r>
              <a:rPr lang="en-US" dirty="0" smtClean="0">
                <a:latin typeface="Bahnschrift" pitchFamily="34" charset="0"/>
              </a:rPr>
              <a:t>Moving services to the cloud transfers some of the risk management duties to the third party cloud service provider (CSP), but it is only the management of the risks that is transferred; accountability for the actual risks still resides with the company, not the CSP. Using the cloud also creates new types of risk. The company’s operational risk management framework must therefore take account of the special situations arising from cloud service adoption.</a:t>
            </a:r>
            <a:endParaRPr lang="en-US" dirty="0">
              <a:latin typeface="Bahnschrift" pitchFamily="34" charset="0"/>
            </a:endParaRPr>
          </a:p>
        </p:txBody>
      </p:sp>
      <p:sp>
        <p:nvSpPr>
          <p:cNvPr id="5" name="Rectangle 4"/>
          <p:cNvSpPr/>
          <p:nvPr/>
        </p:nvSpPr>
        <p:spPr>
          <a:xfrm>
            <a:off x="2500298" y="4357694"/>
            <a:ext cx="6072230" cy="1754326"/>
          </a:xfrm>
          <a:prstGeom prst="rect">
            <a:avLst/>
          </a:prstGeom>
        </p:spPr>
        <p:txBody>
          <a:bodyPr wrap="square">
            <a:spAutoFit/>
          </a:bodyPr>
          <a:lstStyle/>
          <a:p>
            <a:pPr algn="ctr"/>
            <a:r>
              <a:rPr lang="en-US" dirty="0" smtClean="0">
                <a:solidFill>
                  <a:schemeClr val="tx2">
                    <a:lumMod val="60000"/>
                    <a:lumOff val="40000"/>
                  </a:schemeClr>
                </a:solidFill>
                <a:latin typeface="Bahnschrift" pitchFamily="34" charset="0"/>
              </a:rPr>
              <a:t>Cyber security The risk of intruders gaining access to IT systems on the internet, and even to closed systems, has forced </a:t>
            </a:r>
            <a:r>
              <a:rPr lang="en-US" dirty="0" err="1" smtClean="0">
                <a:solidFill>
                  <a:schemeClr val="tx2">
                    <a:lumMod val="60000"/>
                    <a:lumOff val="40000"/>
                  </a:schemeClr>
                </a:solidFill>
                <a:latin typeface="Bahnschrift" pitchFamily="34" charset="0"/>
              </a:rPr>
              <a:t>organisations</a:t>
            </a:r>
            <a:r>
              <a:rPr lang="en-US" dirty="0" smtClean="0">
                <a:solidFill>
                  <a:schemeClr val="tx2">
                    <a:lumMod val="60000"/>
                    <a:lumOff val="40000"/>
                  </a:schemeClr>
                </a:solidFill>
                <a:latin typeface="Bahnschrift" pitchFamily="34" charset="0"/>
              </a:rPr>
              <a:t> to improve security. Yet attacks keep coming and corporate </a:t>
            </a:r>
            <a:r>
              <a:rPr lang="en-US" dirty="0" err="1" smtClean="0">
                <a:solidFill>
                  <a:schemeClr val="tx2">
                    <a:lumMod val="60000"/>
                    <a:lumOff val="40000"/>
                  </a:schemeClr>
                </a:solidFill>
                <a:latin typeface="Bahnschrift" pitchFamily="34" charset="0"/>
              </a:rPr>
              <a:t>defences</a:t>
            </a:r>
            <a:r>
              <a:rPr lang="en-US" dirty="0" smtClean="0">
                <a:solidFill>
                  <a:schemeClr val="tx2">
                    <a:lumMod val="60000"/>
                    <a:lumOff val="40000"/>
                  </a:schemeClr>
                </a:solidFill>
                <a:latin typeface="Bahnschrift" pitchFamily="34" charset="0"/>
              </a:rPr>
              <a:t> are breached with depressing regularity. Cyber risk deserves special attention. Security must be tight. </a:t>
            </a:r>
            <a:endParaRPr lang="en-US" dirty="0">
              <a:solidFill>
                <a:schemeClr val="tx2">
                  <a:lumMod val="60000"/>
                  <a:lumOff val="40000"/>
                </a:schemeClr>
              </a:solidFill>
              <a:latin typeface="Bahnschrif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571481"/>
            <a:ext cx="7358114" cy="2308324"/>
          </a:xfrm>
          <a:prstGeom prst="rect">
            <a:avLst/>
          </a:prstGeom>
        </p:spPr>
        <p:txBody>
          <a:bodyPr wrap="square">
            <a:spAutoFit/>
          </a:bodyPr>
          <a:lstStyle/>
          <a:p>
            <a:r>
              <a:rPr lang="en-US" b="1" dirty="0" smtClean="0">
                <a:latin typeface="+mj-lt"/>
              </a:rPr>
              <a:t>Legal and regulatory compliance</a:t>
            </a:r>
          </a:p>
          <a:p>
            <a:endParaRPr lang="en-US" b="1" dirty="0" smtClean="0">
              <a:latin typeface="+mj-lt"/>
            </a:endParaRPr>
          </a:p>
          <a:p>
            <a:r>
              <a:rPr lang="en-US" dirty="0" smtClean="0">
                <a:latin typeface="Bahnschrift" pitchFamily="34" charset="0"/>
              </a:rPr>
              <a:t> Complying with national laws and regulations on data is a thorny problem that must be addressed. It raises difficult questions for businesses. Who owns the data? In which countries should the data be stored? Who is permitted access to data stored in another country? Data hosted on cloud services and other internet platforms is subject to the laws and regulations of the country where the data is stored.</a:t>
            </a:r>
            <a:endParaRPr lang="en-US" dirty="0">
              <a:latin typeface="Bahnschrift" pitchFamily="34" charset="0"/>
            </a:endParaRPr>
          </a:p>
        </p:txBody>
      </p:sp>
      <p:sp>
        <p:nvSpPr>
          <p:cNvPr id="3" name="Rectangle 2"/>
          <p:cNvSpPr/>
          <p:nvPr/>
        </p:nvSpPr>
        <p:spPr>
          <a:xfrm>
            <a:off x="857224" y="3786190"/>
            <a:ext cx="6858048" cy="1754326"/>
          </a:xfrm>
          <a:prstGeom prst="rect">
            <a:avLst/>
          </a:prstGeom>
        </p:spPr>
        <p:txBody>
          <a:bodyPr wrap="square">
            <a:spAutoFit/>
          </a:bodyPr>
          <a:lstStyle/>
          <a:p>
            <a:pPr algn="ctr"/>
            <a:r>
              <a:rPr lang="en-US" dirty="0" smtClean="0">
                <a:solidFill>
                  <a:schemeClr val="tx2">
                    <a:lumMod val="60000"/>
                    <a:lumOff val="40000"/>
                  </a:schemeClr>
                </a:solidFill>
                <a:latin typeface="Calibri Light" pitchFamily="34" charset="0"/>
                <a:cs typeface="Calibri Light" pitchFamily="34" charset="0"/>
              </a:rPr>
              <a:t>It is therefore highly important to create a risk management and compliance framework for cloud. Otherwise there is a danger of getting bogged down in unfamiliar detail. A framework will help avoid pitfalls. It will help the company plot a route through all the risks and regulatory complexities, to ensure it gets the benefits it set out to get from the cloud.</a:t>
            </a:r>
            <a:endParaRPr lang="en-US" dirty="0">
              <a:solidFill>
                <a:schemeClr val="tx2">
                  <a:lumMod val="60000"/>
                  <a:lumOff val="40000"/>
                </a:schemeClr>
              </a:solidFill>
              <a:latin typeface="Calibri Light" pitchFamily="34" charset="0"/>
              <a:cs typeface="Calibri Light"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isk_sols.PNG"/>
          <p:cNvPicPr>
            <a:picLocks noChangeAspect="1"/>
          </p:cNvPicPr>
          <p:nvPr/>
        </p:nvPicPr>
        <p:blipFill>
          <a:blip r:embed="rId2"/>
          <a:stretch>
            <a:fillRect/>
          </a:stretch>
        </p:blipFill>
        <p:spPr>
          <a:xfrm>
            <a:off x="0" y="1071546"/>
            <a:ext cx="9144000" cy="42762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310</Words>
  <Application>Microsoft Office PowerPoint</Application>
  <PresentationFormat>On-screen Show (4:3)</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Mohammad Sameer</dc:creator>
  <cp:lastModifiedBy>Mohammad Sameer</cp:lastModifiedBy>
  <cp:revision>3</cp:revision>
  <dcterms:created xsi:type="dcterms:W3CDTF">2020-07-16T10:35:48Z</dcterms:created>
  <dcterms:modified xsi:type="dcterms:W3CDTF">2020-07-16T10:58:57Z</dcterms:modified>
</cp:coreProperties>
</file>