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8DE40F-2AF7-4D5D-ACB3-1AFAF2667E7D}"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4536-D9DC-4050-A00D-F21ED9449C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DE40F-2AF7-4D5D-ACB3-1AFAF2667E7D}"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4536-D9DC-4050-A00D-F21ED9449C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DE40F-2AF7-4D5D-ACB3-1AFAF2667E7D}"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4536-D9DC-4050-A00D-F21ED9449C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DE40F-2AF7-4D5D-ACB3-1AFAF2667E7D}"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4536-D9DC-4050-A00D-F21ED9449C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8DE40F-2AF7-4D5D-ACB3-1AFAF2667E7D}" type="datetimeFigureOut">
              <a:rPr lang="en-US" smtClean="0"/>
              <a:t>7/16/2020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4536-D9DC-4050-A00D-F21ED9449C0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8DE40F-2AF7-4D5D-ACB3-1AFAF2667E7D}"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74536-D9DC-4050-A00D-F21ED9449C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8DE40F-2AF7-4D5D-ACB3-1AFAF2667E7D}" type="datetimeFigureOut">
              <a:rPr lang="en-US" smtClean="0"/>
              <a:t>7/16/2020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74536-D9DC-4050-A00D-F21ED9449C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8DE40F-2AF7-4D5D-ACB3-1AFAF2667E7D}" type="datetimeFigureOut">
              <a:rPr lang="en-US" smtClean="0"/>
              <a:t>7/16/2020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74536-D9DC-4050-A00D-F21ED9449C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DE40F-2AF7-4D5D-ACB3-1AFAF2667E7D}" type="datetimeFigureOut">
              <a:rPr lang="en-US" smtClean="0"/>
              <a:t>7/16/2020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74536-D9DC-4050-A00D-F21ED9449C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8DE40F-2AF7-4D5D-ACB3-1AFAF2667E7D}"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74536-D9DC-4050-A00D-F21ED9449C0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8DE40F-2AF7-4D5D-ACB3-1AFAF2667E7D}" type="datetimeFigureOut">
              <a:rPr lang="en-US" smtClean="0"/>
              <a:t>7/16/2020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74536-D9DC-4050-A00D-F21ED9449C0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DE40F-2AF7-4D5D-ACB3-1AFAF2667E7D}" type="datetimeFigureOut">
              <a:rPr lang="en-US" smtClean="0"/>
              <a:t>7/16/2020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74536-D9DC-4050-A00D-F21ED9449C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428604"/>
            <a:ext cx="3727302" cy="584775"/>
          </a:xfrm>
          <a:prstGeom prst="rect">
            <a:avLst/>
          </a:prstGeom>
          <a:noFill/>
        </p:spPr>
        <p:txBody>
          <a:bodyPr wrap="none" rtlCol="0">
            <a:spAutoFit/>
          </a:bodyPr>
          <a:lstStyle/>
          <a:p>
            <a:r>
              <a:rPr lang="en-US" sz="3200" dirty="0" smtClean="0">
                <a:solidFill>
                  <a:srgbClr val="FF0000"/>
                </a:solidFill>
                <a:latin typeface="Adobe Gothic Std B" pitchFamily="34" charset="-128"/>
                <a:ea typeface="Adobe Gothic Std B" pitchFamily="34" charset="-128"/>
              </a:rPr>
              <a:t>CLOUD READINESS</a:t>
            </a:r>
            <a:endParaRPr lang="en-US" sz="3200" dirty="0">
              <a:solidFill>
                <a:srgbClr val="FF0000"/>
              </a:solidFill>
              <a:latin typeface="Adobe Gothic Std B" pitchFamily="34" charset="-128"/>
              <a:ea typeface="Adobe Gothic Std B" pitchFamily="34" charset="-128"/>
            </a:endParaRPr>
          </a:p>
        </p:txBody>
      </p:sp>
      <p:sp>
        <p:nvSpPr>
          <p:cNvPr id="5" name="Rectangle 4"/>
          <p:cNvSpPr/>
          <p:nvPr/>
        </p:nvSpPr>
        <p:spPr>
          <a:xfrm>
            <a:off x="500034" y="1071546"/>
            <a:ext cx="3142655" cy="369332"/>
          </a:xfrm>
          <a:prstGeom prst="rect">
            <a:avLst/>
          </a:prstGeom>
        </p:spPr>
        <p:txBody>
          <a:bodyPr wrap="none">
            <a:spAutoFit/>
          </a:bodyPr>
          <a:lstStyle/>
          <a:p>
            <a:r>
              <a:rPr lang="en-US" b="1" dirty="0">
                <a:solidFill>
                  <a:schemeClr val="tx2">
                    <a:lumMod val="75000"/>
                  </a:schemeClr>
                </a:solidFill>
              </a:rPr>
              <a:t>Applications suitable for </a:t>
            </a:r>
            <a:r>
              <a:rPr lang="en-US" b="1" dirty="0" smtClean="0">
                <a:solidFill>
                  <a:schemeClr val="tx2">
                    <a:lumMod val="75000"/>
                  </a:schemeClr>
                </a:solidFill>
              </a:rPr>
              <a:t>cloud:</a:t>
            </a:r>
            <a:endParaRPr lang="en-US" dirty="0">
              <a:solidFill>
                <a:schemeClr val="tx2">
                  <a:lumMod val="75000"/>
                </a:schemeClr>
              </a:solidFill>
            </a:endParaRPr>
          </a:p>
        </p:txBody>
      </p:sp>
      <p:sp>
        <p:nvSpPr>
          <p:cNvPr id="6" name="Rectangle 5"/>
          <p:cNvSpPr/>
          <p:nvPr/>
        </p:nvSpPr>
        <p:spPr>
          <a:xfrm>
            <a:off x="928662" y="1643050"/>
            <a:ext cx="6000792" cy="4524315"/>
          </a:xfrm>
          <a:prstGeom prst="rect">
            <a:avLst/>
          </a:prstGeom>
        </p:spPr>
        <p:txBody>
          <a:bodyPr wrap="square">
            <a:spAutoFit/>
          </a:bodyPr>
          <a:lstStyle/>
          <a:p>
            <a:pPr marL="342900" indent="-342900" fontAlgn="base">
              <a:buFont typeface="Arial" pitchFamily="34" charset="0"/>
              <a:buChar char="•"/>
            </a:pPr>
            <a:r>
              <a:rPr lang="en-US" sz="1600" dirty="0">
                <a:latin typeface="Calibri Light" pitchFamily="34" charset="0"/>
                <a:cs typeface="Calibri Light" pitchFamily="34" charset="0"/>
              </a:rPr>
              <a:t>Cloud is the right choice for application development and testing. With zero capital cost and low operation cost, cloud can help organizations of any size and type with faster prototyping, development and deployment. Once the product life cycle is complete, organizations can relinquish the cloud infrastructure.</a:t>
            </a:r>
          </a:p>
          <a:p>
            <a:pPr marL="342900" indent="-342900" fontAlgn="base">
              <a:buFont typeface="Arial" pitchFamily="34" charset="0"/>
              <a:buChar char="•"/>
            </a:pPr>
            <a:r>
              <a:rPr lang="en-US" sz="1600" dirty="0">
                <a:latin typeface="Calibri Light" pitchFamily="34" charset="0"/>
                <a:cs typeface="Calibri Light" pitchFamily="34" charset="0"/>
              </a:rPr>
              <a:t>We are seeing an explosion of social media and applications for collaborations. These applications are the right candidate for cloud computing.</a:t>
            </a:r>
          </a:p>
          <a:p>
            <a:pPr marL="342900" indent="-342900" fontAlgn="base">
              <a:buFont typeface="Arial" pitchFamily="34" charset="0"/>
              <a:buChar char="•"/>
            </a:pPr>
            <a:r>
              <a:rPr lang="en-US" sz="1600" dirty="0">
                <a:latin typeface="Calibri Light" pitchFamily="34" charset="0"/>
                <a:cs typeface="Calibri Light" pitchFamily="34" charset="0"/>
              </a:rPr>
              <a:t>Disaster Recovery as a Service has been gaining traction among organizations. IT professionals are now considering backing up their data in secured cloud environments.</a:t>
            </a:r>
          </a:p>
          <a:p>
            <a:pPr marL="342900" indent="-342900" fontAlgn="base">
              <a:buFont typeface="Arial" pitchFamily="34" charset="0"/>
              <a:buChar char="•"/>
            </a:pPr>
            <a:r>
              <a:rPr lang="en-US" sz="1600" dirty="0">
                <a:latin typeface="Calibri Light" pitchFamily="34" charset="0"/>
                <a:cs typeface="Calibri Light" pitchFamily="34" charset="0"/>
              </a:rPr>
              <a:t>Desktop cloud and productivity applications like calendars, word processors, blogging tools, e-learning, mobile applications and others are better off with the cloud.</a:t>
            </a:r>
          </a:p>
          <a:p>
            <a:pPr marL="342900" indent="-342900" fontAlgn="base">
              <a:buFont typeface="Arial" pitchFamily="34" charset="0"/>
              <a:buChar char="•"/>
            </a:pPr>
            <a:r>
              <a:rPr lang="en-US" sz="1600" dirty="0">
                <a:latin typeface="Calibri Light" pitchFamily="34" charset="0"/>
                <a:cs typeface="Calibri Light" pitchFamily="34" charset="0"/>
              </a:rPr>
              <a:t>Mobile applications can utilize cloud environments. Cloud computing can do the heavy lifting in the backend and mobile devices can leverage the elasticity and scalability attributes of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28" y="428604"/>
            <a:ext cx="9001172" cy="3093154"/>
          </a:xfrm>
          <a:prstGeom prst="rect">
            <a:avLst/>
          </a:prstGeom>
        </p:spPr>
        <p:txBody>
          <a:bodyPr wrap="square">
            <a:spAutoFit/>
          </a:bodyPr>
          <a:lstStyle/>
          <a:p>
            <a:pPr fontAlgn="base">
              <a:buFont typeface="Arial" pitchFamily="34" charset="0"/>
              <a:buChar char="•"/>
            </a:pPr>
            <a:r>
              <a:rPr lang="en-US" sz="1500" dirty="0" smtClean="0">
                <a:latin typeface="Calibri Light" pitchFamily="34" charset="0"/>
                <a:cs typeface="Calibri Light" pitchFamily="34" charset="0"/>
              </a:rPr>
              <a:t>Interaction-intensive Web 2.0 applications, mash-ups and data-intensive applications like analytics, data mining and business intelligence are very </a:t>
            </a:r>
            <a:r>
              <a:rPr lang="en-US" sz="1500" dirty="0" err="1" smtClean="0">
                <a:latin typeface="Calibri Light" pitchFamily="34" charset="0"/>
                <a:cs typeface="Calibri Light" pitchFamily="34" charset="0"/>
              </a:rPr>
              <a:t>clouduitable</a:t>
            </a:r>
            <a:r>
              <a:rPr lang="en-US" sz="1500" dirty="0" smtClean="0">
                <a:latin typeface="Calibri Light" pitchFamily="34" charset="0"/>
                <a:cs typeface="Calibri Light" pitchFamily="34" charset="0"/>
              </a:rPr>
              <a:t>. Many organizations have already moved CRM, ERP, HR, management tools and business analytics onto cloud and getting good return on investment.</a:t>
            </a:r>
          </a:p>
          <a:p>
            <a:pPr fontAlgn="base">
              <a:buFont typeface="Arial" pitchFamily="34" charset="0"/>
              <a:buChar char="•"/>
            </a:pPr>
            <a:r>
              <a:rPr lang="en-US" sz="1500" dirty="0" smtClean="0">
                <a:latin typeface="Calibri Light" pitchFamily="34" charset="0"/>
                <a:cs typeface="Calibri Light" pitchFamily="34" charset="0"/>
              </a:rPr>
              <a:t>Websites for conferences or events (like Australian Open tennis, father’s day), promotional and seasonal (websites operational during holiday) websites and also websites that are only operational during a particular time of the day are perfect examples of applications that may run on the cloud.</a:t>
            </a:r>
          </a:p>
          <a:p>
            <a:pPr fontAlgn="base">
              <a:buFont typeface="Arial" pitchFamily="34" charset="0"/>
              <a:buChar char="•"/>
            </a:pPr>
            <a:r>
              <a:rPr lang="en-US" sz="1500" dirty="0" smtClean="0">
                <a:latin typeface="Calibri Light" pitchFamily="34" charset="0"/>
                <a:cs typeface="Calibri Light" pitchFamily="34" charset="0"/>
              </a:rPr>
              <a:t>Batch applications are </a:t>
            </a:r>
            <a:r>
              <a:rPr lang="en-US" sz="1500" dirty="0" err="1" smtClean="0">
                <a:latin typeface="Calibri Light" pitchFamily="34" charset="0"/>
                <a:cs typeface="Calibri Light" pitchFamily="34" charset="0"/>
              </a:rPr>
              <a:t>clouduitable</a:t>
            </a:r>
            <a:r>
              <a:rPr lang="en-US" sz="1500" dirty="0" smtClean="0">
                <a:latin typeface="Calibri Light" pitchFamily="34" charset="0"/>
                <a:cs typeface="Calibri Light" pitchFamily="34" charset="0"/>
              </a:rPr>
              <a:t> – suitable for cloud. To make the process faster, even more instances of virtual images can be provisions to perform tasks in parallel. Only cloud can offer this capability of rapid provisioning of IT infrastructure.</a:t>
            </a:r>
          </a:p>
          <a:p>
            <a:pPr fontAlgn="base">
              <a:buFont typeface="Arial" pitchFamily="34" charset="0"/>
              <a:buChar char="•"/>
            </a:pPr>
            <a:r>
              <a:rPr lang="en-US" sz="1500" dirty="0" smtClean="0">
                <a:latin typeface="Calibri Light" pitchFamily="34" charset="0"/>
                <a:cs typeface="Calibri Light" pitchFamily="34" charset="0"/>
              </a:rPr>
              <a:t>Multimedia applications are finding a home in cloud environment</a:t>
            </a:r>
          </a:p>
          <a:p>
            <a:pPr fontAlgn="base">
              <a:buFont typeface="Arial" pitchFamily="34" charset="0"/>
              <a:buChar char="•"/>
            </a:pPr>
            <a:r>
              <a:rPr lang="en-US" sz="1500" dirty="0" smtClean="0">
                <a:latin typeface="Calibri Light" pitchFamily="34" charset="0"/>
                <a:cs typeface="Calibri Light" pitchFamily="34" charset="0"/>
              </a:rPr>
              <a:t>Sometimes organizations experience a drastic change in their IT environments. Merger and acquisition can be one such scenario. During this IT transition public cloud will be very beneficial. When the change subsides, the amalgamated company can decide on a new IT strategy. </a:t>
            </a:r>
            <a:endParaRPr lang="en-US" sz="1500" dirty="0">
              <a:latin typeface="Calibri Light" pitchFamily="34" charset="0"/>
              <a:cs typeface="Calibri Light" pitchFamily="34" charset="0"/>
            </a:endParaRPr>
          </a:p>
        </p:txBody>
      </p:sp>
      <p:sp>
        <p:nvSpPr>
          <p:cNvPr id="3" name="Rectangle 2"/>
          <p:cNvSpPr/>
          <p:nvPr/>
        </p:nvSpPr>
        <p:spPr>
          <a:xfrm>
            <a:off x="214282" y="3500438"/>
            <a:ext cx="4649927" cy="369332"/>
          </a:xfrm>
          <a:prstGeom prst="rect">
            <a:avLst/>
          </a:prstGeom>
        </p:spPr>
        <p:txBody>
          <a:bodyPr wrap="none">
            <a:spAutoFit/>
          </a:bodyPr>
          <a:lstStyle/>
          <a:p>
            <a:r>
              <a:rPr lang="en-US" b="1" dirty="0">
                <a:solidFill>
                  <a:schemeClr val="tx2">
                    <a:lumMod val="75000"/>
                  </a:schemeClr>
                </a:solidFill>
              </a:rPr>
              <a:t>Applications not suitable for cloud </a:t>
            </a:r>
            <a:r>
              <a:rPr lang="en-US" b="1" dirty="0" smtClean="0">
                <a:solidFill>
                  <a:schemeClr val="tx2">
                    <a:lumMod val="75000"/>
                  </a:schemeClr>
                </a:solidFill>
              </a:rPr>
              <a:t>computing:</a:t>
            </a:r>
            <a:endParaRPr lang="en-US" dirty="0">
              <a:solidFill>
                <a:schemeClr val="tx2">
                  <a:lumMod val="75000"/>
                </a:schemeClr>
              </a:solidFill>
            </a:endParaRPr>
          </a:p>
        </p:txBody>
      </p:sp>
      <p:sp>
        <p:nvSpPr>
          <p:cNvPr id="5" name="Rectangle 4"/>
          <p:cNvSpPr/>
          <p:nvPr/>
        </p:nvSpPr>
        <p:spPr>
          <a:xfrm>
            <a:off x="285720" y="4071942"/>
            <a:ext cx="8858280" cy="2462213"/>
          </a:xfrm>
          <a:prstGeom prst="rect">
            <a:avLst/>
          </a:prstGeom>
        </p:spPr>
        <p:txBody>
          <a:bodyPr wrap="square">
            <a:spAutoFit/>
          </a:bodyPr>
          <a:lstStyle/>
          <a:p>
            <a:pPr fontAlgn="base">
              <a:buFont typeface="Arial" pitchFamily="34" charset="0"/>
              <a:buChar char="•"/>
            </a:pPr>
            <a:r>
              <a:rPr lang="en-US" sz="1400" dirty="0"/>
              <a:t>Cloud is not suitable when there is a concern around privacy and sensitive information. In these cases, cloud should not be used in IT infrastructure without legal advice.</a:t>
            </a:r>
          </a:p>
          <a:p>
            <a:pPr fontAlgn="base">
              <a:buFont typeface="Arial" pitchFamily="34" charset="0"/>
              <a:buChar char="•"/>
            </a:pPr>
            <a:r>
              <a:rPr lang="en-US" sz="1400" dirty="0"/>
              <a:t>Although cloud acts like a central monolithic IT powerhouse, servers and storage may be dispersed all around the world. When there is a geopolitical concern, data sovereignty and compliance issue, cloud should not be used. For example, most of the governments will not allow a cloud provider to host citizens’ sensitive health information in a data center outside the country’s boundary.</a:t>
            </a:r>
          </a:p>
          <a:p>
            <a:pPr fontAlgn="base">
              <a:buFont typeface="Arial" pitchFamily="34" charset="0"/>
              <a:buChar char="•"/>
            </a:pPr>
            <a:r>
              <a:rPr lang="en-US" sz="1400" dirty="0"/>
              <a:t>Some applications are tightly bound to a particular type of hardware, chips or drivers. These applications rely on low level specific hardware resources. This category will not work in cloud computing infrastructure.</a:t>
            </a:r>
          </a:p>
          <a:p>
            <a:pPr fontAlgn="base">
              <a:buFont typeface="Arial" pitchFamily="34" charset="0"/>
              <a:buChar char="•"/>
            </a:pPr>
            <a:r>
              <a:rPr lang="en-US" sz="1400" dirty="0"/>
              <a:t>Large enterprise relational database management systems (RDBMS) are not yet ready for cloud environment. There are several factors. Performance is one of them. Loading the database into cloud can be costly and also cause harmonization problem. Latency may impact Quality of Service (</a:t>
            </a:r>
            <a:r>
              <a:rPr lang="en-US" sz="1400" dirty="0" err="1"/>
              <a:t>QoS</a:t>
            </a:r>
            <a:r>
              <a:rPr lang="en-US" sz="14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500042"/>
            <a:ext cx="6858000" cy="4524315"/>
          </a:xfrm>
          <a:prstGeom prst="rect">
            <a:avLst/>
          </a:prstGeom>
        </p:spPr>
        <p:txBody>
          <a:bodyPr wrap="square">
            <a:spAutoFit/>
          </a:bodyPr>
          <a:lstStyle/>
          <a:p>
            <a:pPr fontAlgn="base">
              <a:buFont typeface="Arial" pitchFamily="34" charset="0"/>
              <a:buChar char="•"/>
            </a:pPr>
            <a:r>
              <a:rPr lang="en-US" dirty="0"/>
              <a:t>If a company needs detailed control of cloud infrastructure for its application, a public cloud will not be suitable. Private cloud is the right choice.</a:t>
            </a:r>
          </a:p>
          <a:p>
            <a:pPr fontAlgn="base">
              <a:buFont typeface="Arial" pitchFamily="34" charset="0"/>
              <a:buChar char="•"/>
            </a:pPr>
            <a:r>
              <a:rPr lang="en-US" dirty="0"/>
              <a:t>Some applications might have been designed without proper consideration of compatibility. Compatibility and integration is a big issue when planning to migrate an existing application to cloud. This issue might be aggravated in a hybrid cloud scenario. Those applications which can not be easily ported to cloud environment, are not suitable for cloud.</a:t>
            </a:r>
          </a:p>
          <a:p>
            <a:pPr fontAlgn="base">
              <a:buFont typeface="Arial" pitchFamily="34" charset="0"/>
              <a:buChar char="•"/>
            </a:pPr>
            <a:r>
              <a:rPr lang="en-US" dirty="0"/>
              <a:t>Sometimes existing applications can not be moved to cloud. There are no cloud counterparts for these applications either.</a:t>
            </a:r>
          </a:p>
          <a:p>
            <a:pPr fontAlgn="base">
              <a:buFont typeface="Arial" pitchFamily="34" charset="0"/>
              <a:buChar char="•"/>
            </a:pPr>
            <a:r>
              <a:rPr lang="en-US" dirty="0"/>
              <a:t>We all know that cloud is a new IT services delivery model through Internet. Latency and slow Internet speed will be a bottleneck for cloud applications. In absence of high speed broadband, cloud computing can not deliver the services. In this scenario, cloud computing model should not be used.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785794"/>
            <a:ext cx="6867586" cy="400110"/>
          </a:xfrm>
          <a:prstGeom prst="rect">
            <a:avLst/>
          </a:prstGeom>
        </p:spPr>
        <p:txBody>
          <a:bodyPr wrap="none">
            <a:spAutoFit/>
          </a:bodyPr>
          <a:lstStyle/>
          <a:p>
            <a:r>
              <a:rPr lang="en-US" sz="2000" dirty="0" err="1">
                <a:solidFill>
                  <a:srgbClr val="00B050"/>
                </a:solidFill>
                <a:latin typeface="Adobe Gothic Std B" pitchFamily="34" charset="-128"/>
                <a:ea typeface="Adobe Gothic Std B" pitchFamily="34" charset="-128"/>
              </a:rPr>
              <a:t>Prioritised</a:t>
            </a:r>
            <a:r>
              <a:rPr lang="en-US" sz="2000" dirty="0">
                <a:solidFill>
                  <a:srgbClr val="00B050"/>
                </a:solidFill>
                <a:latin typeface="Adobe Gothic Std B" pitchFamily="34" charset="-128"/>
                <a:ea typeface="Adobe Gothic Std B" pitchFamily="34" charset="-128"/>
              </a:rPr>
              <a:t> list of </a:t>
            </a:r>
            <a:r>
              <a:rPr lang="en-US" sz="2000" dirty="0" smtClean="0">
                <a:solidFill>
                  <a:srgbClr val="00B050"/>
                </a:solidFill>
                <a:latin typeface="Adobe Gothic Std B" pitchFamily="34" charset="-128"/>
                <a:ea typeface="Adobe Gothic Std B" pitchFamily="34" charset="-128"/>
              </a:rPr>
              <a:t>applications for </a:t>
            </a:r>
            <a:r>
              <a:rPr lang="en-US" sz="2000" dirty="0">
                <a:solidFill>
                  <a:srgbClr val="00B050"/>
                </a:solidFill>
                <a:latin typeface="Adobe Gothic Std B" pitchFamily="34" charset="-128"/>
                <a:ea typeface="Adobe Gothic Std B" pitchFamily="34" charset="-128"/>
              </a:rPr>
              <a:t>Proof of </a:t>
            </a:r>
            <a:r>
              <a:rPr lang="en-US" sz="2000" dirty="0" smtClean="0">
                <a:solidFill>
                  <a:srgbClr val="00B050"/>
                </a:solidFill>
                <a:latin typeface="Adobe Gothic Std B" pitchFamily="34" charset="-128"/>
                <a:ea typeface="Adobe Gothic Std B" pitchFamily="34" charset="-128"/>
              </a:rPr>
              <a:t>Concept (POC):</a:t>
            </a:r>
            <a:endParaRPr lang="en-US" dirty="0">
              <a:solidFill>
                <a:srgbClr val="00B050"/>
              </a:solidFill>
              <a:latin typeface="Adobe Gothic Std B" pitchFamily="34" charset="-128"/>
              <a:ea typeface="Adobe Gothic Std B" pitchFamily="34" charset="-128"/>
            </a:endParaRPr>
          </a:p>
        </p:txBody>
      </p:sp>
      <p:sp>
        <p:nvSpPr>
          <p:cNvPr id="3" name="Rectangle 2"/>
          <p:cNvSpPr/>
          <p:nvPr/>
        </p:nvSpPr>
        <p:spPr>
          <a:xfrm>
            <a:off x="785786" y="1500174"/>
            <a:ext cx="4572000" cy="1477328"/>
          </a:xfrm>
          <a:prstGeom prst="rect">
            <a:avLst/>
          </a:prstGeom>
        </p:spPr>
        <p:txBody>
          <a:bodyPr>
            <a:spAutoFit/>
          </a:bodyPr>
          <a:lstStyle/>
          <a:p>
            <a:pPr marL="342900" indent="-342900">
              <a:buFont typeface="Courier New" pitchFamily="49" charset="0"/>
              <a:buChar char="o"/>
            </a:pPr>
            <a:r>
              <a:rPr lang="en-US" dirty="0" smtClean="0">
                <a:solidFill>
                  <a:srgbClr val="0070C0"/>
                </a:solidFill>
              </a:rPr>
              <a:t>Learning Management System</a:t>
            </a:r>
          </a:p>
          <a:p>
            <a:pPr marL="342900" indent="-342900">
              <a:buFont typeface="Courier New" pitchFamily="49" charset="0"/>
              <a:buChar char="o"/>
            </a:pPr>
            <a:r>
              <a:rPr lang="en-US" dirty="0" smtClean="0">
                <a:solidFill>
                  <a:srgbClr val="0070C0"/>
                </a:solidFill>
              </a:rPr>
              <a:t>Student Feedback Survey</a:t>
            </a:r>
          </a:p>
          <a:p>
            <a:pPr marL="342900" indent="-342900">
              <a:buFont typeface="Courier New" pitchFamily="49" charset="0"/>
              <a:buChar char="o"/>
            </a:pPr>
            <a:r>
              <a:rPr lang="en-US" dirty="0" smtClean="0">
                <a:solidFill>
                  <a:srgbClr val="0070C0"/>
                </a:solidFill>
              </a:rPr>
              <a:t>Building Management System</a:t>
            </a:r>
          </a:p>
          <a:p>
            <a:pPr marL="342900" indent="-342900">
              <a:buFont typeface="Courier New" pitchFamily="49" charset="0"/>
              <a:buChar char="o"/>
            </a:pPr>
            <a:r>
              <a:rPr lang="en-US" dirty="0" smtClean="0">
                <a:solidFill>
                  <a:srgbClr val="0070C0"/>
                </a:solidFill>
              </a:rPr>
              <a:t>Research Master</a:t>
            </a:r>
          </a:p>
          <a:p>
            <a:pPr marL="342900" indent="-342900">
              <a:buFont typeface="Courier New" pitchFamily="49" charset="0"/>
              <a:buChar char="o"/>
            </a:pPr>
            <a:r>
              <a:rPr lang="en-US" dirty="0" smtClean="0">
                <a:solidFill>
                  <a:srgbClr val="0070C0"/>
                </a:solidFill>
              </a:rPr>
              <a:t>Key Management System</a:t>
            </a:r>
            <a:endParaRPr lang="en-US" dirty="0">
              <a:solidFill>
                <a:srgbClr val="0070C0"/>
              </a:solidFill>
            </a:endParaRPr>
          </a:p>
        </p:txBody>
      </p:sp>
      <p:sp>
        <p:nvSpPr>
          <p:cNvPr id="4" name="TextBox 3"/>
          <p:cNvSpPr txBox="1"/>
          <p:nvPr/>
        </p:nvSpPr>
        <p:spPr>
          <a:xfrm>
            <a:off x="571472" y="3643314"/>
            <a:ext cx="8001056" cy="923330"/>
          </a:xfrm>
          <a:prstGeom prst="rect">
            <a:avLst/>
          </a:prstGeom>
          <a:noFill/>
        </p:spPr>
        <p:txBody>
          <a:bodyPr wrap="square" rtlCol="0">
            <a:spAutoFit/>
          </a:bodyPr>
          <a:lstStyle/>
          <a:p>
            <a:r>
              <a:rPr lang="en-US" dirty="0" smtClean="0">
                <a:latin typeface="Kozuka Gothic Pr6N R" pitchFamily="34" charset="-128"/>
                <a:ea typeface="Kozuka Gothic Pr6N R" pitchFamily="34" charset="-128"/>
              </a:rPr>
              <a:t>The reason for selecting these applications for POC is their usage, considerably less volatility, level of Degree of Integration, and for less sensitivity of Data.</a:t>
            </a:r>
            <a:endParaRPr lang="en-US" dirty="0">
              <a:latin typeface="Kozuka Gothic Pr6N R" pitchFamily="34" charset="-128"/>
              <a:ea typeface="Kozuka Gothic Pr6N R" pitchFamily="34" charset="-128"/>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769</Words>
  <Application>Microsoft Office PowerPoint</Application>
  <PresentationFormat>On-screen Show (4:3)</PresentationFormat>
  <Paragraphs>28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Mohammad Sameer</dc:creator>
  <cp:lastModifiedBy>Mohammad Sameer</cp:lastModifiedBy>
  <cp:revision>3</cp:revision>
  <dcterms:created xsi:type="dcterms:W3CDTF">2020-07-16T11:03:29Z</dcterms:created>
  <dcterms:modified xsi:type="dcterms:W3CDTF">2020-07-16T11:25:40Z</dcterms:modified>
</cp:coreProperties>
</file>