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2CF2-33AC-4F30-B04E-0930F55E7863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54A0-D46F-4D11-97FC-5865843164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348" y="571480"/>
            <a:ext cx="4302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List </a:t>
            </a:r>
            <a:r>
              <a:rPr lang="en-US" sz="2800" dirty="0">
                <a:solidFill>
                  <a:srgbClr val="0070C0"/>
                </a:solidFill>
              </a:rPr>
              <a:t>of </a:t>
            </a:r>
            <a:r>
              <a:rPr lang="en-US" sz="2800" dirty="0" smtClean="0">
                <a:solidFill>
                  <a:srgbClr val="0070C0"/>
                </a:solidFill>
              </a:rPr>
              <a:t>Technology Solutions: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5" y="1714488"/>
            <a:ext cx="2174127" cy="714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4572008"/>
            <a:ext cx="3214710" cy="6544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8" y="3071810"/>
            <a:ext cx="2521345" cy="571504"/>
          </a:xfrm>
          <a:prstGeom prst="rect">
            <a:avLst/>
          </a:prstGeom>
        </p:spPr>
      </p:pic>
      <p:pic>
        <p:nvPicPr>
          <p:cNvPr id="8" name="Picture 8" descr="https://upload.wikimedia.org/wikipedia/commons/thumb/9/96/Microsoft_logo_%282012%29.svg/1280px-Microsoft_logo_%282012%29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00562" y="1785926"/>
            <a:ext cx="3014534" cy="6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financialforce.com/wp-content/uploads/2017/06/FF-logo-2016-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62" y="3000372"/>
            <a:ext cx="3080529" cy="5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logo-logos.com/wp-content/uploads/2016/12/Workday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52" y="4214818"/>
            <a:ext cx="2286016" cy="96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43174" y="1785926"/>
          <a:ext cx="6245724" cy="3551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954"/>
                <a:gridCol w="1030748"/>
                <a:gridCol w="1051160"/>
                <a:gridCol w="1040954"/>
                <a:gridCol w="1040954"/>
                <a:gridCol w="1040954"/>
              </a:tblGrid>
              <a:tr h="1062239">
                <a:tc>
                  <a:txBody>
                    <a:bodyPr/>
                    <a:lstStyle/>
                    <a:p>
                      <a:pPr algn="ctr"/>
                      <a:r>
                        <a:rPr lang="en-AU" sz="1050" b="1" kern="1200" dirty="0" smtClean="0">
                          <a:solidFill>
                            <a:schemeClr val="tx1"/>
                          </a:solidFill>
                          <a:latin typeface="Bahnschrift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Core Financial Functions </a:t>
                      </a:r>
                      <a:endParaRPr lang="en-AU" sz="1050" b="1" kern="1200" dirty="0">
                        <a:solidFill>
                          <a:schemeClr val="tx1"/>
                        </a:solidFill>
                        <a:latin typeface="Bahnschrift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b="1" dirty="0" smtClean="0">
                          <a:solidFill>
                            <a:schemeClr val="tx1"/>
                          </a:solidFill>
                          <a:latin typeface="Bahnschrift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Deferred Revenue</a:t>
                      </a:r>
                      <a:endParaRPr lang="en-AU" sz="1050" b="1" dirty="0">
                        <a:solidFill>
                          <a:schemeClr val="tx1"/>
                        </a:solidFill>
                        <a:latin typeface="Bahnschrift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b="1" dirty="0" smtClean="0">
                          <a:solidFill>
                            <a:schemeClr val="tx1"/>
                          </a:solidFill>
                          <a:latin typeface="Bahnschrift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Payroll and Expense Management System</a:t>
                      </a:r>
                      <a:endParaRPr lang="en-AU" sz="1050" b="1" dirty="0">
                        <a:solidFill>
                          <a:schemeClr val="tx1"/>
                        </a:solidFill>
                        <a:latin typeface="Bahnschrift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b="1" dirty="0" smtClean="0">
                          <a:solidFill>
                            <a:schemeClr val="tx1"/>
                          </a:solidFill>
                          <a:latin typeface="Bahnschrift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Reporting</a:t>
                      </a:r>
                      <a:r>
                        <a:rPr lang="en-AU" sz="1050" b="1" baseline="0" dirty="0" smtClean="0">
                          <a:solidFill>
                            <a:schemeClr val="tx1"/>
                          </a:solidFill>
                          <a:latin typeface="Bahnschrift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Capabilities</a:t>
                      </a:r>
                      <a:endParaRPr lang="en-AU" sz="1050" b="1" dirty="0">
                        <a:solidFill>
                          <a:schemeClr val="tx1"/>
                        </a:solidFill>
                        <a:latin typeface="Bahnschrift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b="1" dirty="0" smtClean="0">
                          <a:solidFill>
                            <a:schemeClr val="tx1"/>
                          </a:solidFill>
                          <a:latin typeface="Bahnschrift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API</a:t>
                      </a:r>
                      <a:r>
                        <a:rPr lang="en-AU" sz="1050" b="1" baseline="0" dirty="0" smtClean="0">
                          <a:solidFill>
                            <a:schemeClr val="tx1"/>
                          </a:solidFill>
                          <a:latin typeface="Bahnschrift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based integration Capabilities</a:t>
                      </a:r>
                      <a:endParaRPr lang="en-AU" sz="1050" b="1" dirty="0">
                        <a:solidFill>
                          <a:schemeClr val="tx1"/>
                        </a:solidFill>
                        <a:latin typeface="Bahnschrift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50" b="1" dirty="0" smtClean="0">
                          <a:solidFill>
                            <a:schemeClr val="tx1"/>
                          </a:solidFill>
                          <a:latin typeface="Bahnschrift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Native Cloud</a:t>
                      </a:r>
                      <a:endParaRPr lang="en-AU" sz="1050" b="1" dirty="0">
                        <a:solidFill>
                          <a:schemeClr val="tx1"/>
                        </a:solidFill>
                        <a:latin typeface="Bahnschrift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8298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</a:tr>
              <a:tr h="8298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</a:tr>
              <a:tr h="8298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6A38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√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10" name="Picture 8" descr="https://upload.wikimedia.org/wikipedia/commons/thumb/9/96/Microsoft_logo_%282012%29.svg/1280px-Microsoft_logo_%282012%29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2675" y="3828393"/>
            <a:ext cx="2000264" cy="42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www.financialforce.com/wp-content/uploads/2017/06/FF-logo-2016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1237" y="4685649"/>
            <a:ext cx="2000264" cy="37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928934"/>
            <a:ext cx="2062906" cy="6778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2910" y="714356"/>
            <a:ext cx="5929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noProof="0" dirty="0" smtClean="0">
                <a:solidFill>
                  <a:srgbClr val="92D050"/>
                </a:solidFill>
              </a:rPr>
              <a:t>Initial Market Scan Results : 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2910" y="5572140"/>
            <a:ext cx="7858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9170">
              <a:defRPr/>
            </a:pPr>
            <a:r>
              <a:rPr lang="en-AU" dirty="0" smtClean="0">
                <a:solidFill>
                  <a:schemeClr val="tx2"/>
                </a:solidFill>
                <a:latin typeface="Bahnschrift Light SemiCondense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companies were selected for their strong </a:t>
            </a:r>
            <a:r>
              <a:rPr lang="en-AU" dirty="0">
                <a:solidFill>
                  <a:schemeClr val="tx2"/>
                </a:solidFill>
                <a:latin typeface="Bahnschrift Light SemiCondensed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evidence of alignment to  key requirements, including dedicated Australian support and partner with Tier 1 Payroll and Expense Management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142984"/>
            <a:ext cx="8741415" cy="18573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74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Mohammad Sameer</dc:creator>
  <cp:lastModifiedBy>Mohammad Sameer</cp:lastModifiedBy>
  <cp:revision>2</cp:revision>
  <dcterms:created xsi:type="dcterms:W3CDTF">2020-07-16T11:59:40Z</dcterms:created>
  <dcterms:modified xsi:type="dcterms:W3CDTF">2020-07-16T12:19:36Z</dcterms:modified>
</cp:coreProperties>
</file>