
<file path=[Content_Types].xml><?xml version="1.0" encoding="utf-8"?>
<Types xmlns="http://schemas.openxmlformats.org/package/2006/content-types">
  <Override PartName="/ppt/slideLayouts/slideLayout39.xml" ContentType="application/vnd.openxmlformats-officedocument.presentationml.slideLayout+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Default Extension="xlsx" ContentType="application/vnd.openxmlformats-officedocument.spreadsheetml.sheet"/>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Default Extension="wdp" ContentType="image/vnd.ms-photo"/>
  <Override PartName="/ppt/charts/colors1.xml" ContentType="application/vnd.ms-office.chartcolorstyle+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2" r:id="rId2"/>
    <p:sldId id="285" r:id="rId3"/>
    <p:sldId id="258" r:id="rId4"/>
    <p:sldId id="284" r:id="rId5"/>
    <p:sldId id="263" r:id="rId6"/>
    <p:sldId id="286" r:id="rId7"/>
    <p:sldId id="287" r:id="rId8"/>
    <p:sldId id="288"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60"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04" autoAdjust="0"/>
    <p:restoredTop sz="94660"/>
  </p:normalViewPr>
  <p:slideViewPr>
    <p:cSldViewPr snapToGrid="0">
      <p:cViewPr varScale="1">
        <p:scale>
          <a:sx n="73" d="100"/>
          <a:sy n="73" d="100"/>
        </p:scale>
        <p:origin x="-58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AU" sz="1600" dirty="0"/>
              <a:t>Phase 1 Price Comparison</a:t>
            </a:r>
          </a:p>
        </c:rich>
      </c:tx>
      <c:layout/>
      <c:spPr>
        <a:noFill/>
        <a:ln>
          <a:noFill/>
        </a:ln>
        <a:effectLst/>
      </c:spPr>
    </c:title>
    <c:plotArea>
      <c:layout/>
      <c:barChart>
        <c:barDir val="col"/>
        <c:grouping val="clustered"/>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extLst xmlns:c16r2="http://schemas.microsoft.com/office/drawing/2015/06/chart">
            <c:ext xmlns:c16="http://schemas.microsoft.com/office/drawing/2014/chart" uri="{C3380CC4-5D6E-409C-BE32-E72D297353CC}">
              <c16:uniqueId val="{00000000-7BD6-4A1C-A523-B7C5D3FBC278}"/>
            </c:ext>
          </c:extLst>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11544.240000000002</c:v>
                </c:pt>
                <c:pt idx="5">
                  <c:v>15577.2</c:v>
                </c:pt>
              </c:numCache>
            </c:numRef>
          </c:val>
          <c:extLst xmlns:c16r2="http://schemas.microsoft.com/office/drawing/2015/06/chart">
            <c:ext xmlns:c16="http://schemas.microsoft.com/office/drawing/2014/chart" uri="{C3380CC4-5D6E-409C-BE32-E72D297353CC}">
              <c16:uniqueId val="{00000001-7BD6-4A1C-A523-B7C5D3FBC278}"/>
            </c:ext>
          </c:extLst>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extLst xmlns:c16r2="http://schemas.microsoft.com/office/drawing/2015/06/chart">
            <c:ext xmlns:c16="http://schemas.microsoft.com/office/drawing/2014/chart" uri="{C3380CC4-5D6E-409C-BE32-E72D297353CC}">
              <c16:uniqueId val="{00000000-649C-4B73-93E8-C5E06FE4C258}"/>
            </c:ext>
          </c:extLst>
        </c:ser>
        <c:dLbls/>
        <c:gapWidth val="100"/>
        <c:overlap val="-24"/>
        <c:axId val="152676608"/>
        <c:axId val="152719360"/>
      </c:barChart>
      <c:catAx>
        <c:axId val="152676608"/>
        <c:scaling>
          <c:orientation val="minMax"/>
        </c:scaling>
        <c:axPos val="b"/>
        <c:numFmt formatCode="General" sourceLinked="1"/>
        <c:maj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719360"/>
        <c:crosses val="autoZero"/>
        <c:auto val="1"/>
        <c:lblAlgn val="ctr"/>
        <c:lblOffset val="100"/>
      </c:catAx>
      <c:valAx>
        <c:axId val="152719360"/>
        <c:scaling>
          <c:orientation val="minMax"/>
        </c:scaling>
        <c:axPos val="l"/>
        <c:majorGridlines>
          <c:spPr>
            <a:ln w="9525" cap="flat" cmpd="sng" algn="ctr">
              <a:solidFill>
                <a:schemeClr val="tx1">
                  <a:lumMod val="15000"/>
                  <a:lumOff val="85000"/>
                </a:schemeClr>
              </a:solidFill>
              <a:round/>
            </a:ln>
            <a:effectLst/>
          </c:spPr>
        </c:majorGridlines>
        <c:numFmt formatCode="&quot;$&quot;#,##0" sourceLinked="0"/>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676608"/>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pPr/>
              <a:t>16/07/2020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pPr/>
              <a:t>‹#›</a:t>
            </a:fld>
            <a:endParaRPr lang="en-AU"/>
          </a:p>
        </p:txBody>
      </p:sp>
    </p:spTree>
    <p:extLst>
      <p:ext uri="{BB962C8B-B14F-4D97-AF65-F5344CB8AC3E}">
        <p14:creationId xmlns:p14="http://schemas.microsoft.com/office/powerpoint/2010/main" xmlns="" val="414978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xmlns="" val="19463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xmlns="" val="155705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xmlns="" val="398431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xmlns="" val="427591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xmlns="" val="110515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xmlns="" val="225715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xmlns="" val="30534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xmlns="" val="399540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xmlns="" val="2537096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xmlns="" val="3893083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xmlns="" val="281101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xmlns="" val="356223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xmlns="" val="197311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xmlns="" val="178515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xmlns="" val="273240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xmlns="" val="152684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xmlns="" val="183796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xmlns="" val="13999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xmlns="" val="98130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xmlns="" val="2024008838"/>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xmlns="" val="3953272722"/>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402989826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817470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3623689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19549683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xmlns="" val="4033502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39715846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33190930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4114044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xmlns="" val="920858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xmlns="" val="2310714952"/>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1225099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34190650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11878209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29529114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27798130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3465867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23325596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4582529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2274357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25739593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xmlns="" val="115746143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27946260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120806773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9248827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Tree>
    <p:extLst>
      <p:ext uri="{BB962C8B-B14F-4D97-AF65-F5344CB8AC3E}">
        <p14:creationId xmlns:p14="http://schemas.microsoft.com/office/powerpoint/2010/main" xmlns="" val="129031082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xmlns="" val="15573267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1289587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650662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92597096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23019649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xmlns="" val="2906641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xmlns="" val="1534284585"/>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916363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xmlns="" val="111463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1239014745"/>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2546220378"/>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2026007064"/>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3638442792"/>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xmlns="" val="132317017"/>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nvPr>
        </p:nvGraphicFramePr>
        <p:xfrm>
          <a:off x="2119" y="1589"/>
          <a:ext cx="2116" cy="1587"/>
        </p:xfrm>
        <a:graphic>
          <a:graphicData uri="http://schemas.openxmlformats.org/presentationml/2006/ole">
            <p:oleObj spid="_x0000_s1033" name="think-cell Slide" r:id="rId46" imgW="360" imgH="360" progId="">
              <p:embed/>
            </p:oleObj>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smtClean="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pPr/>
              <a:t>16/07/2020</a:t>
            </a:fld>
            <a:r>
              <a:rPr lang="en-AU"/>
              <a:t>19/02/2019</a:t>
            </a:r>
          </a:p>
        </p:txBody>
      </p:sp>
    </p:spTree>
    <p:extLst>
      <p:ext uri="{BB962C8B-B14F-4D97-AF65-F5344CB8AC3E}">
        <p14:creationId xmlns:p14="http://schemas.microsoft.com/office/powerpoint/2010/main" xmlns="" val="3504508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www.evosysglobal.com/evocass-evosys-premium-cloud-service-support"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chart" Target="../charts/chart1.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vmlDrawing" Target="../drawings/vmlDrawing3.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oleObject" Target="../embeddings/oleObject3.bin"/><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microsoft.com/office/2007/relationships/hdphoto" Target="../media/hdphoto2.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xmlns=""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smtClean="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smtClean="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Tree>
    <p:custDataLst>
      <p:tags r:id="rId1"/>
    </p:custDataLst>
    <p:extLst>
      <p:ext uri="{BB962C8B-B14F-4D97-AF65-F5344CB8AC3E}">
        <p14:creationId xmlns:p14="http://schemas.microsoft.com/office/powerpoint/2010/main" xmlns="" val="42681525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6" y="1034300"/>
          <a:ext cx="8391528" cy="5417349"/>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xmlns="" val="20000"/>
                    </a:ext>
                  </a:extLst>
                </a:gridCol>
                <a:gridCol w="2233246">
                  <a:extLst>
                    <a:ext uri="{9D8B030D-6E8A-4147-A177-3AD203B41FA5}">
                      <a16:colId xmlns:a16="http://schemas.microsoft.com/office/drawing/2014/main" xmlns="" val="20001"/>
                    </a:ext>
                  </a:extLst>
                </a:gridCol>
                <a:gridCol w="5057408">
                  <a:extLst>
                    <a:ext uri="{9D8B030D-6E8A-4147-A177-3AD203B41FA5}">
                      <a16:colId xmlns:a16="http://schemas.microsoft.com/office/drawing/2014/main" xmlns="" val="20002"/>
                    </a:ext>
                  </a:extLst>
                </a:gridCol>
              </a:tblGrid>
              <a:tr h="225460">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Strong</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June 2014,</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Made the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Forbes magazine's list of Most Innovative Growth Companies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p>
                    <a:p>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Accounting and Business Management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AU$33m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Only 1 client in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Offers a choice of solutions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For Small and Mid-Market organisations Sage offers Sage Live Business Management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39" name="Picture 38"/>
          <p:cNvPicPr>
            <a:picLocks noChangeAspect="1"/>
          </p:cNvPicPr>
          <p:nvPr/>
        </p:nvPicPr>
        <p:blipFill>
          <a:blip r:embed="rId3"/>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928013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xmlns="" val="20000"/>
                    </a:ext>
                  </a:extLst>
                </a:gridCol>
                <a:gridCol w="2233246">
                  <a:extLst>
                    <a:ext uri="{9D8B030D-6E8A-4147-A177-3AD203B41FA5}">
                      <a16:colId xmlns:a16="http://schemas.microsoft.com/office/drawing/2014/main" xmlns="" val="20001"/>
                    </a:ext>
                  </a:extLst>
                </a:gridCol>
                <a:gridCol w="5057408">
                  <a:extLst>
                    <a:ext uri="{9D8B030D-6E8A-4147-A177-3AD203B41FA5}">
                      <a16:colId xmlns:a16="http://schemas.microsoft.com/office/drawing/2014/main" xmlns="" val="20002"/>
                    </a:ext>
                  </a:extLst>
                </a:gridCol>
              </a:tblGrid>
              <a:tr h="252271">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 Business Edition is targeted towards the Small and Medium Enterprise Businesses.</a:t>
                      </a: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US – Casa Bruno, Holy Bears (Outgrowing QuickBooks)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can run on Microsoft Azure, a private cloud or a combination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ERP suite is backed by Microsoft for research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Provides a cloud ERP solution for Force.com, a cloud computing platform from salesforce.com. </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p>
                    <a:p>
                      <a:endParaRPr lang="en-AU" sz="800" kern="1200" dirty="0" smtClean="0">
                        <a:solidFill>
                          <a:schemeClr val="dk1"/>
                        </a:solidFill>
                        <a:latin typeface="+mn-lt"/>
                        <a:ea typeface="+mn-ea"/>
                        <a:cs typeface="+mn-cs"/>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smtClean="0">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They have proven experience in automated revenue recognition and forecasting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was chosen as the Best Cloud Computing Companies in 2014</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24" name="Picture 4" descr="https://www.financialforce.com/wp-content/uploads/2017/06/FF-logo-2016-larg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083725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4" y="1034300"/>
          <a:ext cx="8391528" cy="5432965"/>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xmlns="" val="20000"/>
                    </a:ext>
                  </a:extLst>
                </a:gridCol>
                <a:gridCol w="2233246">
                  <a:extLst>
                    <a:ext uri="{9D8B030D-6E8A-4147-A177-3AD203B41FA5}">
                      <a16:colId xmlns:a16="http://schemas.microsoft.com/office/drawing/2014/main" xmlns="" val="20001"/>
                    </a:ext>
                  </a:extLst>
                </a:gridCol>
                <a:gridCol w="5057408">
                  <a:extLst>
                    <a:ext uri="{9D8B030D-6E8A-4147-A177-3AD203B41FA5}">
                      <a16:colId xmlns:a16="http://schemas.microsoft.com/office/drawing/2014/main" xmlns="" val="20002"/>
                    </a:ext>
                  </a:extLst>
                </a:gridCol>
              </a:tblGrid>
              <a:tr h="225747">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p>
                    <a:p>
                      <a:endParaRPr lang="en-AU" sz="800" b="1"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Software </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AUD $327,777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Mediaworks, TigerTurf, nood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are used by more than one million business owners in Australia and New Zealand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Major player in the  Small Business Market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Advanced Business + is an intelligent, cloud based ERP and Payroll software</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 Technology</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p>
                    <a:p>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ider</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ClearView</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extensive support for over 2000 global companies from</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start-ups to billion dollar enterprises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Their agile</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Proven market leaders in Innovation and Technology</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AU"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4" name="Picture 43"/>
          <p:cNvPicPr>
            <a:picLocks noChangeAspect="1"/>
          </p:cNvPicPr>
          <p:nvPr/>
        </p:nvPicPr>
        <p:blipFill>
          <a:blip r:embed="rId3" cstate="print"/>
          <a:stretch>
            <a:fillRect/>
          </a:stretch>
        </p:blipFill>
        <p:spPr>
          <a:xfrm>
            <a:off x="1921713" y="5022343"/>
            <a:ext cx="894888" cy="202841"/>
          </a:xfrm>
          <a:prstGeom prst="rect">
            <a:avLst/>
          </a:prstGeom>
        </p:spPr>
      </p:pic>
      <p:pic>
        <p:nvPicPr>
          <p:cNvPr id="37" name="Picture 36"/>
          <p:cNvPicPr>
            <a:picLocks noChangeAspect="1"/>
          </p:cNvPicPr>
          <p:nvPr/>
        </p:nvPicPr>
        <p:blipFill>
          <a:blip r:embed="rId4" cstate="print"/>
          <a:stretch>
            <a:fillRect/>
          </a:stretch>
        </p:blipFill>
        <p:spPr>
          <a:xfrm>
            <a:off x="1950747" y="2305681"/>
            <a:ext cx="836821" cy="305327"/>
          </a:xfrm>
          <a:prstGeom prst="rect">
            <a:avLst/>
          </a:prstGeom>
        </p:spPr>
      </p:pic>
    </p:spTree>
    <p:extLst>
      <p:ext uri="{BB962C8B-B14F-4D97-AF65-F5344CB8AC3E}">
        <p14:creationId xmlns:p14="http://schemas.microsoft.com/office/powerpoint/2010/main" xmlns="" val="10187973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4" y="1034299"/>
          <a:ext cx="8391528" cy="5448000"/>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xmlns="" val="20000"/>
                    </a:ext>
                  </a:extLst>
                </a:gridCol>
                <a:gridCol w="2233246">
                  <a:extLst>
                    <a:ext uri="{9D8B030D-6E8A-4147-A177-3AD203B41FA5}">
                      <a16:colId xmlns:a16="http://schemas.microsoft.com/office/drawing/2014/main" xmlns="" val="20001"/>
                    </a:ext>
                  </a:extLst>
                </a:gridCol>
                <a:gridCol w="5057408">
                  <a:extLst>
                    <a:ext uri="{9D8B030D-6E8A-4147-A177-3AD203B41FA5}">
                      <a16:colId xmlns:a16="http://schemas.microsoft.com/office/drawing/2014/main" xmlns="" val="20002"/>
                    </a:ext>
                  </a:extLst>
                </a:gridCol>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HCM, Payroll, Financial Management</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US$ 1.5b (2017)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In Australia -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Transurban, Salmat, Qantas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across the globe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Predominantly target the Medium to large enterprise organisations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and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releases a major update every 6 months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The Australian business is based Sydney, with additional offices in Melbourne and Auckland</a:t>
                      </a:r>
                    </a:p>
                    <a:p>
                      <a:endPar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ERP10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AU$ 21</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SAI Global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Epicore Financial Management </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(part of their ERP suite)  caters specifically to aggressively growing businesses.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Epicores offerings include GL, Advanced</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There is insufficient data to prove strong client base in Australia</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GB"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Much of the focus and strategy is Business Intelligence focused, Cloud, and Mobility </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3" name="Picture 42"/>
          <p:cNvPicPr>
            <a:picLocks noChangeAspect="1"/>
          </p:cNvPicPr>
          <p:nvPr/>
        </p:nvPicPr>
        <p:blipFill>
          <a:blip r:embed="rId3" cstate="print"/>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589391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p>
        </p:txBody>
      </p:sp>
    </p:spTree>
    <p:extLst>
      <p:ext uri="{BB962C8B-B14F-4D97-AF65-F5344CB8AC3E}">
        <p14:creationId xmlns:p14="http://schemas.microsoft.com/office/powerpoint/2010/main" xmlns="" val="9023782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ORACLE </a:t>
            </a:r>
            <a:r>
              <a:rPr lang="en-AU" sz="1400" dirty="0"/>
              <a:t>and </a:t>
            </a:r>
            <a:r>
              <a:rPr lang="en-AU" sz="1400" b="1" dirty="0"/>
              <a:t>FinancialForce </a:t>
            </a:r>
            <a:r>
              <a:rPr lang="en-AU" sz="1400" dirty="0"/>
              <a:t>was carried out.</a:t>
            </a:r>
          </a:p>
          <a:p>
            <a:endParaRPr lang="en-AU" sz="1200" dirty="0"/>
          </a:p>
        </p:txBody>
      </p:sp>
      <p:graphicFrame>
        <p:nvGraphicFramePr>
          <p:cNvPr id="14" name="Table 13"/>
          <p:cNvGraphicFramePr>
            <a:graphicFrameLocks noGrp="1"/>
          </p:cNvGraphicFramePr>
          <p:nvPr>
            <p:extLst/>
          </p:nvPr>
        </p:nvGraphicFramePr>
        <p:xfrm>
          <a:off x="2069162" y="1644987"/>
          <a:ext cx="7986517" cy="4501953"/>
        </p:xfrm>
        <a:graphic>
          <a:graphicData uri="http://schemas.openxmlformats.org/drawingml/2006/table">
            <a:tbl>
              <a:tblPr>
                <a:tableStyleId>{E8B1032C-EA38-4F05-BA0D-38AFFFC7BED3}</a:tableStyleId>
              </a:tblPr>
              <a:tblGrid>
                <a:gridCol w="1736248">
                  <a:extLst>
                    <a:ext uri="{9D8B030D-6E8A-4147-A177-3AD203B41FA5}">
                      <a16:colId xmlns:a16="http://schemas.microsoft.com/office/drawing/2014/main" xmlns="" val="20000"/>
                    </a:ext>
                  </a:extLst>
                </a:gridCol>
                <a:gridCol w="2083423">
                  <a:extLst>
                    <a:ext uri="{9D8B030D-6E8A-4147-A177-3AD203B41FA5}">
                      <a16:colId xmlns:a16="http://schemas.microsoft.com/office/drawing/2014/main" xmlns="" val="20005"/>
                    </a:ext>
                  </a:extLst>
                </a:gridCol>
                <a:gridCol w="2083423">
                  <a:extLst>
                    <a:ext uri="{9D8B030D-6E8A-4147-A177-3AD203B41FA5}">
                      <a16:colId xmlns:a16="http://schemas.microsoft.com/office/drawing/2014/main" xmlns="" val="20006"/>
                    </a:ext>
                  </a:extLst>
                </a:gridCol>
                <a:gridCol w="2083423">
                  <a:extLst>
                    <a:ext uri="{9D8B030D-6E8A-4147-A177-3AD203B41FA5}">
                      <a16:colId xmlns:a16="http://schemas.microsoft.com/office/drawing/2014/main" xmlns="" val="20007"/>
                    </a:ext>
                  </a:extLst>
                </a:gridCol>
              </a:tblGrid>
              <a:tr h="3700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smtClean="0">
                          <a:solidFill>
                            <a:schemeClr val="tx1"/>
                          </a:solidFill>
                          <a:effectLst/>
                          <a:latin typeface="+mn-lt"/>
                          <a:ea typeface="+mn-ea"/>
                          <a:cs typeface="+mn-cs"/>
                        </a:rPr>
                        <a:t>Phase 1</a:t>
                      </a:r>
                      <a:r>
                        <a:rPr lang="en-AU" sz="1000" b="0" i="1" u="none" strike="noStrike" kern="1200" baseline="0" dirty="0" smtClean="0">
                          <a:solidFill>
                            <a:schemeClr val="tx1"/>
                          </a:solidFill>
                          <a:effectLst/>
                          <a:latin typeface="+mn-lt"/>
                          <a:ea typeface="+mn-ea"/>
                          <a:cs typeface="+mn-cs"/>
                        </a:rPr>
                        <a:t> - </a:t>
                      </a:r>
                      <a:r>
                        <a:rPr lang="en-AU" sz="1000" b="1" i="1" u="none" strike="noStrike" kern="1200" dirty="0" smtClean="0">
                          <a:solidFill>
                            <a:schemeClr val="tx1"/>
                          </a:solidFill>
                          <a:effectLst/>
                          <a:latin typeface="+mn-lt"/>
                          <a:ea typeface="+mn-ea"/>
                          <a:cs typeface="+mn-cs"/>
                        </a:rPr>
                        <a:t>Configuration and set up of the Accounting System</a:t>
                      </a:r>
                      <a:endParaRPr lang="en-AU" sz="1000" b="1" i="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xmlns="" val="100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$90,270.00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xmlns="" val="2150959375"/>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Licensing costs</a:t>
                      </a:r>
                      <a:r>
                        <a:rPr lang="en-AU" sz="1000" b="0" i="0" u="none" strike="noStrike" baseline="0" dirty="0" smtClean="0">
                          <a:solidFill>
                            <a:schemeClr val="tx1"/>
                          </a:solidFill>
                          <a:effectLst/>
                          <a:latin typeface="+mn-lt"/>
                        </a:rPr>
                        <a:t> of core finance modules</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xmlns="" val="2435666062"/>
                  </a:ext>
                </a:extLst>
              </a:tr>
              <a:tr h="4325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Support</a:t>
                      </a:r>
                      <a:r>
                        <a:rPr lang="en-AU" sz="1000" b="0" i="0" u="none" strike="noStrike" baseline="0" dirty="0" smtClean="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smtClean="0">
                          <a:solidFill>
                            <a:schemeClr val="tx1"/>
                          </a:solidFill>
                          <a:effectLst/>
                          <a:latin typeface="+mn-lt"/>
                        </a:rPr>
                        <a:t>(Per Year)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Pending</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Based on</a:t>
                      </a:r>
                      <a:r>
                        <a:rPr lang="en-AU" sz="1000" b="0" i="0" u="none" strike="noStrike" kern="1200" baseline="0" dirty="0" smtClean="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xmlns="" val="3520058570"/>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AU" sz="1000" b="1" i="1" u="none" strike="noStrike" kern="1200" dirty="0" smtClean="0">
                          <a:solidFill>
                            <a:srgbClr val="000000"/>
                          </a:solidFill>
                          <a:effectLst/>
                          <a:latin typeface="Verdana" panose="020B0604030504040204" pitchFamily="34" charset="0"/>
                          <a:ea typeface="+mn-ea"/>
                          <a:cs typeface="+mn-cs"/>
                        </a:rPr>
                        <a:t>238,180.00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smtClean="0">
                          <a:solidFill>
                            <a:schemeClr val="tx1"/>
                          </a:solidFill>
                          <a:effectLst/>
                          <a:latin typeface="+mn-lt"/>
                          <a:ea typeface="+mn-ea"/>
                          <a:cs typeface="+mn-cs"/>
                        </a:rPr>
                        <a:t>$130,250</a:t>
                      </a: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xmlns="" val="4102796134"/>
                  </a:ext>
                </a:extLst>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Phase 2 – Integration with SalesForce and</a:t>
                      </a:r>
                      <a:r>
                        <a:rPr lang="en-AU" sz="1000" b="1" i="1" u="none" strike="noStrike" baseline="0" dirty="0" smtClean="0">
                          <a:solidFill>
                            <a:schemeClr val="tx1"/>
                          </a:solidFill>
                          <a:effectLst/>
                          <a:latin typeface="+mn-lt"/>
                        </a:rPr>
                        <a:t> any add on functions </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xmlns="" val="344722048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tabLst/>
                        <a:defRPr/>
                      </a:pPr>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1000" b="0" i="0" u="none" strike="noStrike" kern="1200" dirty="0" smtClean="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N/A</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xmlns="" val="38773753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xmlns="" val="250594541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xmlns="" val="74524041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Planning</a:t>
                      </a:r>
                      <a:r>
                        <a:rPr lang="en-AU" sz="1000" b="0" i="0" u="none" strike="noStrike" baseline="0" dirty="0" smtClean="0">
                          <a:solidFill>
                            <a:schemeClr val="tx1"/>
                          </a:solidFill>
                          <a:effectLst/>
                          <a:latin typeface="+mn-lt"/>
                        </a:rPr>
                        <a:t> &amp; Budgeting</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None</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None</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xmlns="" val="313570204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smtClean="0">
                          <a:solidFill>
                            <a:schemeClr val="tx1"/>
                          </a:solidFill>
                          <a:effectLst/>
                          <a:latin typeface="+mn-lt"/>
                        </a:rPr>
                        <a:t>-</a:t>
                      </a:r>
                      <a:endParaRPr lang="en-AU" sz="1000" b="0" i="1"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xmlns="" val="2162129997"/>
                  </a:ext>
                </a:extLst>
              </a:tr>
            </a:tbl>
          </a:graphicData>
        </a:graphic>
      </p:graphicFrame>
      <p:pic>
        <p:nvPicPr>
          <p:cNvPr id="15" name="Picture 14"/>
          <p:cNvPicPr>
            <a:picLocks noChangeAspect="1"/>
          </p:cNvPicPr>
          <p:nvPr/>
        </p:nvPicPr>
        <p:blipFill>
          <a:blip r:embed="rId3">
            <a:extLst/>
          </a:blip>
          <a:stretch>
            <a:fillRect/>
          </a:stretch>
        </p:blipFill>
        <p:spPr>
          <a:xfrm>
            <a:off x="4320847" y="1665752"/>
            <a:ext cx="1043394" cy="342841"/>
          </a:xfrm>
          <a:prstGeom prst="rect">
            <a:avLst/>
          </a:prstGeom>
        </p:spPr>
      </p:pic>
      <p:pic>
        <p:nvPicPr>
          <p:cNvPr id="17" name="Picture 16"/>
          <p:cNvPicPr>
            <a:picLocks noChangeAspect="1"/>
          </p:cNvPicPr>
          <p:nvPr/>
        </p:nvPicPr>
        <p:blipFill>
          <a:blip r:embed="rId4" cstate="print"/>
          <a:stretch>
            <a:fillRect/>
          </a:stretch>
        </p:blipFill>
        <p:spPr>
          <a:xfrm>
            <a:off x="8591508" y="1716702"/>
            <a:ext cx="894888" cy="202841"/>
          </a:xfrm>
          <a:prstGeom prst="rect">
            <a:avLst/>
          </a:prstGeom>
        </p:spPr>
      </p:pic>
      <p:pic>
        <p:nvPicPr>
          <p:cNvPr id="9"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xmlns="">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338581" y="1710121"/>
            <a:ext cx="1164286" cy="21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48611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a:t>
            </a:r>
            <a:r>
              <a:rPr lang="en-US" dirty="0" smtClean="0">
                <a:solidFill>
                  <a:schemeClr val="accent1">
                    <a:lumMod val="75000"/>
                  </a:schemeClr>
                </a:solidFill>
              </a:rPr>
              <a:t>Commercials </a:t>
            </a:r>
            <a:r>
              <a:rPr lang="en-US" dirty="0">
                <a:solidFill>
                  <a:schemeClr val="accent1">
                    <a:lumMod val="75000"/>
                  </a:schemeClr>
                </a:solidFill>
              </a:rPr>
              <a:t>– </a:t>
            </a:r>
            <a:r>
              <a:rPr lang="en-US" dirty="0" smtClean="0">
                <a:solidFill>
                  <a:schemeClr val="accent1">
                    <a:lumMod val="75000"/>
                  </a:schemeClr>
                </a:solidFill>
              </a:rPr>
              <a:t>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p>
          <a:p>
            <a:endParaRPr lang="en-AU" sz="1400" dirty="0"/>
          </a:p>
        </p:txBody>
      </p:sp>
      <p:graphicFrame>
        <p:nvGraphicFramePr>
          <p:cNvPr id="77" name="Table 76"/>
          <p:cNvGraphicFramePr>
            <a:graphicFrameLocks noGrp="1"/>
          </p:cNvGraphicFramePr>
          <p:nvPr>
            <p:extLst/>
          </p:nvPr>
        </p:nvGraphicFramePr>
        <p:xfrm>
          <a:off x="1956708" y="997458"/>
          <a:ext cx="8167979" cy="4917288"/>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xmlns="" val="20000"/>
                    </a:ext>
                  </a:extLst>
                </a:gridCol>
                <a:gridCol w="1882597">
                  <a:extLst>
                    <a:ext uri="{9D8B030D-6E8A-4147-A177-3AD203B41FA5}">
                      <a16:colId xmlns:a16="http://schemas.microsoft.com/office/drawing/2014/main" xmlns="" val="20002"/>
                    </a:ext>
                  </a:extLst>
                </a:gridCol>
                <a:gridCol w="3557883">
                  <a:extLst>
                    <a:ext uri="{9D8B030D-6E8A-4147-A177-3AD203B41FA5}">
                      <a16:colId xmlns:a16="http://schemas.microsoft.com/office/drawing/2014/main" xmlns="" val="20005"/>
                    </a:ext>
                  </a:extLst>
                </a:gridCol>
                <a:gridCol w="1682904">
                  <a:extLst>
                    <a:ext uri="{9D8B030D-6E8A-4147-A177-3AD203B41FA5}">
                      <a16:colId xmlns:a16="http://schemas.microsoft.com/office/drawing/2014/main" xmlns=""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86433">
                <a:tc rowSpan="2">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b="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NetSuite Implementation includes </a:t>
                      </a:r>
                    </a:p>
                    <a:p>
                      <a:pPr algn="l" fontAlgn="b"/>
                      <a:r>
                        <a:rPr lang="en-AU" sz="700" b="0" i="0" u="none" strike="noStrike" dirty="0" smtClean="0">
                          <a:solidFill>
                            <a:schemeClr val="tx1"/>
                          </a:solidFill>
                          <a:effectLst/>
                          <a:latin typeface="+mn-lt"/>
                        </a:rPr>
                        <a:t>- Includes data migration</a:t>
                      </a:r>
                    </a:p>
                    <a:p>
                      <a:pPr algn="l" fontAlgn="b"/>
                      <a:r>
                        <a:rPr lang="en-AU" sz="700" b="0" i="0" u="none" strike="noStrike" dirty="0" smtClean="0">
                          <a:solidFill>
                            <a:schemeClr val="tx1"/>
                          </a:solidFill>
                          <a:effectLst/>
                          <a:latin typeface="+mn-lt"/>
                        </a:rPr>
                        <a:t>- Training</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$131,550</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p>
                    <a:p>
                      <a:pPr algn="l" fontAlgn="b"/>
                      <a:r>
                        <a:rPr lang="en-AU" sz="700" b="0" i="0" u="none" strike="noStrike" dirty="0" smtClean="0">
                          <a:solidFill>
                            <a:schemeClr val="tx1"/>
                          </a:solidFill>
                          <a:effectLst/>
                          <a:latin typeface="+mn-lt"/>
                        </a:rPr>
                        <a:t>-NetSuite Mid-Market Cloud Service</a:t>
                      </a:r>
                    </a:p>
                    <a:p>
                      <a:pPr algn="l" fontAlgn="b"/>
                      <a:r>
                        <a:rPr lang="en-AU" sz="700" b="0" i="0" u="none" strike="noStrike" dirty="0" smtClean="0">
                          <a:solidFill>
                            <a:schemeClr val="tx1"/>
                          </a:solidFill>
                          <a:effectLst/>
                          <a:latin typeface="+mn-lt"/>
                        </a:rPr>
                        <a:t>-Advanced Financials</a:t>
                      </a:r>
                    </a:p>
                    <a:p>
                      <a:pPr algn="l" fontAlgn="b"/>
                      <a:r>
                        <a:rPr lang="en-AU" sz="700" b="0" i="0" u="none" strike="noStrike" dirty="0" smtClean="0">
                          <a:solidFill>
                            <a:schemeClr val="tx1"/>
                          </a:solidFill>
                          <a:effectLst/>
                          <a:latin typeface="+mn-lt"/>
                        </a:rPr>
                        <a:t>-Contracts Renewals</a:t>
                      </a:r>
                    </a:p>
                    <a:p>
                      <a:pPr algn="l" fontAlgn="b"/>
                      <a:r>
                        <a:rPr lang="en-AU" sz="700" b="0" i="0" u="none" strike="noStrike" dirty="0" smtClean="0">
                          <a:solidFill>
                            <a:schemeClr val="tx1"/>
                          </a:solidFill>
                          <a:effectLst/>
                          <a:latin typeface="+mn-lt"/>
                        </a:rPr>
                        <a:t>-Fixed Asset Management</a:t>
                      </a:r>
                    </a:p>
                    <a:p>
                      <a:pPr algn="l" fontAlgn="b"/>
                      <a:r>
                        <a:rPr lang="en-AU" sz="700" b="0" i="0" u="none" strike="noStrike" dirty="0" smtClean="0">
                          <a:solidFill>
                            <a:schemeClr val="tx1"/>
                          </a:solidFill>
                          <a:effectLst/>
                          <a:latin typeface="+mn-lt"/>
                        </a:rPr>
                        <a:t>-Advanced Electronic Bank Payments</a:t>
                      </a:r>
                    </a:p>
                    <a:p>
                      <a:pPr algn="l" fontAlgn="b"/>
                      <a:r>
                        <a:rPr lang="en-AU" sz="700" b="0" i="0" u="none" strike="noStrike" dirty="0" smtClean="0">
                          <a:solidFill>
                            <a:schemeClr val="tx1"/>
                          </a:solidFill>
                          <a:effectLst/>
                          <a:latin typeface="+mn-lt"/>
                        </a:rPr>
                        <a:t>-NetSuite Revenue Management</a:t>
                      </a:r>
                    </a:p>
                    <a:p>
                      <a:pPr algn="l" fontAlgn="b"/>
                      <a:r>
                        <a:rPr lang="en-AU" sz="700" b="0" i="0" u="none" strike="noStrike" dirty="0" smtClean="0">
                          <a:solidFill>
                            <a:schemeClr val="tx1"/>
                          </a:solidFill>
                          <a:effectLst/>
                          <a:latin typeface="+mn-lt"/>
                        </a:rPr>
                        <a:t>-NetSuite OneWorld</a:t>
                      </a:r>
                    </a:p>
                    <a:p>
                      <a:pPr algn="l" fontAlgn="b"/>
                      <a:r>
                        <a:rPr lang="en-AU" sz="700" b="0" i="0" u="none" strike="noStrike" dirty="0" smtClean="0">
                          <a:solidFill>
                            <a:schemeClr val="tx1"/>
                          </a:solidFill>
                          <a:effectLst/>
                          <a:latin typeface="+mn-lt"/>
                        </a:rPr>
                        <a:t>-NetSuite OneWorld Additional –Countries</a:t>
                      </a:r>
                      <a:r>
                        <a:rPr lang="en-AU" sz="700" b="1" i="1" u="none" strike="noStrike" dirty="0" smtClean="0">
                          <a:solidFill>
                            <a:schemeClr val="tx1"/>
                          </a:solidFill>
                          <a:effectLst/>
                          <a:latin typeface="+mn-lt"/>
                        </a:rPr>
                        <a:t>(per country per annum)</a:t>
                      </a:r>
                    </a:p>
                    <a:p>
                      <a:pPr algn="l" fontAlgn="b"/>
                      <a:r>
                        <a:rPr lang="en-AU" sz="700" b="0" i="0" u="none" strike="noStrike" dirty="0" smtClean="0">
                          <a:solidFill>
                            <a:schemeClr val="tx1"/>
                          </a:solidFill>
                          <a:effectLst/>
                          <a:latin typeface="+mn-lt"/>
                        </a:rPr>
                        <a:t>-10x General Access user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$84,654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148155">
                <a:tc rowSpan="2">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Support &amp; Maintenance </a:t>
                      </a: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000" algn="l" defTabSz="914400" rtl="0" eaLnBrk="1" fontAlgn="b" latinLnBrk="0" hangingPunct="1"/>
                      <a:r>
                        <a:rPr lang="en-AU" sz="900" b="0" i="0" u="none" strike="noStrike" kern="1200" dirty="0">
                          <a:solidFill>
                            <a:schemeClr val="tx1"/>
                          </a:solidFill>
                          <a:effectLst/>
                          <a:latin typeface="+mn-lt"/>
                          <a:ea typeface="+mn-ea"/>
                          <a:cs typeface="+mn-cs"/>
                        </a:rPr>
                        <a:t>Phase One Support</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$10,488</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kern="1200" dirty="0" smtClean="0">
                          <a:solidFill>
                            <a:schemeClr val="tx1"/>
                          </a:solidFill>
                          <a:effectLst/>
                          <a:latin typeface="+mn-lt"/>
                          <a:ea typeface="+mn-ea"/>
                          <a:cs typeface="+mn-cs"/>
                        </a:rPr>
                        <a:t>Phase One Sandbox Environment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$10,488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$238,180</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415285481"/>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r>
                        <a:rPr lang="en-AU" sz="800" b="0" i="0" u="none" strike="noStrike" kern="1200" baseline="0" dirty="0" smtClean="0">
                          <a:solidFill>
                            <a:schemeClr val="tx1"/>
                          </a:solidFill>
                          <a:effectLst/>
                          <a:latin typeface="+mn-lt"/>
                          <a:ea typeface="+mn-ea"/>
                          <a:cs typeface="+mn-cs"/>
                        </a:rPr>
                        <a:t>(Fixed Price)</a:t>
                      </a:r>
                      <a:endParaRPr lang="en-AU" sz="8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Includes testing &amp; Training of PBCS, Celigo &amp; Payroll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6383050"/>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130x ICS Payroll users per annum (AU/NZ)</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48232378"/>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 Mgmt/ Employee Self Service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125 users 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$20,250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376081883"/>
                  </a:ext>
                </a:extLst>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Celigo Salesforce Connector</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477527715"/>
                  </a:ext>
                </a:extLst>
              </a:tr>
              <a:tr h="249716">
                <a:tc>
                  <a:txBody>
                    <a:bodyPr/>
                    <a:lstStyle/>
                    <a:p>
                      <a:pPr algn="ctr" fontAlgn="b"/>
                      <a:r>
                        <a:rPr lang="en-AU" sz="900" b="0" i="0" u="none" strike="noStrike" dirty="0" smtClean="0">
                          <a:solidFill>
                            <a:schemeClr val="tx1"/>
                          </a:solidFill>
                          <a:effectLst/>
                          <a:latin typeface="+mn-lt"/>
                        </a:rPr>
                        <a:t>5</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smtClean="0">
                          <a:solidFill>
                            <a:schemeClr val="tx1"/>
                          </a:solidFill>
                          <a:effectLst/>
                          <a:latin typeface="+mn-lt"/>
                          <a:ea typeface="+mn-ea"/>
                          <a:cs typeface="+mn-cs"/>
                        </a:rPr>
                        <a:t>Oracle NetSuite Planning and Budgeting Cloud Service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per Annum</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$17,688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629256160"/>
                  </a:ext>
                </a:extLst>
              </a:tr>
              <a:tr h="249716">
                <a:tc>
                  <a:txBody>
                    <a:bodyPr/>
                    <a:lstStyle/>
                    <a:p>
                      <a:pPr marL="0" algn="ctr" defTabSz="914400" rtl="0" eaLnBrk="1" fontAlgn="b" latinLnBrk="0" hangingPunct="1"/>
                      <a:r>
                        <a:rPr lang="en-AU" sz="900" b="0" i="0" u="none" strike="noStrike" kern="1200" dirty="0" smtClean="0">
                          <a:solidFill>
                            <a:schemeClr val="tx1"/>
                          </a:solidFill>
                          <a:effectLst/>
                          <a:latin typeface="+mn-lt"/>
                          <a:ea typeface="+mn-ea"/>
                          <a:cs typeface="+mn-cs"/>
                        </a:rPr>
                        <a:t>6</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ctr"/>
                      <a:endParaRPr lang="en-AU" sz="900" b="0" i="1" u="none" strike="noStrike" dirty="0">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10x Oracle PBCS Users</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$6,966</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3168386449"/>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smtClean="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803707019"/>
                  </a:ext>
                </a:extLst>
              </a:tr>
            </a:tbl>
          </a:graphicData>
        </a:graphic>
      </p:graphicFrame>
      <p:pic>
        <p:nvPicPr>
          <p:cNvPr id="12" name="Picture 11"/>
          <p:cNvPicPr>
            <a:picLocks noChangeAspect="1"/>
          </p:cNvPicPr>
          <p:nvPr/>
        </p:nvPicPr>
        <p:blipFill>
          <a:blip r:embed="rId3">
            <a:extLst/>
          </a:blip>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endParaRPr lang="en-AU" sz="1400" dirty="0"/>
          </a:p>
        </p:txBody>
      </p:sp>
    </p:spTree>
    <p:extLst>
      <p:ext uri="{BB962C8B-B14F-4D97-AF65-F5344CB8AC3E}">
        <p14:creationId xmlns:p14="http://schemas.microsoft.com/office/powerpoint/2010/main" xmlns="" val="4048560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xmlns="" val="2505302751"/>
              </p:ext>
            </p:extLst>
          </p:nvPr>
        </p:nvGraphicFramePr>
        <p:xfrm>
          <a:off x="1805354" y="891606"/>
          <a:ext cx="8073802" cy="3995928"/>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xmlns="" val="20000"/>
                    </a:ext>
                  </a:extLst>
                </a:gridCol>
                <a:gridCol w="6630504">
                  <a:extLst>
                    <a:ext uri="{9D8B030D-6E8A-4147-A177-3AD203B41FA5}">
                      <a16:colId xmlns:a16="http://schemas.microsoft.com/office/drawing/2014/main" xmlns="" val="20002"/>
                    </a:ext>
                  </a:extLst>
                </a:gridCol>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Utilises a blended rate card at $220 per hour</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Payroll costs have been estimated on 130 users </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pic>
        <p:nvPicPr>
          <p:cNvPr id="7" name="Picture 6"/>
          <p:cNvPicPr>
            <a:picLocks noChangeAspect="1"/>
          </p:cNvPicPr>
          <p:nvPr/>
        </p:nvPicPr>
        <p:blipFill>
          <a:blip r:embed="rId3"/>
          <a:stretch>
            <a:fillRect/>
          </a:stretch>
        </p:blipFill>
        <p:spPr>
          <a:xfrm>
            <a:off x="2022703" y="2638408"/>
            <a:ext cx="1043394" cy="342841"/>
          </a:xfrm>
          <a:prstGeom prst="rect">
            <a:avLst/>
          </a:prstGeom>
        </p:spPr>
      </p:pic>
    </p:spTree>
    <p:extLst>
      <p:ext uri="{BB962C8B-B14F-4D97-AF65-F5344CB8AC3E}">
        <p14:creationId xmlns:p14="http://schemas.microsoft.com/office/powerpoint/2010/main" xmlns="" val="39089502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ORACLE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Evosys (Oracle Platinum Partner) across Phase 1 and Phase 2</a:t>
            </a:r>
          </a:p>
          <a:p>
            <a:endParaRPr lang="en-AU" sz="1400" dirty="0"/>
          </a:p>
        </p:txBody>
      </p:sp>
      <p:graphicFrame>
        <p:nvGraphicFramePr>
          <p:cNvPr id="77" name="Table 76"/>
          <p:cNvGraphicFramePr>
            <a:graphicFrameLocks noGrp="1"/>
          </p:cNvGraphicFramePr>
          <p:nvPr>
            <p:extLst>
              <p:ext uri="{D42A27DB-BD31-4B8C-83A1-F6EECF244321}">
                <p14:modId xmlns:p14="http://schemas.microsoft.com/office/powerpoint/2010/main" xmlns="" val="394101045"/>
              </p:ext>
            </p:extLst>
          </p:nvPr>
        </p:nvGraphicFramePr>
        <p:xfrm>
          <a:off x="1956708" y="1128083"/>
          <a:ext cx="8167979" cy="4281483"/>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xmlns="" val="20000"/>
                    </a:ext>
                  </a:extLst>
                </a:gridCol>
                <a:gridCol w="1882597">
                  <a:extLst>
                    <a:ext uri="{9D8B030D-6E8A-4147-A177-3AD203B41FA5}">
                      <a16:colId xmlns:a16="http://schemas.microsoft.com/office/drawing/2014/main" xmlns="" val="20002"/>
                    </a:ext>
                  </a:extLst>
                </a:gridCol>
                <a:gridCol w="3557883">
                  <a:extLst>
                    <a:ext uri="{9D8B030D-6E8A-4147-A177-3AD203B41FA5}">
                      <a16:colId xmlns:a16="http://schemas.microsoft.com/office/drawing/2014/main" xmlns="" val="20005"/>
                    </a:ext>
                  </a:extLst>
                </a:gridCol>
                <a:gridCol w="1682904">
                  <a:extLst>
                    <a:ext uri="{9D8B030D-6E8A-4147-A177-3AD203B41FA5}">
                      <a16:colId xmlns:a16="http://schemas.microsoft.com/office/drawing/2014/main" xmlns=""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86433">
                <a:tc>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p>
                    <a:p>
                      <a:pPr algn="ctr" fontAlgn="b"/>
                      <a:r>
                        <a:rPr lang="en-AU" sz="800" b="0" i="0" u="none" strike="noStrike" dirty="0" smtClean="0">
                          <a:solidFill>
                            <a:schemeClr val="tx1"/>
                          </a:solidFill>
                          <a:effectLst/>
                          <a:latin typeface="+mn-lt"/>
                        </a:rPr>
                        <a:t>(Fixed Price)</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Oracle Implementation includes </a:t>
                      </a:r>
                    </a:p>
                    <a:p>
                      <a:pPr algn="l" fontAlgn="b"/>
                      <a:r>
                        <a:rPr lang="en-AU" sz="700" b="0" i="0" u="none" strike="noStrike" dirty="0" smtClean="0">
                          <a:solidFill>
                            <a:schemeClr val="tx1"/>
                          </a:solidFill>
                          <a:effectLst/>
                          <a:latin typeface="+mn-lt"/>
                        </a:rPr>
                        <a:t>Testing, Training, Data Migration &amp; Production Configuration (Set up &amp; Installation), excluding expenses &amp; GST</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$197,079</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0003"/>
                  </a:ext>
                </a:extLst>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 Accommodation &amp; Other Expenses(</a:t>
                      </a:r>
                      <a:r>
                        <a:rPr lang="en-AU" sz="900" b="0" i="0" u="none" strike="noStrike" kern="1200" baseline="0" dirty="0" smtClean="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$7,200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p>
                    <a:p>
                      <a:pPr algn="l" fontAlgn="b"/>
                      <a:r>
                        <a:rPr lang="en-AU" sz="700" b="0" i="0" u="none" strike="noStrike" dirty="0" smtClean="0">
                          <a:solidFill>
                            <a:schemeClr val="tx1"/>
                          </a:solidFill>
                          <a:effectLst/>
                          <a:latin typeface="+mn-lt"/>
                        </a:rPr>
                        <a:t>-Financials(10 named users)</a:t>
                      </a:r>
                    </a:p>
                    <a:p>
                      <a:pPr algn="l" fontAlgn="b"/>
                      <a:r>
                        <a:rPr lang="en-AU" sz="700" b="0" i="0" u="none" strike="noStrike" dirty="0" smtClean="0">
                          <a:solidFill>
                            <a:schemeClr val="tx1"/>
                          </a:solidFill>
                          <a:effectLst/>
                          <a:latin typeface="+mn-lt"/>
                        </a:rPr>
                        <a:t>-Purchasing(10 named users)</a:t>
                      </a:r>
                    </a:p>
                    <a:p>
                      <a:pPr algn="l" fontAlgn="b"/>
                      <a:r>
                        <a:rPr lang="en-AU" sz="700" b="0" i="0" u="none" strike="noStrike" dirty="0" smtClean="0">
                          <a:solidFill>
                            <a:schemeClr val="tx1"/>
                          </a:solidFill>
                          <a:effectLst/>
                          <a:latin typeface="+mn-lt"/>
                        </a:rPr>
                        <a:t>-Project Financials(10 named users)</a:t>
                      </a:r>
                    </a:p>
                    <a:p>
                      <a:pPr algn="l" fontAlgn="b"/>
                      <a:r>
                        <a:rPr lang="en-AU" sz="700" b="0" i="0" u="none" strike="noStrike" dirty="0" smtClean="0">
                          <a:solidFill>
                            <a:schemeClr val="tx1"/>
                          </a:solidFill>
                          <a:effectLst/>
                          <a:latin typeface="+mn-lt"/>
                        </a:rPr>
                        <a:t>-Project Contract Billing(10 named users)</a:t>
                      </a:r>
                    </a:p>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$89,780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296310">
                <a:tc>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smtClean="0">
                          <a:effectLst/>
                        </a:rPr>
                        <a:t>Support &amp; Maintenance </a:t>
                      </a: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Based</a:t>
                      </a:r>
                      <a:r>
                        <a:rPr lang="en-AU" sz="900" b="0" i="0" u="none" strike="noStrike" baseline="0" dirty="0" smtClean="0">
                          <a:solidFill>
                            <a:schemeClr val="tx1"/>
                          </a:solidFill>
                          <a:effectLst/>
                          <a:latin typeface="+mn-lt"/>
                        </a:rPr>
                        <a:t> on the level of support required by Sector Metrics</a:t>
                      </a:r>
                    </a:p>
                    <a:p>
                      <a:pPr algn="ctr" fontAlgn="b"/>
                      <a:r>
                        <a:rPr lang="en-AU" sz="700" b="0" i="0" u="none" strike="noStrike" baseline="0" dirty="0" smtClean="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$294,059</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415285481"/>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Salesforce integration </a:t>
                      </a:r>
                      <a:r>
                        <a:rPr lang="en-AU" sz="700" b="0" i="0" u="none" strike="noStrike" kern="1200" baseline="0" dirty="0" smtClean="0">
                          <a:solidFill>
                            <a:schemeClr val="tx1"/>
                          </a:solidFill>
                          <a:effectLst/>
                          <a:latin typeface="+mn-lt"/>
                          <a:ea typeface="+mn-ea"/>
                          <a:cs typeface="+mn-cs"/>
                        </a:rPr>
                        <a:t>(Offshore Implementation)</a:t>
                      </a:r>
                      <a:endParaRPr lang="en-AU" sz="7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$27,000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6383050"/>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offer Payroll Services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48232378"/>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1000 Expense Report per Month</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$3,831</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3487099441"/>
                  </a:ext>
                </a:extLst>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Planning and Budgeting</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recommend P&amp;B module for Sector Metrics at this stage</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477527715"/>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smtClean="0">
                          <a:solidFill>
                            <a:schemeClr val="tx1"/>
                          </a:solidFill>
                          <a:effectLst/>
                          <a:latin typeface="+mn-lt"/>
                          <a:ea typeface="+mn-ea"/>
                          <a:cs typeface="+mn-cs"/>
                        </a:rPr>
                        <a:t>$30,831.00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534755"/>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Oracle have also shared their pricing details for a second option that excludes Project Financials and Project Contract Billing. </a:t>
            </a:r>
            <a:r>
              <a:rPr lang="en-AU" sz="800" dirty="0" smtClean="0"/>
              <a:t>Sector Metrics </a:t>
            </a:r>
            <a:r>
              <a:rPr lang="en-AU" sz="800" dirty="0"/>
              <a:t>have confirmed that Project billing and financials is an essential requirement and hence the pricing for this option has been excluded from evaluation</a:t>
            </a:r>
          </a:p>
          <a:p>
            <a:endParaRPr lang="en-AU" sz="1400" dirty="0"/>
          </a:p>
        </p:txBody>
      </p:sp>
      <p:pic>
        <p:nvPicPr>
          <p:cNvPr id="8" name="Picture 7"/>
          <p:cNvPicPr>
            <a:picLocks noChangeAspect="1"/>
          </p:cNvPicPr>
          <p:nvPr/>
        </p:nvPicPr>
        <p:blipFill>
          <a:blip r:embed="rId3" cstate="print"/>
          <a:stretch>
            <a:fillRect/>
          </a:stretch>
        </p:blipFill>
        <p:spPr>
          <a:xfrm>
            <a:off x="3362283" y="1170942"/>
            <a:ext cx="894888" cy="202841"/>
          </a:xfrm>
          <a:prstGeom prst="rect">
            <a:avLst/>
          </a:prstGeom>
        </p:spPr>
      </p:pic>
    </p:spTree>
    <p:extLst>
      <p:ext uri="{BB962C8B-B14F-4D97-AF65-F5344CB8AC3E}">
        <p14:creationId xmlns:p14="http://schemas.microsoft.com/office/powerpoint/2010/main" xmlns="" val="42224506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xmlns="" val="2537240985"/>
              </p:ext>
            </p:extLst>
          </p:nvPr>
        </p:nvGraphicFramePr>
        <p:xfrm>
          <a:off x="1821683" y="651600"/>
          <a:ext cx="8073802" cy="6082284"/>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xmlns="" val="20000"/>
                    </a:ext>
                  </a:extLst>
                </a:gridCol>
                <a:gridCol w="6630504">
                  <a:extLst>
                    <a:ext uri="{9D8B030D-6E8A-4147-A177-3AD203B41FA5}">
                      <a16:colId xmlns:a16="http://schemas.microsoft.com/office/drawing/2014/main" xmlns="" val="20002"/>
                    </a:ext>
                  </a:extLst>
                </a:gridCol>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(Evosys) or directly from Oracle. The pricing shared as a response to the RFP was via Evosys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pricing includes Financials + Purchasing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Oracle ERP Cloud.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Oracle is included in the SaaS subscription fee.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addition to the Oracle support, Evosys offers a comprehensive set of optional post-Go Live Support plans (see </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rPr>
                        <a:t>http://www.evosysglobal.com/evocass-evosys-premium-cloud-service-support</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We did not include any cost for this because experience has shown the optimal time to agree on an appropriate level of post-Go Live Support is mid-way through the Implementation project by which time we will have a good handle on the client’s capabilities &amp; requirements. That said, if there is a need to budget for it now, as a preliminary view we would suggest a provision for approx. $50K p.a. for years 1-3 dropping to approx. $20K p.a. for subsequent years. There is no requirement to commit to this upfront and, as I said, the figures are subject to confirmation.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Oracle Financials with more for Purchasing &amp; Projects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00" kern="1200" baseline="0" dirty="0" err="1" smtClean="0">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pic>
        <p:nvPicPr>
          <p:cNvPr id="24" name="Picture 23"/>
          <p:cNvPicPr>
            <a:picLocks noChangeAspect="1"/>
          </p:cNvPicPr>
          <p:nvPr/>
        </p:nvPicPr>
        <p:blipFill>
          <a:blip r:embed="rId4" cstate="print"/>
          <a:stretch>
            <a:fillRect/>
          </a:stretch>
        </p:blipFill>
        <p:spPr>
          <a:xfrm>
            <a:off x="2061281" y="3009746"/>
            <a:ext cx="894888" cy="202841"/>
          </a:xfrm>
          <a:prstGeom prst="rect">
            <a:avLst/>
          </a:prstGeom>
        </p:spPr>
      </p:pic>
    </p:spTree>
    <p:extLst>
      <p:ext uri="{BB962C8B-B14F-4D97-AF65-F5344CB8AC3E}">
        <p14:creationId xmlns:p14="http://schemas.microsoft.com/office/powerpoint/2010/main" xmlns="" val="16686911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nvPr>
        </p:nvGraphicFramePr>
        <p:xfrm>
          <a:off x="1900235" y="1368462"/>
          <a:ext cx="8391527" cy="2240356"/>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xmlns="" val="20000"/>
                    </a:ext>
                  </a:extLst>
                </a:gridCol>
                <a:gridCol w="1257890">
                  <a:extLst>
                    <a:ext uri="{9D8B030D-6E8A-4147-A177-3AD203B41FA5}">
                      <a16:colId xmlns:a16="http://schemas.microsoft.com/office/drawing/2014/main" xmlns="" val="20001"/>
                    </a:ext>
                  </a:extLst>
                </a:gridCol>
                <a:gridCol w="1428244">
                  <a:extLst>
                    <a:ext uri="{9D8B030D-6E8A-4147-A177-3AD203B41FA5}">
                      <a16:colId xmlns:a16="http://schemas.microsoft.com/office/drawing/2014/main" xmlns="" val="20002"/>
                    </a:ext>
                  </a:extLst>
                </a:gridCol>
                <a:gridCol w="1428244">
                  <a:extLst>
                    <a:ext uri="{9D8B030D-6E8A-4147-A177-3AD203B41FA5}">
                      <a16:colId xmlns:a16="http://schemas.microsoft.com/office/drawing/2014/main" xmlns="" val="20003"/>
                    </a:ext>
                  </a:extLst>
                </a:gridCol>
                <a:gridCol w="1428244">
                  <a:extLst>
                    <a:ext uri="{9D8B030D-6E8A-4147-A177-3AD203B41FA5}">
                      <a16:colId xmlns:a16="http://schemas.microsoft.com/office/drawing/2014/main" xmlns="" val="20004"/>
                    </a:ext>
                  </a:extLst>
                </a:gridCol>
                <a:gridCol w="1689954">
                  <a:extLst>
                    <a:ext uri="{9D8B030D-6E8A-4147-A177-3AD203B41FA5}">
                      <a16:colId xmlns:a16="http://schemas.microsoft.com/office/drawing/2014/main" xmlns="" val="20005"/>
                    </a:ext>
                  </a:extLst>
                </a:gridCol>
              </a:tblGrid>
              <a:tr h="424942">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0"/>
                  </a:ext>
                </a:extLst>
              </a:tr>
              <a:tr h="605138">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x</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3"/>
                  </a:ext>
                </a:extLst>
              </a:tr>
              <a:tr h="605138">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sp>
        <p:nvSpPr>
          <p:cNvPr id="77" name="TextBox 76"/>
          <p:cNvSpPr txBox="1"/>
          <p:nvPr/>
        </p:nvSpPr>
        <p:spPr>
          <a:xfrm rot="19429160">
            <a:off x="2046708" y="3261833"/>
            <a:ext cx="7909903" cy="815608"/>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AU" sz="2400" b="0" i="0" u="none" strike="noStrike" kern="1200" cap="none" spc="0" normalizeH="0" baseline="0" noProof="0" dirty="0" smtClean="0">
                <a:ln>
                  <a:noFill/>
                </a:ln>
                <a:solidFill>
                  <a:srgbClr val="FF0000"/>
                </a:solidFill>
                <a:effectLst/>
                <a:uLnTx/>
                <a:uFillTx/>
                <a:latin typeface="Verdana"/>
                <a:ea typeface="+mn-ea"/>
                <a:cs typeface="+mn-cs"/>
              </a:rPr>
              <a:t>UPDATE BASED ON</a:t>
            </a:r>
            <a:r>
              <a:rPr kumimoji="0" lang="en-AU" sz="2400" b="0" i="0" u="none" strike="noStrike" kern="1200" cap="none" spc="0" normalizeH="0" noProof="0" dirty="0" smtClean="0">
                <a:ln>
                  <a:noFill/>
                </a:ln>
                <a:solidFill>
                  <a:srgbClr val="FF0000"/>
                </a:solidFill>
                <a:effectLst/>
                <a:uLnTx/>
                <a:uFillTx/>
                <a:latin typeface="Verdana"/>
                <a:ea typeface="+mn-ea"/>
                <a:cs typeface="+mn-cs"/>
              </a:rPr>
              <a:t> TASK 2 ‘SLIDE 5’ AND </a:t>
            </a:r>
          </a:p>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AU" sz="2400" b="0" i="0" u="none" strike="noStrike" kern="1200" cap="none" spc="0" normalizeH="0" noProof="0" dirty="0" smtClean="0">
                <a:ln>
                  <a:noFill/>
                </a:ln>
                <a:solidFill>
                  <a:srgbClr val="FF0000"/>
                </a:solidFill>
                <a:effectLst/>
                <a:uLnTx/>
                <a:uFillTx/>
                <a:latin typeface="Verdana"/>
                <a:ea typeface="+mn-ea"/>
                <a:cs typeface="+mn-cs"/>
              </a:rPr>
              <a:t>TASK 3 APPENDIX  </a:t>
            </a:r>
            <a:endParaRPr kumimoji="0" lang="en-AU" sz="2400" b="0" i="0" u="none" strike="noStrike" kern="1200" cap="none" spc="0" normalizeH="0" baseline="0" noProof="0" dirty="0" smtClean="0">
              <a:ln>
                <a:noFill/>
              </a:ln>
              <a:solidFill>
                <a:srgbClr val="FF0000"/>
              </a:solidFill>
              <a:effectLst/>
              <a:uLnTx/>
              <a:uFillTx/>
              <a:latin typeface="Verdana"/>
              <a:ea typeface="+mn-ea"/>
              <a:cs typeface="+mn-cs"/>
            </a:endParaRPr>
          </a:p>
        </p:txBody>
      </p:sp>
    </p:spTree>
    <p:extLst>
      <p:ext uri="{BB962C8B-B14F-4D97-AF65-F5344CB8AC3E}">
        <p14:creationId xmlns:p14="http://schemas.microsoft.com/office/powerpoint/2010/main" xmlns="" val="25871729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p>
          <a:p>
            <a:endParaRPr lang="en-AU" sz="1400" dirty="0"/>
          </a:p>
        </p:txBody>
      </p:sp>
      <p:graphicFrame>
        <p:nvGraphicFramePr>
          <p:cNvPr id="77" name="Table 76"/>
          <p:cNvGraphicFramePr>
            <a:graphicFrameLocks noGrp="1"/>
          </p:cNvGraphicFramePr>
          <p:nvPr>
            <p:extLst/>
          </p:nvPr>
        </p:nvGraphicFramePr>
        <p:xfrm>
          <a:off x="1956708" y="1128083"/>
          <a:ext cx="8167979" cy="3768607"/>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xmlns="" val="20000"/>
                    </a:ext>
                  </a:extLst>
                </a:gridCol>
                <a:gridCol w="1882597">
                  <a:extLst>
                    <a:ext uri="{9D8B030D-6E8A-4147-A177-3AD203B41FA5}">
                      <a16:colId xmlns:a16="http://schemas.microsoft.com/office/drawing/2014/main" xmlns="" val="20002"/>
                    </a:ext>
                  </a:extLst>
                </a:gridCol>
                <a:gridCol w="3557883">
                  <a:extLst>
                    <a:ext uri="{9D8B030D-6E8A-4147-A177-3AD203B41FA5}">
                      <a16:colId xmlns:a16="http://schemas.microsoft.com/office/drawing/2014/main" xmlns="" val="20005"/>
                    </a:ext>
                  </a:extLst>
                </a:gridCol>
                <a:gridCol w="1682904">
                  <a:extLst>
                    <a:ext uri="{9D8B030D-6E8A-4147-A177-3AD203B41FA5}">
                      <a16:colId xmlns:a16="http://schemas.microsoft.com/office/drawing/2014/main" xmlns=""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86433">
                <a:tc rowSpan="8">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smtClean="0">
                          <a:solidFill>
                            <a:schemeClr val="tx1"/>
                          </a:solidFill>
                          <a:effectLst/>
                          <a:latin typeface="+mn-lt"/>
                        </a:rPr>
                        <a:t>Implementation</a:t>
                      </a:r>
                    </a:p>
                    <a:p>
                      <a:pPr algn="ctr" fontAlgn="b"/>
                      <a:r>
                        <a:rPr lang="en-AU" sz="900" b="0" i="0" u="none" strike="noStrike" dirty="0" smtClean="0">
                          <a:solidFill>
                            <a:schemeClr val="tx1"/>
                          </a:solidFill>
                          <a:effectLst/>
                          <a:latin typeface="+mn-lt"/>
                        </a:rPr>
                        <a:t>(Firm Quote)</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Implementation Services</a:t>
                      </a:r>
                      <a:r>
                        <a:rPr lang="en-AU" sz="900" b="0" i="0" u="none" strike="noStrike" baseline="0" dirty="0" smtClean="0">
                          <a:solidFill>
                            <a:schemeClr val="tx1"/>
                          </a:solidFill>
                          <a:effectLst/>
                          <a:latin typeface="+mn-lt"/>
                        </a:rPr>
                        <a:t> </a:t>
                      </a:r>
                    </a:p>
                    <a:p>
                      <a:pPr algn="l" fontAlgn="b"/>
                      <a:r>
                        <a:rPr lang="en-AU" sz="700" b="0" i="0" u="none" strike="noStrike" baseline="0" dirty="0" smtClean="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$16,256</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Prototype / Build / Go Live</a:t>
                      </a:r>
                    </a:p>
                    <a:p>
                      <a:pPr marL="0" marR="0" lvl="0" indent="0" algn="l" defTabSz="914400" rtl="0" eaLnBrk="1" fontAlgn="b" latinLnBrk="0" hangingPunct="1">
                        <a:lnSpc>
                          <a:spcPct val="100000"/>
                        </a:lnSpc>
                        <a:spcBef>
                          <a:spcPts val="0"/>
                        </a:spcBef>
                        <a:spcAft>
                          <a:spcPts val="0"/>
                        </a:spcAft>
                        <a:buClrTx/>
                        <a:buSzTx/>
                        <a:buFontTx/>
                        <a:buNone/>
                        <a:tabLst/>
                        <a:defRPr/>
                      </a:pPr>
                      <a:r>
                        <a:rPr lang="en-AU" sz="800" b="0" i="0" u="none" strike="noStrike" baseline="0" dirty="0" smtClean="0">
                          <a:solidFill>
                            <a:schemeClr val="tx1"/>
                          </a:solidFill>
                          <a:effectLst/>
                          <a:latin typeface="+mn-lt"/>
                        </a:rPr>
                        <a:t>(effort – 90 hours @ $255 per hour)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$22,950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0325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Project Management </a:t>
                      </a:r>
                      <a:r>
                        <a:rPr lang="en-AU" sz="800" b="0" i="0" u="none" strike="noStrike" baseline="0" dirty="0" smtClean="0">
                          <a:solidFill>
                            <a:schemeClr val="tx1"/>
                          </a:solidFill>
                          <a:effectLst/>
                          <a:latin typeface="+mn-lt"/>
                        </a:rPr>
                        <a:t>(effort – 60 hours @ $255 per hour)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$15,300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Integration</a:t>
                      </a:r>
                      <a:r>
                        <a:rPr lang="en-AU" sz="900" b="0" i="0" u="none" strike="noStrike" kern="1200" baseline="0" dirty="0" smtClean="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$7,076</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Testing</a:t>
                      </a:r>
                      <a:r>
                        <a:rPr lang="en-AU" sz="800" b="0" i="0" u="none" strike="noStrike" baseline="0" dirty="0" smtClean="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$6,694</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Training</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$16,256</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1063470114"/>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Data Migration</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$5,738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3762766369"/>
                  </a:ext>
                </a:extLst>
              </a:tr>
              <a:tr h="162971">
                <a:tc vMerge="1">
                  <a:txBody>
                    <a:bodyPr/>
                    <a:lstStyle/>
                    <a:p>
                      <a:pPr algn="ctr" fontAlgn="b"/>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Sub</a:t>
                      </a:r>
                      <a:r>
                        <a:rPr lang="en-AU" sz="900" b="0" i="0" u="none" strike="noStrike" kern="1200" baseline="0" dirty="0" smtClean="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$90,270</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3746244818"/>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p>
                    <a:p>
                      <a:pPr algn="ctr" fontAlgn="b"/>
                      <a:r>
                        <a:rPr lang="en-AU" sz="900" b="0" i="0" u="none" strike="noStrike" baseline="0" dirty="0" smtClean="0">
                          <a:solidFill>
                            <a:schemeClr val="tx1"/>
                          </a:solidFill>
                          <a:effectLst/>
                          <a:latin typeface="+mn-lt"/>
                        </a:rPr>
                        <a:t>(per Annum)</a:t>
                      </a:r>
                      <a:endParaRPr 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p>
                    <a:p>
                      <a:pPr algn="l" fontAlgn="b"/>
                      <a:r>
                        <a:rPr lang="en-AU" sz="800" b="0" i="0" u="none" strike="noStrike" dirty="0" smtClean="0">
                          <a:solidFill>
                            <a:schemeClr val="tx1"/>
                          </a:solidFill>
                          <a:effectLst/>
                          <a:latin typeface="+mn-lt"/>
                        </a:rPr>
                        <a:t>-</a:t>
                      </a:r>
                      <a:r>
                        <a:rPr lang="en-AU" sz="700" b="0" i="0" u="none" strike="noStrike" dirty="0" smtClean="0">
                          <a:solidFill>
                            <a:schemeClr val="tx1"/>
                          </a:solidFill>
                          <a:effectLst/>
                          <a:latin typeface="+mn-lt"/>
                        </a:rPr>
                        <a:t>Accounting Module - GL, AP, AR and Fixed Assets</a:t>
                      </a:r>
                    </a:p>
                    <a:p>
                      <a:pPr algn="l" fontAlgn="b"/>
                      <a:r>
                        <a:rPr lang="en-AU" sz="700" b="0" i="0" u="none" strike="noStrike" dirty="0" smtClean="0">
                          <a:solidFill>
                            <a:schemeClr val="tx1"/>
                          </a:solidFill>
                          <a:effectLst/>
                          <a:latin typeface="+mn-lt"/>
                        </a:rPr>
                        <a:t>-Subscription Billing Module - Advanced Billing engine, includes subscriptions and metered (aka usage based) billing</a:t>
                      </a:r>
                    </a:p>
                    <a:p>
                      <a:pPr algn="l" fontAlgn="b"/>
                      <a:r>
                        <a:rPr lang="en-AU" sz="700" b="0" i="0" u="none" strike="noStrike" dirty="0" smtClean="0">
                          <a:solidFill>
                            <a:schemeClr val="tx1"/>
                          </a:solidFill>
                          <a:effectLst/>
                          <a:latin typeface="+mn-lt"/>
                        </a:rPr>
                        <a:t>-Advanced Revenue Recognition including IFRS15/AASB15 requirements</a:t>
                      </a:r>
                    </a:p>
                    <a:p>
                      <a:pPr algn="l" fontAlgn="b"/>
                      <a:r>
                        <a:rPr lang="en-AU" sz="700" b="0" i="0" u="none" strike="noStrike" dirty="0" smtClean="0">
                          <a:solidFill>
                            <a:schemeClr val="tx1"/>
                          </a:solidFill>
                          <a:effectLst/>
                          <a:latin typeface="+mn-lt"/>
                        </a:rPr>
                        <a:t>-Full accounting user access(8 users/Annum)</a:t>
                      </a:r>
                    </a:p>
                    <a:p>
                      <a:pPr algn="l" fontAlgn="b"/>
                      <a:r>
                        <a:rPr lang="en-AU" sz="700" b="0" i="0" u="none" strike="noStrike" dirty="0" smtClean="0">
                          <a:solidFill>
                            <a:schemeClr val="tx1"/>
                          </a:solidFill>
                          <a:effectLst/>
                          <a:latin typeface="+mn-lt"/>
                        </a:rPr>
                        <a:t>-CRM view and approve users(40 users/Annum)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$39,980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226383050"/>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Support &amp; Maintenance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TBC</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xmlns="" val="4290511027"/>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r>
                        <a:rPr lang="en-AU" sz="1000" b="1" i="0" u="none" strike="noStrike" kern="1200" baseline="0" dirty="0" smtClean="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smtClean="0">
                          <a:solidFill>
                            <a:schemeClr val="tx1"/>
                          </a:solidFill>
                          <a:effectLst/>
                          <a:latin typeface="+mn-lt"/>
                          <a:ea typeface="+mn-ea"/>
                          <a:cs typeface="+mn-cs"/>
                        </a:rPr>
                        <a:t>$130,250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FinancialForce does not require an integration with SalesForce, hence pricing for phase 2 has not been quoted.</a:t>
            </a:r>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p>
        </p:txBody>
      </p:sp>
      <p:pic>
        <p:nvPicPr>
          <p:cNvPr id="8"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3293415" y="1157787"/>
            <a:ext cx="1164286" cy="21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673043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xmlns=""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xmlns=""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xmlns=""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xmlns="" val="1483970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xmlns="" val="446722028"/>
              </p:ext>
            </p:extLst>
          </p:nvPr>
        </p:nvGraphicFramePr>
        <p:xfrm>
          <a:off x="1588" y="1588"/>
          <a:ext cx="1588" cy="1588"/>
        </p:xfrm>
        <a:graphic>
          <a:graphicData uri="http://schemas.openxmlformats.org/presentationml/2006/ole">
            <p:oleObj spid="_x0000_s2049" name="think-cell Slide" r:id="rId6" imgW="360" imgH="360" progId="">
              <p:embed/>
            </p:oleObj>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defTabSz="1219170">
              <a:spcBef>
                <a:spcPct val="0"/>
              </a:spcBef>
              <a:spcAft>
                <a:spcPct val="0"/>
              </a:spcAft>
              <a:buFont typeface="Wingdings 2" pitchFamily="18" charset="2"/>
              <a:buNone/>
              <a:defRPr/>
            </a:pPr>
            <a:endParaRPr kumimoji="0" lang="en-US" sz="2000" u="none" strike="noStrike" kern="1200" cap="none" spc="0" normalizeH="0" noProof="0" dirty="0" smtClean="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smtClean="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smtClean="0"/>
              <a:t>xx</a:t>
            </a:r>
            <a:r>
              <a:rPr lang="en-AU" sz="1400" dirty="0" smtClean="0"/>
              <a:t>, </a:t>
            </a:r>
            <a:r>
              <a:rPr lang="en-AU" sz="1400" b="1" dirty="0" smtClean="0"/>
              <a:t>xx </a:t>
            </a:r>
            <a:r>
              <a:rPr lang="en-AU" sz="1400" dirty="0" smtClean="0"/>
              <a:t>and</a:t>
            </a:r>
            <a:r>
              <a:rPr lang="en-AU" sz="1400" b="1" dirty="0" smtClean="0"/>
              <a:t> xx </a:t>
            </a:r>
            <a:r>
              <a:rPr lang="en-AU" sz="1400" dirty="0" smtClean="0"/>
              <a:t>was </a:t>
            </a:r>
            <a:r>
              <a:rPr lang="en-AU" sz="1400" dirty="0"/>
              <a:t>carried out for Phase 1 (Implementation of the new financial accounting system)</a:t>
            </a:r>
          </a:p>
          <a:p>
            <a:endParaRPr lang="en-AU" sz="1200" dirty="0"/>
          </a:p>
        </p:txBody>
      </p:sp>
      <p:graphicFrame>
        <p:nvGraphicFramePr>
          <p:cNvPr id="14" name="Table 13"/>
          <p:cNvGraphicFramePr>
            <a:graphicFrameLocks noGrp="1"/>
          </p:cNvGraphicFramePr>
          <p:nvPr>
            <p:extLst>
              <p:ext uri="{D42A27DB-BD31-4B8C-83A1-F6EECF244321}">
                <p14:modId xmlns:p14="http://schemas.microsoft.com/office/powerpoint/2010/main" xmlns="" val="1795299029"/>
              </p:ext>
            </p:extLst>
          </p:nvPr>
        </p:nvGraphicFramePr>
        <p:xfrm>
          <a:off x="1921335" y="1170146"/>
          <a:ext cx="4174667" cy="3922239"/>
        </p:xfrm>
        <a:graphic>
          <a:graphicData uri="http://schemas.openxmlformats.org/drawingml/2006/table">
            <a:tbl>
              <a:tblPr>
                <a:tableStyleId>{E8B1032C-EA38-4F05-BA0D-38AFFFC7BED3}</a:tableStyleId>
              </a:tblPr>
              <a:tblGrid>
                <a:gridCol w="1270511">
                  <a:extLst>
                    <a:ext uri="{9D8B030D-6E8A-4147-A177-3AD203B41FA5}">
                      <a16:colId xmlns:a16="http://schemas.microsoft.com/office/drawing/2014/main" xmlns="" val="20000"/>
                    </a:ext>
                  </a:extLst>
                </a:gridCol>
                <a:gridCol w="968052">
                  <a:extLst>
                    <a:ext uri="{9D8B030D-6E8A-4147-A177-3AD203B41FA5}">
                      <a16:colId xmlns:a16="http://schemas.microsoft.com/office/drawing/2014/main" xmlns="" val="20005"/>
                    </a:ext>
                  </a:extLst>
                </a:gridCol>
                <a:gridCol w="968052">
                  <a:extLst>
                    <a:ext uri="{9D8B030D-6E8A-4147-A177-3AD203B41FA5}">
                      <a16:colId xmlns:a16="http://schemas.microsoft.com/office/drawing/2014/main" xmlns="" val="20006"/>
                    </a:ext>
                  </a:extLst>
                </a:gridCol>
                <a:gridCol w="968052">
                  <a:extLst>
                    <a:ext uri="{9D8B030D-6E8A-4147-A177-3AD203B41FA5}">
                      <a16:colId xmlns:a16="http://schemas.microsoft.com/office/drawing/2014/main" xmlns="" val="4036869062"/>
                    </a:ext>
                  </a:extLst>
                </a:gridCol>
              </a:tblGrid>
              <a:tr h="2981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100" b="0" i="0" u="none" strike="noStrike" dirty="0" smtClean="0">
                          <a:ln>
                            <a:solidFill>
                              <a:sysClr val="windowText" lastClr="000000"/>
                            </a:solidFill>
                          </a:ln>
                          <a:solidFill>
                            <a:schemeClr val="tx1"/>
                          </a:solidFill>
                          <a:effectLst/>
                          <a:latin typeface="+mn-lt"/>
                        </a:rPr>
                        <a:t>xx </a:t>
                      </a:r>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xx </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xx</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Implementation</a:t>
                      </a:r>
                    </a:p>
                  </a:txBody>
                  <a:tcPr marL="45720" marR="45720" anchor="ct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xmlns="" val="2150959375"/>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Travel</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xmlns="" val="3357949668"/>
                  </a:ext>
                </a:extLst>
              </a:tr>
              <a:tr h="28852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kern="1200" dirty="0" smtClean="0">
                          <a:solidFill>
                            <a:schemeClr val="tx1"/>
                          </a:solidFill>
                          <a:effectLst/>
                          <a:latin typeface="+mn-lt"/>
                          <a:ea typeface="+mn-ea"/>
                          <a:cs typeface="+mn-cs"/>
                        </a:rPr>
                        <a:t>Sub Total</a:t>
                      </a: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extLst>
                  <a:ext uri="{0D108BD9-81ED-4DB2-BD59-A6C34878D82A}">
                    <a16:rowId xmlns:a16="http://schemas.microsoft.com/office/drawing/2014/main" xmlns="" val="195409319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Licencing costs</a:t>
                      </a:r>
                      <a:r>
                        <a:rPr lang="en-AU" sz="900" b="0" i="0" u="none" strike="noStrike" baseline="0" dirty="0" smtClean="0">
                          <a:solidFill>
                            <a:schemeClr val="tx1"/>
                          </a:solidFill>
                          <a:effectLst/>
                          <a:latin typeface="+mn-lt"/>
                        </a:rPr>
                        <a:t> of core finance modules</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xmlns="" val="2435666062"/>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smtClean="0">
                          <a:solidFill>
                            <a:schemeClr val="tx1"/>
                          </a:solidFill>
                          <a:effectLst/>
                          <a:latin typeface="+mn-lt"/>
                          <a:ea typeface="+mn-ea"/>
                          <a:cs typeface="+mn-cs"/>
                        </a:rPr>
                        <a:t>8 x</a:t>
                      </a:r>
                      <a:r>
                        <a:rPr lang="en-AU" sz="900" b="0" i="0" u="none" strike="noStrike" kern="1200" baseline="0" dirty="0" smtClean="0">
                          <a:solidFill>
                            <a:schemeClr val="tx1"/>
                          </a:solidFill>
                          <a:effectLst/>
                          <a:latin typeface="+mn-lt"/>
                          <a:ea typeface="+mn-ea"/>
                          <a:cs typeface="+mn-cs"/>
                        </a:rPr>
                        <a:t> </a:t>
                      </a:r>
                      <a:r>
                        <a:rPr lang="en-AU" sz="900" b="0" i="0" u="none" strike="noStrike" kern="1200" dirty="0" smtClean="0">
                          <a:solidFill>
                            <a:schemeClr val="tx1"/>
                          </a:solidFill>
                          <a:effectLst/>
                          <a:latin typeface="+mn-lt"/>
                          <a:ea typeface="+mn-ea"/>
                          <a:cs typeface="+mn-cs"/>
                        </a:rPr>
                        <a:t>Finance Users</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xmlns="" val="332177647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smtClean="0">
                          <a:solidFill>
                            <a:schemeClr val="tx1"/>
                          </a:solidFill>
                          <a:effectLst/>
                          <a:latin typeface="+mn-lt"/>
                          <a:ea typeface="+mn-ea"/>
                          <a:cs typeface="+mn-cs"/>
                        </a:rPr>
                        <a:t>6 x KPI Dashboard Users</a:t>
                      </a: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extLst>
                  <a:ext uri="{0D108BD9-81ED-4DB2-BD59-A6C34878D82A}">
                    <a16:rowId xmlns:a16="http://schemas.microsoft.com/office/drawing/2014/main" xmlns="" val="2068418364"/>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Support</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extLst>
                  <a:ext uri="{0D108BD9-81ED-4DB2-BD59-A6C34878D82A}">
                    <a16:rowId xmlns:a16="http://schemas.microsoft.com/office/drawing/2014/main" xmlns="" val="3520058570"/>
                  </a:ext>
                </a:extLst>
              </a:tr>
              <a:tr h="54668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Sand Box</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xmlns="" val="1506713265"/>
                  </a:ext>
                </a:extLst>
              </a:tr>
              <a:tr h="34973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dirty="0" smtClean="0">
                          <a:solidFill>
                            <a:schemeClr val="tx1"/>
                          </a:solidFill>
                          <a:effectLst/>
                          <a:latin typeface="+mn-lt"/>
                        </a:rPr>
                        <a:t>Sub - Total</a:t>
                      </a:r>
                    </a:p>
                  </a:txBody>
                  <a:tcPr marL="45720" marR="45720" anchor="ctr">
                    <a:solidFill>
                      <a:schemeClr val="bg1">
                        <a:lumMod val="95000"/>
                      </a:schemeClr>
                    </a:solidFill>
                  </a:tcPr>
                </a:tc>
                <a:tc>
                  <a:txBody>
                    <a:bodyPr/>
                    <a:lstStyle/>
                    <a:p>
                      <a:pPr marL="0" algn="ctr" defTabSz="914400" rtl="0" eaLnBrk="1" fontAlgn="b" latinLnBrk="0" hangingPunct="1">
                        <a:spcAft>
                          <a:spcPts val="0"/>
                        </a:spcAft>
                      </a:pPr>
                      <a:endParaRPr lang="en-AU" sz="900" b="1" i="1"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extLst>
                  <a:ext uri="{0D108BD9-81ED-4DB2-BD59-A6C34878D82A}">
                    <a16:rowId xmlns:a16="http://schemas.microsoft.com/office/drawing/2014/main" xmlns="" val="1649935505"/>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Total</a:t>
                      </a: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extLst>
                  <a:ext uri="{0D108BD9-81ED-4DB2-BD59-A6C34878D82A}">
                    <a16:rowId xmlns:a16="http://schemas.microsoft.com/office/drawing/2014/main" xmlns="" val="4102796134"/>
                  </a:ext>
                </a:extLst>
              </a:tr>
            </a:tbl>
          </a:graphicData>
        </a:graphic>
      </p:graphicFrame>
      <p:graphicFrame>
        <p:nvGraphicFramePr>
          <p:cNvPr id="5" name="Chart 4"/>
          <p:cNvGraphicFramePr/>
          <p:nvPr>
            <p:extLst>
              <p:ext uri="{D42A27DB-BD31-4B8C-83A1-F6EECF244321}">
                <p14:modId xmlns:p14="http://schemas.microsoft.com/office/powerpoint/2010/main" xmlns="" val="383985124"/>
              </p:ext>
            </p:extLst>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7"/>
          </a:graphicData>
        </a:graphic>
      </p:graphicFrame>
      <p:sp>
        <p:nvSpPr>
          <p:cNvPr id="12" name="Text Placeholder 24"/>
          <p:cNvSpPr txBox="1">
            <a:spLocks/>
          </p:cNvSpPr>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1 – Implementation of the Finance Accounting System alone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2 – Integration of the new accounting system with FinancialForce and other functions such as Payroll, Expense Management System etc. </a:t>
            </a:r>
          </a:p>
        </p:txBody>
      </p:sp>
      <p:sp>
        <p:nvSpPr>
          <p:cNvPr id="10" name="Text Placeholder 24"/>
          <p:cNvSpPr txBox="1">
            <a:spLocks/>
          </p:cNvSpPr>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AU" sz="1200" b="0" i="0" u="none" strike="noStrike" kern="1200" cap="none" spc="0" normalizeH="0" baseline="0" noProof="0" dirty="0" smtClean="0">
                <a:ln>
                  <a:noFill/>
                </a:ln>
                <a:solidFill>
                  <a:srgbClr val="575757"/>
                </a:solidFill>
                <a:effectLst/>
                <a:uLnTx/>
                <a:uFillTx/>
                <a:latin typeface="Verdana"/>
                <a:ea typeface="+mn-ea"/>
                <a:cs typeface="+mn-cs"/>
              </a:rPr>
              <a:t>Findings …</a:t>
            </a:r>
            <a:r>
              <a:rPr kumimoji="0" lang="en-AU" sz="1200" b="0" i="0" u="none" strike="noStrike" kern="1200" cap="none" spc="0" normalizeH="0" baseline="0" noProof="0" dirty="0" err="1" smtClean="0">
                <a:ln>
                  <a:noFill/>
                </a:ln>
                <a:solidFill>
                  <a:srgbClr val="575757"/>
                </a:solidFill>
                <a:effectLst/>
                <a:uLnTx/>
                <a:uFillTx/>
                <a:latin typeface="Verdana"/>
                <a:ea typeface="+mn-ea"/>
                <a:cs typeface="+mn-cs"/>
              </a:rPr>
              <a:t>xxxx</a:t>
            </a:r>
            <a:r>
              <a:rPr kumimoji="0" lang="en-AU" sz="1200" b="0" i="0" u="none" strike="noStrike" kern="1200" cap="none" spc="0" normalizeH="0" baseline="0" noProof="0" dirty="0" smtClean="0">
                <a:ln>
                  <a:noFill/>
                </a:ln>
                <a:solidFill>
                  <a:srgbClr val="575757"/>
                </a:solidFill>
                <a:effectLst/>
                <a:uLnTx/>
                <a:uFillTx/>
                <a:latin typeface="Verdana"/>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a:ea typeface="+mn-ea"/>
              <a:cs typeface="+mn-cs"/>
            </a:endParaRPr>
          </a:p>
        </p:txBody>
      </p:sp>
      <p:sp>
        <p:nvSpPr>
          <p:cNvPr id="16" name="TextBox 15"/>
          <p:cNvSpPr txBox="1"/>
          <p:nvPr/>
        </p:nvSpPr>
        <p:spPr>
          <a:xfrm rot="19429160">
            <a:off x="1960477" y="2760697"/>
            <a:ext cx="4697553" cy="369332"/>
          </a:xfrm>
          <a:prstGeom prst="rect">
            <a:avLst/>
          </a:prstGeom>
          <a:noFill/>
        </p:spPr>
        <p:txBody>
          <a:bodyPr wrap="square" lIns="0" tIns="0" rIns="0" bIns="0" rtlCol="0">
            <a:spAutoFit/>
          </a:bodyPr>
          <a:lstStyle/>
          <a:p>
            <a:pPr lvl="0" defTabSz="1219170">
              <a:spcBef>
                <a:spcPts val="600"/>
              </a:spcBef>
              <a:buSzPct val="100000"/>
            </a:pPr>
            <a:r>
              <a:rPr kumimoji="0" lang="en-AU" sz="2400" b="0" i="0" u="none" strike="noStrike" kern="1200" cap="none" spc="0" normalizeH="0" baseline="0" noProof="0" dirty="0" smtClean="0">
                <a:ln>
                  <a:noFill/>
                </a:ln>
                <a:solidFill>
                  <a:srgbClr val="FF0000"/>
                </a:solidFill>
                <a:effectLst/>
                <a:uLnTx/>
                <a:uFillTx/>
                <a:latin typeface="Verdana"/>
                <a:ea typeface="+mn-ea"/>
                <a:cs typeface="+mn-cs"/>
              </a:rPr>
              <a:t>UPDATE BASED ON APPENDIX</a:t>
            </a:r>
          </a:p>
        </p:txBody>
      </p:sp>
      <p:sp>
        <p:nvSpPr>
          <p:cNvPr id="15" name="TextBox 14"/>
          <p:cNvSpPr txBox="1"/>
          <p:nvPr/>
        </p:nvSpPr>
        <p:spPr>
          <a:xfrm rot="19429160">
            <a:off x="6515329" y="3032727"/>
            <a:ext cx="4697553" cy="369332"/>
          </a:xfrm>
          <a:prstGeom prst="rect">
            <a:avLst/>
          </a:prstGeom>
          <a:noFill/>
        </p:spPr>
        <p:txBody>
          <a:bodyPr wrap="square" lIns="0" tIns="0" rIns="0" bIns="0" rtlCol="0">
            <a:spAutoFit/>
          </a:bodyPr>
          <a:lstStyle/>
          <a:p>
            <a:pPr lvl="0" defTabSz="1219170">
              <a:spcBef>
                <a:spcPts val="600"/>
              </a:spcBef>
              <a:buSzPct val="100000"/>
            </a:pPr>
            <a:r>
              <a:rPr kumimoji="0" lang="en-AU" sz="2400" b="0" i="0" u="none" strike="noStrike" kern="1200" cap="none" spc="0" normalizeH="0" baseline="0" noProof="0" dirty="0" smtClean="0">
                <a:ln>
                  <a:noFill/>
                </a:ln>
                <a:solidFill>
                  <a:srgbClr val="FF0000"/>
                </a:solidFill>
                <a:effectLst/>
                <a:uLnTx/>
                <a:uFillTx/>
                <a:latin typeface="Verdana"/>
                <a:ea typeface="+mn-ea"/>
                <a:cs typeface="+mn-cs"/>
              </a:rPr>
              <a:t>UPDATE BASED ON APPENDIX </a:t>
            </a:r>
            <a:r>
              <a:rPr lang="en-US" sz="2400" noProof="0" dirty="0" smtClean="0">
                <a:solidFill>
                  <a:schemeClr val="accent1">
                    <a:lumMod val="75000"/>
                  </a:schemeClr>
                </a:solidFill>
              </a:rPr>
              <a:t> </a:t>
            </a:r>
            <a:endParaRPr kumimoji="0" lang="en-AU" sz="2400" b="0" i="0" u="none" strike="noStrike" kern="1200" cap="none" spc="0" normalizeH="0" baseline="0" noProof="0" dirty="0" smtClean="0">
              <a:ln>
                <a:noFill/>
              </a:ln>
              <a:solidFill>
                <a:srgbClr val="FF0000"/>
              </a:solidFill>
              <a:effectLst/>
              <a:uLnTx/>
              <a:uFillTx/>
              <a:latin typeface="Verdana"/>
              <a:ea typeface="+mn-ea"/>
              <a:cs typeface="+mn-cs"/>
            </a:endParaRPr>
          </a:p>
        </p:txBody>
      </p:sp>
    </p:spTree>
    <p:extLst>
      <p:ext uri="{BB962C8B-B14F-4D97-AF65-F5344CB8AC3E}">
        <p14:creationId xmlns:p14="http://schemas.microsoft.com/office/powerpoint/2010/main" xmlns="" val="16607180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xmlns="" val="4011519627"/>
              </p:ext>
            </p:extLst>
          </p:nvPr>
        </p:nvGraphicFramePr>
        <p:xfrm>
          <a:off x="1588" y="1588"/>
          <a:ext cx="1588" cy="1588"/>
        </p:xfrm>
        <a:graphic>
          <a:graphicData uri="http://schemas.openxmlformats.org/presentationml/2006/ole">
            <p:oleObj spid="_x0000_s5127" name="think-cell Slide" r:id="rId23" imgW="360" imgH="360" progId="">
              <p:embed/>
            </p:oleObj>
          </a:graphicData>
        </a:graphic>
      </p:graphicFrame>
      <p:sp>
        <p:nvSpPr>
          <p:cNvPr id="2" name="Text Placeholder 1"/>
          <p:cNvSpPr>
            <a:spLocks noGrp="1"/>
          </p:cNvSpPr>
          <p:nvPr>
            <p:ph type="body" sz="quarter" idx="13"/>
          </p:nvPr>
        </p:nvSpPr>
        <p:spPr/>
        <p:txBody>
          <a:bodyPr/>
          <a:lstStyle/>
          <a:p>
            <a:r>
              <a:rPr lang="en-AU" sz="1600" dirty="0"/>
              <a:t>This project plan </a:t>
            </a:r>
            <a:r>
              <a:rPr lang="en-AU" sz="1600" dirty="0" smtClean="0"/>
              <a:t>outlines the next steps for implementing the most suitable solution.</a:t>
            </a:r>
            <a:endParaRPr lang="en-AU" sz="1600" dirty="0"/>
          </a:p>
          <a:p>
            <a:endParaRPr lang="en-AU" sz="1600" dirty="0"/>
          </a:p>
        </p:txBody>
      </p:sp>
      <p:sp>
        <p:nvSpPr>
          <p:cNvPr id="10" name="Rectangle 9"/>
          <p:cNvSpPr/>
          <p:nvPr>
            <p:custDataLst>
              <p:tags r:id="rId3"/>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4"/>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5"/>
            </p:custDataLst>
            <p:extLst>
              <p:ext uri="{D42A27DB-BD31-4B8C-83A1-F6EECF244321}">
                <p14:modId xmlns:p14="http://schemas.microsoft.com/office/powerpoint/2010/main" xmlns="" val="1158098066"/>
              </p:ext>
            </p:ext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extLst>
                    <a:ext uri="{9D8B030D-6E8A-4147-A177-3AD203B41FA5}">
                      <a16:colId xmlns:a16="http://schemas.microsoft.com/office/drawing/2014/main" xmlns="" val="20000"/>
                    </a:ext>
                  </a:extLst>
                </a:gridCol>
                <a:gridCol w="967658">
                  <a:extLst>
                    <a:ext uri="{9D8B030D-6E8A-4147-A177-3AD203B41FA5}">
                      <a16:colId xmlns:a16="http://schemas.microsoft.com/office/drawing/2014/main" xmlns="" val="20001"/>
                    </a:ext>
                  </a:extLst>
                </a:gridCol>
                <a:gridCol w="967658">
                  <a:extLst>
                    <a:ext uri="{9D8B030D-6E8A-4147-A177-3AD203B41FA5}">
                      <a16:colId xmlns:a16="http://schemas.microsoft.com/office/drawing/2014/main" xmlns="" val="20002"/>
                    </a:ext>
                  </a:extLst>
                </a:gridCol>
                <a:gridCol w="967658">
                  <a:extLst>
                    <a:ext uri="{9D8B030D-6E8A-4147-A177-3AD203B41FA5}">
                      <a16:colId xmlns:a16="http://schemas.microsoft.com/office/drawing/2014/main" xmlns="" val="20003"/>
                    </a:ext>
                  </a:extLst>
                </a:gridCol>
                <a:gridCol w="967658">
                  <a:extLst>
                    <a:ext uri="{9D8B030D-6E8A-4147-A177-3AD203B41FA5}">
                      <a16:colId xmlns:a16="http://schemas.microsoft.com/office/drawing/2014/main" xmlns="" val="20004"/>
                    </a:ext>
                  </a:extLst>
                </a:gridCol>
                <a:gridCol w="967658">
                  <a:extLst>
                    <a:ext uri="{9D8B030D-6E8A-4147-A177-3AD203B41FA5}">
                      <a16:colId xmlns:a16="http://schemas.microsoft.com/office/drawing/2014/main" xmlns="" val="20005"/>
                    </a:ext>
                  </a:extLst>
                </a:gridCol>
                <a:gridCol w="967658">
                  <a:extLst>
                    <a:ext uri="{9D8B030D-6E8A-4147-A177-3AD203B41FA5}">
                      <a16:colId xmlns:a16="http://schemas.microsoft.com/office/drawing/2014/main" xmlns="" val="20006"/>
                    </a:ext>
                  </a:extLst>
                </a:gridCol>
                <a:gridCol w="967658">
                  <a:extLst>
                    <a:ext uri="{9D8B030D-6E8A-4147-A177-3AD203B41FA5}">
                      <a16:colId xmlns:a16="http://schemas.microsoft.com/office/drawing/2014/main" xmlns="" val="20007"/>
                    </a:ext>
                  </a:extLst>
                </a:gridCol>
                <a:gridCol w="967658">
                  <a:extLst>
                    <a:ext uri="{9D8B030D-6E8A-4147-A177-3AD203B41FA5}">
                      <a16:colId xmlns:a16="http://schemas.microsoft.com/office/drawing/2014/main" xmlns="" val="20008"/>
                    </a:ext>
                  </a:extLst>
                </a:gridCol>
                <a:gridCol w="967658">
                  <a:extLst>
                    <a:ext uri="{9D8B030D-6E8A-4147-A177-3AD203B41FA5}">
                      <a16:colId xmlns:a16="http://schemas.microsoft.com/office/drawing/2014/main" xmlns="" val="20009"/>
                    </a:ext>
                  </a:extLst>
                </a:gridCol>
              </a:tblGrid>
              <a:tr h="253318">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1</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2</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3</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4</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5</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6</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7</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8</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9</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10</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smtClean="0">
                <a:solidFill>
                  <a:schemeClr val="bg1"/>
                </a:solidFill>
              </a:rPr>
              <a:t>Activity 1</a:t>
            </a:r>
            <a:endParaRPr lang="en-AU" sz="667" b="1" dirty="0">
              <a:solidFill>
                <a:schemeClr val="bg1"/>
              </a:solidFill>
            </a:endParaRP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smtClean="0">
                <a:solidFill>
                  <a:schemeClr val="bg1"/>
                </a:solidFill>
              </a:rPr>
              <a:t>Activity 2</a:t>
            </a:r>
            <a:endParaRPr lang="en-AU" sz="667" b="1" dirty="0">
              <a:solidFill>
                <a:schemeClr val="bg1"/>
              </a:solidFill>
            </a:endParaRP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smtClean="0">
                <a:solidFill>
                  <a:schemeClr val="bg1"/>
                </a:solidFill>
              </a:rPr>
              <a:t>Weekly Leads Meeting</a:t>
            </a:r>
            <a:endParaRPr lang="en-AU" sz="667" b="1" dirty="0">
              <a:solidFill>
                <a:schemeClr val="bg1"/>
              </a:solidFill>
            </a:endParaRP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smtClean="0">
                <a:solidFill>
                  <a:schemeClr val="bg1"/>
                </a:solidFill>
              </a:rPr>
              <a:t>Activity 3</a:t>
            </a:r>
            <a:endParaRPr lang="en-AU" sz="667" b="1" dirty="0">
              <a:solidFill>
                <a:schemeClr val="bg1"/>
              </a:solidFill>
            </a:endParaRPr>
          </a:p>
        </p:txBody>
      </p:sp>
      <p:sp>
        <p:nvSpPr>
          <p:cNvPr id="18" name="Diamond 17"/>
          <p:cNvSpPr/>
          <p:nvPr>
            <p:custDataLst>
              <p:tags r:id="rId6"/>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7"/>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8"/>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9"/>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smtClean="0"/>
              <a:t>Project status</a:t>
            </a:r>
          </a:p>
          <a:p>
            <a:r>
              <a:rPr lang="en-AU" sz="900" dirty="0" smtClean="0"/>
              <a:t>meeting</a:t>
            </a:r>
            <a:endParaRPr lang="en-AU" sz="900" dirty="0"/>
          </a:p>
        </p:txBody>
      </p:sp>
      <p:cxnSp>
        <p:nvCxnSpPr>
          <p:cNvPr id="35" name="Straight Connector 34"/>
          <p:cNvCxnSpPr/>
          <p:nvPr>
            <p:custDataLst>
              <p:tags r:id="rId10"/>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1"/>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2"/>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3"/>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4"/>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5"/>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6"/>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7"/>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8"/>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9"/>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0"/>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smtClean="0">
                <a:solidFill>
                  <a:srgbClr val="53565A"/>
                </a:solidFill>
              </a:rPr>
              <a:t>Phase</a:t>
            </a:r>
            <a:endParaRPr lang="en-AU" sz="667" b="1" dirty="0">
              <a:solidFill>
                <a:srgbClr val="53565A"/>
              </a:solidFill>
            </a:endParaRPr>
          </a:p>
        </p:txBody>
      </p:sp>
      <p:sp>
        <p:nvSpPr>
          <p:cNvPr id="68" name="Text Placeholder 4"/>
          <p:cNvSpPr>
            <a:spLocks noGrp="1"/>
          </p:cNvSpPr>
          <p:nvPr>
            <p:ph type="body" sz="quarter" idx="4294967295"/>
          </p:nvPr>
        </p:nvSpPr>
        <p:spPr>
          <a:xfrm>
            <a:off x="460866" y="1937499"/>
            <a:ext cx="10563508" cy="2615925"/>
          </a:xfrm>
        </p:spPr>
        <p:txBody>
          <a:bodyPr/>
          <a:lstStyle/>
          <a:p>
            <a:endParaRPr lang="en-AU" b="0" dirty="0"/>
          </a:p>
        </p:txBody>
      </p:sp>
      <p:sp>
        <p:nvSpPr>
          <p:cNvPr id="34" name="Title 1"/>
          <p:cNvSpPr>
            <a:spLocks noGrp="1"/>
          </p:cNvSpPr>
          <p:nvPr>
            <p:ph type="title"/>
          </p:nvPr>
        </p:nvSpPr>
        <p:spPr/>
        <p:txBody>
          <a:bodyPr/>
          <a:lstStyle/>
          <a:p>
            <a:r>
              <a:rPr lang="en-US" dirty="0" smtClean="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67" name="TextBox 66"/>
          <p:cNvSpPr txBox="1"/>
          <p:nvPr>
            <p:custDataLst>
              <p:tags r:id="rId21"/>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smtClean="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endPar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9170"/>
              <a:r>
                <a:rPr kumimoji="0" lang="en-AU" sz="1000" b="1" i="0" u="none" strike="noStrike" kern="1200" cap="none" spc="0" normalizeH="0" baseline="0" noProof="0" dirty="0" smtClean="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Finalise</a:t>
              </a:r>
              <a:r>
                <a:rPr kumimoji="0" lang="en-AU" sz="1000" b="1" i="0" u="none" strike="noStrike" kern="1200" cap="none" spc="0" normalizeH="0" noProof="0" dirty="0" smtClean="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a:t>
              </a:r>
              <a:r>
                <a:rPr lang="en-AU" sz="1000" b="1" dirty="0" smtClean="0">
                  <a:solidFill>
                    <a:srgbClr val="86BC25">
                      <a:lumMod val="75000"/>
                    </a:srgbClr>
                  </a:solidFill>
                  <a:ea typeface="Open Sans" panose="020B0606030504020204" pitchFamily="34" charset="0"/>
                  <a:cs typeface="Open Sans" panose="020B0606030504020204" pitchFamily="34" charset="0"/>
                </a:rPr>
                <a:t>Negotiation with selected vendor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AU" sz="1000" b="1" dirty="0" smtClean="0">
                  <a:solidFill>
                    <a:srgbClr val="86BC25">
                      <a:lumMod val="75000"/>
                    </a:srgbClr>
                  </a:solidFill>
                  <a:latin typeface="Verdana"/>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smtClean="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xmlns="" val="156986245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p>
        </p:txBody>
      </p:sp>
    </p:spTree>
    <p:extLst>
      <p:ext uri="{BB962C8B-B14F-4D97-AF65-F5344CB8AC3E}">
        <p14:creationId xmlns:p14="http://schemas.microsoft.com/office/powerpoint/2010/main" xmlns="" val="14985959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ORACLE</a:t>
            </a:r>
            <a:endParaRPr lang="en-US" sz="1400" b="1" dirty="0"/>
          </a:p>
        </p:txBody>
      </p:sp>
      <p:graphicFrame>
        <p:nvGraphicFramePr>
          <p:cNvPr id="77" name="Table 76"/>
          <p:cNvGraphicFramePr>
            <a:graphicFrameLocks noGrp="1"/>
          </p:cNvGraphicFramePr>
          <p:nvPr>
            <p:extLst/>
          </p:nvPr>
        </p:nvGraphicFramePr>
        <p:xfrm>
          <a:off x="2067316" y="1884178"/>
          <a:ext cx="8053676" cy="782281"/>
        </p:xfrm>
        <a:graphic>
          <a:graphicData uri="http://schemas.openxmlformats.org/drawingml/2006/table">
            <a:tbl>
              <a:tblPr>
                <a:tableStyleId>{E8B1032C-EA38-4F05-BA0D-38AFFFC7BED3}</a:tableStyleId>
              </a:tblPr>
              <a:tblGrid>
                <a:gridCol w="3792260">
                  <a:extLst>
                    <a:ext uri="{9D8B030D-6E8A-4147-A177-3AD203B41FA5}">
                      <a16:colId xmlns:a16="http://schemas.microsoft.com/office/drawing/2014/main" xmlns="" val="20000"/>
                    </a:ext>
                  </a:extLst>
                </a:gridCol>
                <a:gridCol w="1379424">
                  <a:extLst>
                    <a:ext uri="{9D8B030D-6E8A-4147-A177-3AD203B41FA5}">
                      <a16:colId xmlns:a16="http://schemas.microsoft.com/office/drawing/2014/main" xmlns="" val="20005"/>
                    </a:ext>
                  </a:extLst>
                </a:gridCol>
                <a:gridCol w="1461520">
                  <a:extLst>
                    <a:ext uri="{9D8B030D-6E8A-4147-A177-3AD203B41FA5}">
                      <a16:colId xmlns:a16="http://schemas.microsoft.com/office/drawing/2014/main" xmlns="" val="20006"/>
                    </a:ext>
                  </a:extLst>
                </a:gridCol>
                <a:gridCol w="1420472">
                  <a:extLst>
                    <a:ext uri="{9D8B030D-6E8A-4147-A177-3AD203B41FA5}">
                      <a16:colId xmlns:a16="http://schemas.microsoft.com/office/drawing/2014/main" xmlns="" val="20007"/>
                    </a:ext>
                  </a:extLst>
                </a:gridCol>
              </a:tblGrid>
              <a:tr h="507961">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5658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smtClean="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1"/>
                  </a:ext>
                </a:extLst>
              </a:tr>
            </a:tbl>
          </a:graphicData>
        </a:graphic>
      </p:graphicFrame>
      <p:pic>
        <p:nvPicPr>
          <p:cNvPr id="78" name="Picture 77"/>
          <p:cNvPicPr>
            <a:picLocks noChangeAspect="1"/>
          </p:cNvPicPr>
          <p:nvPr/>
        </p:nvPicPr>
        <p:blipFill>
          <a:blip r:embed="rId3">
            <a:extLst>
              <a:ext uri="{BEBA8EAE-BF5A-486C-A8C5-ECC9F3942E4B}">
                <a14:imgProps xmlns:a14="http://schemas.microsoft.com/office/drawing/2010/main" xmlns="">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graphicFrame>
        <p:nvGraphicFramePr>
          <p:cNvPr id="3" name="Table 2"/>
          <p:cNvGraphicFramePr>
            <a:graphicFrameLocks noGrp="1"/>
          </p:cNvGraphicFramePr>
          <p:nvPr>
            <p:extLst/>
          </p:nvPr>
        </p:nvGraphicFramePr>
        <p:xfrm>
          <a:off x="2067316" y="3017384"/>
          <a:ext cx="8053676" cy="2991610"/>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xmlns="" val="1991054497"/>
                    </a:ext>
                  </a:extLst>
                </a:gridCol>
                <a:gridCol w="2746622">
                  <a:extLst>
                    <a:ext uri="{9D8B030D-6E8A-4147-A177-3AD203B41FA5}">
                      <a16:colId xmlns:a16="http://schemas.microsoft.com/office/drawing/2014/main" xmlns="" val="306553768"/>
                    </a:ext>
                  </a:extLst>
                </a:gridCol>
                <a:gridCol w="1379424">
                  <a:extLst>
                    <a:ext uri="{9D8B030D-6E8A-4147-A177-3AD203B41FA5}">
                      <a16:colId xmlns:a16="http://schemas.microsoft.com/office/drawing/2014/main" xmlns="" val="4123472142"/>
                    </a:ext>
                  </a:extLst>
                </a:gridCol>
                <a:gridCol w="1461520">
                  <a:extLst>
                    <a:ext uri="{9D8B030D-6E8A-4147-A177-3AD203B41FA5}">
                      <a16:colId xmlns:a16="http://schemas.microsoft.com/office/drawing/2014/main" xmlns="" val="706315400"/>
                    </a:ext>
                  </a:extLst>
                </a:gridCol>
                <a:gridCol w="1420472">
                  <a:extLst>
                    <a:ext uri="{9D8B030D-6E8A-4147-A177-3AD203B41FA5}">
                      <a16:colId xmlns:a16="http://schemas.microsoft.com/office/drawing/2014/main" xmlns="" val="4109245171"/>
                    </a:ext>
                  </a:extLst>
                </a:gridCol>
              </a:tblGrid>
              <a:tr h="403452">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smtClean="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848901848"/>
                  </a:ext>
                </a:extLst>
              </a:tr>
              <a:tr h="256585">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a:t>
                      </a:r>
                      <a:r>
                        <a:rPr lang="en-AU" sz="1000" u="none" strike="noStrike" baseline="0" dirty="0" smtClean="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399521500"/>
                  </a:ext>
                </a:extLst>
              </a:tr>
              <a:tr h="256585">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3021232711"/>
                  </a:ext>
                </a:extLst>
              </a:tr>
              <a:tr h="256585">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General</a:t>
                      </a:r>
                      <a:r>
                        <a:rPr lang="en-AU" sz="1000" u="none" strike="noStrike" baseline="0" dirty="0" smtClean="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2545178168"/>
                  </a:ext>
                </a:extLst>
              </a:tr>
              <a:tr h="27889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4205837881"/>
                  </a:ext>
                </a:extLst>
              </a:tr>
              <a:tr h="256585">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60544943"/>
                  </a:ext>
                </a:extLst>
              </a:tr>
              <a:tr h="256585">
                <a:tc>
                  <a:txBody>
                    <a:bodyPr/>
                    <a:lstStyle/>
                    <a:p>
                      <a:pPr algn="ctr" fontAlgn="b"/>
                      <a:r>
                        <a:rPr lang="en-AU" sz="1000" u="none" strike="noStrike" dirty="0" smtClean="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465811413"/>
                  </a:ext>
                </a:extLst>
              </a:tr>
              <a:tr h="256585">
                <a:tc>
                  <a:txBody>
                    <a:bodyPr/>
                    <a:lstStyle/>
                    <a:p>
                      <a:pPr algn="ctr" fontAlgn="b"/>
                      <a:r>
                        <a:rPr lang="en-AU" sz="1000" u="none" strike="noStrike" dirty="0" smtClean="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3411881485"/>
                  </a:ext>
                </a:extLst>
              </a:tr>
              <a:tr h="256585">
                <a:tc>
                  <a:txBody>
                    <a:bodyPr/>
                    <a:lstStyle/>
                    <a:p>
                      <a:pPr algn="ctr" fontAlgn="b"/>
                      <a:r>
                        <a:rPr lang="en-AU" sz="1000" u="none" strike="noStrike" dirty="0" smtClean="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2974128933"/>
                  </a:ext>
                </a:extLst>
              </a:tr>
              <a:tr h="256585">
                <a:tc>
                  <a:txBody>
                    <a:bodyPr/>
                    <a:lstStyle/>
                    <a:p>
                      <a:pPr algn="ctr" fontAlgn="b"/>
                      <a:r>
                        <a:rPr lang="en-AU" sz="1000" u="none" strike="noStrike" dirty="0" smtClean="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3675941934"/>
                  </a:ext>
                </a:extLst>
              </a:tr>
              <a:tr h="256585">
                <a:tc>
                  <a:txBody>
                    <a:bodyPr/>
                    <a:lstStyle/>
                    <a:p>
                      <a:pPr algn="ctr" fontAlgn="b"/>
                      <a:r>
                        <a:rPr lang="en-AU" sz="1000" u="none" strike="noStrike" dirty="0" smtClean="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3586269801"/>
                  </a:ext>
                </a:extLst>
              </a:tr>
            </a:tbl>
          </a:graphicData>
        </a:graphic>
      </p:graphicFrame>
      <p:pic>
        <p:nvPicPr>
          <p:cNvPr id="15" name="Picture 14"/>
          <p:cNvPicPr>
            <a:picLocks noChangeAspect="1"/>
          </p:cNvPicPr>
          <p:nvPr/>
        </p:nvPicPr>
        <p:blipFill>
          <a:blip r:embed="rId5" cstate="print"/>
          <a:stretch>
            <a:fillRect/>
          </a:stretch>
        </p:blipFill>
        <p:spPr>
          <a:xfrm>
            <a:off x="7508906" y="2049380"/>
            <a:ext cx="894888" cy="202841"/>
          </a:xfrm>
          <a:prstGeom prst="rect">
            <a:avLst/>
          </a:prstGeom>
        </p:spPr>
      </p:pic>
      <p:pic>
        <p:nvPicPr>
          <p:cNvPr id="19" name="Picture 18"/>
          <p:cNvPicPr>
            <a:picLocks noChangeAspect="1"/>
          </p:cNvPicPr>
          <p:nvPr/>
        </p:nvPicPr>
        <p:blipFill>
          <a:blip r:embed="rId3">
            <a:extLst>
              <a:ext uri="{BEBA8EAE-BF5A-486C-A8C5-ECC9F3942E4B}">
                <a14:imgProps xmlns:a14="http://schemas.microsoft.com/office/drawing/2010/main" xmlns="">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21" name="Picture 20"/>
          <p:cNvPicPr>
            <a:picLocks noChangeAspect="1"/>
          </p:cNvPicPr>
          <p:nvPr/>
        </p:nvPicPr>
        <p:blipFill>
          <a:blip r:embed="rId5" cstate="print"/>
          <a:stretch>
            <a:fillRect/>
          </a:stretch>
        </p:blipFill>
        <p:spPr>
          <a:xfrm>
            <a:off x="7508906" y="3122731"/>
            <a:ext cx="894888" cy="202841"/>
          </a:xfrm>
          <a:prstGeom prst="rect">
            <a:avLst/>
          </a:prstGeom>
        </p:spPr>
      </p:pic>
      <p:pic>
        <p:nvPicPr>
          <p:cNvPr id="22"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xmlns="" val="6550324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p>
          <a:p>
            <a:r>
              <a:rPr lang="en-AU" sz="1400" dirty="0"/>
              <a:t>Evaluation of the use cases revealed that </a:t>
            </a:r>
            <a:r>
              <a:rPr lang="en-AU" sz="1400" b="1" dirty="0"/>
              <a:t>NETSUITE</a:t>
            </a:r>
            <a:r>
              <a:rPr lang="en-AU" sz="1400" dirty="0"/>
              <a:t> was ranked highest followed by </a:t>
            </a:r>
            <a:r>
              <a:rPr lang="en-AU" sz="1400" b="1" dirty="0"/>
              <a:t>ORACLE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extLst/>
          </p:nvPr>
        </p:nvGraphicFramePr>
        <p:xfrm>
          <a:off x="2067316" y="1875034"/>
          <a:ext cx="8053676" cy="2877943"/>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xmlns="" val="20000"/>
                    </a:ext>
                  </a:extLst>
                </a:gridCol>
                <a:gridCol w="2746622">
                  <a:extLst>
                    <a:ext uri="{9D8B030D-6E8A-4147-A177-3AD203B41FA5}">
                      <a16:colId xmlns:a16="http://schemas.microsoft.com/office/drawing/2014/main" xmlns="" val="20002"/>
                    </a:ext>
                  </a:extLst>
                </a:gridCol>
                <a:gridCol w="1379424">
                  <a:extLst>
                    <a:ext uri="{9D8B030D-6E8A-4147-A177-3AD203B41FA5}">
                      <a16:colId xmlns:a16="http://schemas.microsoft.com/office/drawing/2014/main" xmlns="" val="20005"/>
                    </a:ext>
                  </a:extLst>
                </a:gridCol>
                <a:gridCol w="1461520">
                  <a:extLst>
                    <a:ext uri="{9D8B030D-6E8A-4147-A177-3AD203B41FA5}">
                      <a16:colId xmlns:a16="http://schemas.microsoft.com/office/drawing/2014/main" xmlns="" val="20006"/>
                    </a:ext>
                  </a:extLst>
                </a:gridCol>
                <a:gridCol w="1420472">
                  <a:extLst>
                    <a:ext uri="{9D8B030D-6E8A-4147-A177-3AD203B41FA5}">
                      <a16:colId xmlns:a16="http://schemas.microsoft.com/office/drawing/2014/main" xmlns="" val="20007"/>
                    </a:ext>
                  </a:extLst>
                </a:gridCol>
              </a:tblGrid>
              <a:tr h="521294">
                <a:tc gridSpan="2">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xmlns="" val="10000"/>
                  </a:ext>
                </a:extLst>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xBody>
                    <a:bodyPr/>
                    <a:lstStyle/>
                    <a:p>
                      <a:endParaRPr lang="en-AU"/>
                    </a:p>
                  </a:txBody>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smtClean="0">
                          <a:solidFill>
                            <a:schemeClr val="tx1"/>
                          </a:solidFill>
                          <a:effectLst/>
                          <a:latin typeface="+mn-l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1"/>
                  </a:ext>
                </a:extLst>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b="0" dirty="0">
                        <a:solidFill>
                          <a:schemeClr val="tx1"/>
                        </a:solidFill>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xmlns="" val="10002"/>
                  </a:ext>
                </a:extLst>
              </a:tr>
              <a:tr h="375499">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smtClean="0">
                          <a:solidFill>
                            <a:schemeClr val="tx1"/>
                          </a:solidFill>
                          <a:effectLst/>
                          <a:latin typeface="+mn-lt"/>
                          <a:ea typeface="+mn-ea"/>
                          <a:cs typeface="+mn-cs"/>
                        </a:rPr>
                        <a:t>Use Cases</a:t>
                      </a:r>
                      <a:endParaRPr lang="en-AU" sz="1200" b="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xmlns="" val="10003"/>
                  </a:ext>
                </a:extLst>
              </a:tr>
              <a:tr h="263320">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smtClean="0">
                          <a:solidFill>
                            <a:schemeClr val="tx1"/>
                          </a:solidFill>
                          <a:effectLst/>
                          <a:latin typeface="+mn-l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4"/>
                  </a:ext>
                </a:extLst>
              </a:tr>
              <a:tr h="263320">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5"/>
                  </a:ext>
                </a:extLst>
              </a:tr>
              <a:tr h="263320">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smtClean="0">
                          <a:solidFill>
                            <a:schemeClr val="tx1"/>
                          </a:solidFill>
                          <a:effectLst/>
                          <a:latin typeface="+mn-lt"/>
                        </a:rPr>
                        <a:t>Consolidation</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06"/>
                  </a:ext>
                </a:extLst>
              </a:tr>
              <a:tr h="28621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xmlns="" val="10007"/>
                  </a:ext>
                </a:extLst>
              </a:tr>
              <a:tr h="263320">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u="none" strike="noStrike" kern="1200" cap="none" spc="0" normalizeH="0" baseline="0" noProof="0" dirty="0" smtClean="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08"/>
                  </a:ext>
                </a:extLst>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p>
        </p:txBody>
      </p:sp>
      <p:pic>
        <p:nvPicPr>
          <p:cNvPr id="32" name="Picture 31"/>
          <p:cNvPicPr>
            <a:picLocks noChangeAspect="1"/>
          </p:cNvPicPr>
          <p:nvPr/>
        </p:nvPicPr>
        <p:blipFill>
          <a:blip r:embed="rId3">
            <a:extLst>
              <a:ext uri="{BEBA8EAE-BF5A-486C-A8C5-ECC9F3942E4B}">
                <a14:imgProps xmlns:a14="http://schemas.microsoft.com/office/drawing/2010/main" xmlns="">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33" name="Picture 32"/>
          <p:cNvPicPr>
            <a:picLocks noChangeAspect="1"/>
          </p:cNvPicPr>
          <p:nvPr/>
        </p:nvPicPr>
        <p:blipFill>
          <a:blip r:embed="rId5" cstate="print"/>
          <a:stretch>
            <a:fillRect/>
          </a:stretch>
        </p:blipFill>
        <p:spPr>
          <a:xfrm>
            <a:off x="7508906" y="3122731"/>
            <a:ext cx="894888" cy="202841"/>
          </a:xfrm>
          <a:prstGeom prst="rect">
            <a:avLst/>
          </a:prstGeom>
        </p:spPr>
      </p:pic>
      <p:pic>
        <p:nvPicPr>
          <p:cNvPr id="34"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4"/>
          <p:cNvPicPr>
            <a:picLocks noChangeAspect="1"/>
          </p:cNvPicPr>
          <p:nvPr/>
        </p:nvPicPr>
        <p:blipFill>
          <a:blip r:embed="rId3">
            <a:extLst>
              <a:ext uri="{BEBA8EAE-BF5A-486C-A8C5-ECC9F3942E4B}">
                <a14:imgProps xmlns:a14="http://schemas.microsoft.com/office/drawing/2010/main" xmlns="">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pic>
        <p:nvPicPr>
          <p:cNvPr id="36" name="Picture 35"/>
          <p:cNvPicPr>
            <a:picLocks noChangeAspect="1"/>
          </p:cNvPicPr>
          <p:nvPr/>
        </p:nvPicPr>
        <p:blipFill>
          <a:blip r:embed="rId5" cstate="print"/>
          <a:stretch>
            <a:fillRect/>
          </a:stretch>
        </p:blipFill>
        <p:spPr>
          <a:xfrm>
            <a:off x="7508906" y="2049380"/>
            <a:ext cx="894888" cy="202841"/>
          </a:xfrm>
          <a:prstGeom prst="rect">
            <a:avLst/>
          </a:prstGeom>
        </p:spPr>
      </p:pic>
      <p:pic>
        <p:nvPicPr>
          <p:cNvPr id="37"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xmlns="" val="32726909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p>
        </p:txBody>
      </p:sp>
      <p:graphicFrame>
        <p:nvGraphicFramePr>
          <p:cNvPr id="19" name="Table 56"/>
          <p:cNvGraphicFramePr>
            <a:graphicFrameLocks noGrp="1"/>
          </p:cNvGraphicFramePr>
          <p:nvPr>
            <p:extLst/>
          </p:nvPr>
        </p:nvGraphicFramePr>
        <p:xfrm>
          <a:off x="2131288" y="1605561"/>
          <a:ext cx="3434027"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xmlns="" val="20000"/>
                    </a:ext>
                  </a:extLst>
                </a:gridCol>
                <a:gridCol w="1224646">
                  <a:extLst>
                    <a:ext uri="{9D8B030D-6E8A-4147-A177-3AD203B41FA5}">
                      <a16:colId xmlns:a16="http://schemas.microsoft.com/office/drawing/2014/main" xmlns="" val="20001"/>
                    </a:ext>
                  </a:extLst>
                </a:gridCol>
                <a:gridCol w="1142997">
                  <a:extLst>
                    <a:ext uri="{9D8B030D-6E8A-4147-A177-3AD203B41FA5}">
                      <a16:colId xmlns:a16="http://schemas.microsoft.com/office/drawing/2014/main" xmlns="" val="20002"/>
                    </a:ext>
                  </a:extLst>
                </a:gridCol>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 ERP with G/L, </a:t>
                      </a:r>
                    </a:p>
                    <a:p>
                      <a:pPr algn="ctr"/>
                      <a:r>
                        <a:rPr lang="en-AU" sz="900" b="0" dirty="0" smtClean="0">
                          <a:solidFill>
                            <a:schemeClr val="tx2"/>
                          </a:solidFill>
                          <a:latin typeface="+mn-lt"/>
                          <a:ea typeface="Open Sans" panose="020B0606030504020204" pitchFamily="34" charset="0"/>
                          <a:cs typeface="Open Sans" panose="020B0606030504020204" pitchFamily="34" charset="0"/>
                        </a:rPr>
                        <a:t>AP, AR</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i="0" kern="1200" dirty="0" smtClean="0">
                          <a:solidFill>
                            <a:schemeClr val="tx2"/>
                          </a:solidFill>
                          <a:latin typeface="+mn-lt"/>
                          <a:ea typeface="Open Sans" panose="020B0606030504020204" pitchFamily="34" charset="0"/>
                          <a:cs typeface="Open Sans" panose="020B0606030504020204" pitchFamily="34" charset="0"/>
                        </a:rPr>
                        <a:t>Expense Allocations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99227303"/>
                  </a:ext>
                </a:extLst>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Amortization Schedules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Automated Contract Renewals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Multiple Contract Support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Acquire, Depreciate, Dispose and Revalue assets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Depreciation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Real Time Asset Reporting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67782447"/>
                  </a:ext>
                </a:extLst>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6" name="Table 56"/>
          <p:cNvGraphicFramePr>
            <a:graphicFrameLocks noGrp="1"/>
          </p:cNvGraphicFramePr>
          <p:nvPr>
            <p:extLst/>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extLst>
                    <a:ext uri="{9D8B030D-6E8A-4147-A177-3AD203B41FA5}">
                      <a16:colId xmlns:a16="http://schemas.microsoft.com/office/drawing/2014/main" xmlns="" val="20000"/>
                    </a:ext>
                  </a:extLst>
                </a:gridCol>
                <a:gridCol w="1284365">
                  <a:extLst>
                    <a:ext uri="{9D8B030D-6E8A-4147-A177-3AD203B41FA5}">
                      <a16:colId xmlns:a16="http://schemas.microsoft.com/office/drawing/2014/main" xmlns="" val="20001"/>
                    </a:ext>
                  </a:extLst>
                </a:gridCol>
                <a:gridCol w="1198734">
                  <a:extLst>
                    <a:ext uri="{9D8B030D-6E8A-4147-A177-3AD203B41FA5}">
                      <a16:colId xmlns:a16="http://schemas.microsoft.com/office/drawing/2014/main" xmlns="" val="20002"/>
                    </a:ext>
                  </a:extLst>
                </a:gridCol>
              </a:tblGrid>
              <a:tr h="661693">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700530">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Metrics for individual company and consolidated level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4704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Revenue Forecasting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900" b="1" kern="1200" noProof="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99227303"/>
                  </a:ext>
                </a:extLst>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Multiple subsidiaries, business units and legal entities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Configurable Tax Engine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Purchase Order</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Cash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Financial Reporting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pic>
        <p:nvPicPr>
          <p:cNvPr id="27" name="Picture 26"/>
          <p:cNvPicPr>
            <a:picLocks noChangeAspect="1"/>
          </p:cNvPicPr>
          <p:nvPr/>
        </p:nvPicPr>
        <p:blipFill>
          <a:blip r:embed="rId3">
            <a:extLst/>
          </a:blip>
          <a:stretch>
            <a:fillRect/>
          </a:stretch>
        </p:blipFill>
        <p:spPr>
          <a:xfrm>
            <a:off x="3335783" y="1805321"/>
            <a:ext cx="1043394" cy="342841"/>
          </a:xfrm>
          <a:prstGeom prst="rect">
            <a:avLst/>
          </a:prstGeom>
        </p:spPr>
      </p:pic>
      <p:pic>
        <p:nvPicPr>
          <p:cNvPr id="29" name="Picture 28"/>
          <p:cNvPicPr>
            <a:picLocks noChangeAspect="1"/>
          </p:cNvPicPr>
          <p:nvPr/>
        </p:nvPicPr>
        <p:blipFill>
          <a:blip r:embed="rId3">
            <a:extLst/>
          </a:blip>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xmlns="">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491413" y="1868740"/>
            <a:ext cx="1164286" cy="216000"/>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xmlns="">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680353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p>
        </p:txBody>
      </p:sp>
    </p:spTree>
    <p:extLst>
      <p:ext uri="{BB962C8B-B14F-4D97-AF65-F5344CB8AC3E}">
        <p14:creationId xmlns:p14="http://schemas.microsoft.com/office/powerpoint/2010/main" xmlns="" val="26312896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27.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4595</Words>
  <Application>Microsoft Office PowerPoint</Application>
  <PresentationFormat>Custom</PresentationFormat>
  <Paragraphs>671</Paragraphs>
  <Slides>21</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Deloitte_US_Onscreen</vt:lpstr>
      <vt:lpstr>think-cell Slide</vt:lpstr>
      <vt:lpstr>Inside Sherpa – Digital Internship</vt:lpstr>
      <vt:lpstr>Targeted Vendors for Further Assessment</vt:lpstr>
      <vt:lpstr>Evaluation | Commercials – Final Offer – Phase 1 only</vt:lpstr>
      <vt:lpstr>Next Steps | Implementation Plan</vt:lpstr>
      <vt:lpstr>Slide 5</vt:lpstr>
      <vt:lpstr>RFP Evaluation | Functional Requirements </vt:lpstr>
      <vt:lpstr>RFP Evaluation | Use Cases</vt:lpstr>
      <vt:lpstr>Scope of Service - Comparison</vt:lpstr>
      <vt:lpstr>Slide 9</vt:lpstr>
      <vt:lpstr>Provider High Level Assessment</vt:lpstr>
      <vt:lpstr>Provider High Level Assessment</vt:lpstr>
      <vt:lpstr>Provider High Level Assessment</vt:lpstr>
      <vt:lpstr>Provider High Level Assessment</vt:lpstr>
      <vt:lpstr>Slide 14</vt:lpstr>
      <vt:lpstr>RFP Evaluation | Commercials – Summary </vt:lpstr>
      <vt:lpstr>RFP Evaluation | Commercials – NETSUITE</vt:lpstr>
      <vt:lpstr>Pricing Assumptions</vt:lpstr>
      <vt:lpstr>RFP Evaluation | Commercials – ORACLE</vt:lpstr>
      <vt:lpstr>Pricing Assumptions</vt:lpstr>
      <vt:lpstr>RFP Evaluation | Commercials – FinancialForce</vt:lpstr>
      <vt:lpstr>Slide 21</vt:lpstr>
    </vt:vector>
  </TitlesOfParts>
  <Company>Deloitte Touche Tohmatsu Services,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Mohammad Sameer</cp:lastModifiedBy>
  <cp:revision>11</cp:revision>
  <dcterms:created xsi:type="dcterms:W3CDTF">2019-03-28T23:50:52Z</dcterms:created>
  <dcterms:modified xsi:type="dcterms:W3CDTF">2020-07-16T13:00:05Z</dcterms:modified>
</cp:coreProperties>
</file>